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7" r:id="rId1"/>
  </p:sldMasterIdLst>
  <p:notesMasterIdLst>
    <p:notesMasterId r:id="rId223"/>
  </p:notesMasterIdLst>
  <p:handoutMasterIdLst>
    <p:handoutMasterId r:id="rId224"/>
  </p:handoutMasterIdLst>
  <p:sldIdLst>
    <p:sldId id="1650" r:id="rId2"/>
    <p:sldId id="1467" r:id="rId3"/>
    <p:sldId id="1570" r:id="rId4"/>
    <p:sldId id="1142" r:id="rId5"/>
    <p:sldId id="1589" r:id="rId6"/>
    <p:sldId id="1571" r:id="rId7"/>
    <p:sldId id="1143" r:id="rId8"/>
    <p:sldId id="1480" r:id="rId9"/>
    <p:sldId id="1481" r:id="rId10"/>
    <p:sldId id="1482" r:id="rId11"/>
    <p:sldId id="1483" r:id="rId12"/>
    <p:sldId id="1588" r:id="rId13"/>
    <p:sldId id="1484" r:id="rId14"/>
    <p:sldId id="947" r:id="rId15"/>
    <p:sldId id="1687" r:id="rId16"/>
    <p:sldId id="1688" r:id="rId17"/>
    <p:sldId id="1695" r:id="rId18"/>
    <p:sldId id="1669" r:id="rId19"/>
    <p:sldId id="1670" r:id="rId20"/>
    <p:sldId id="1671" r:id="rId21"/>
    <p:sldId id="1672" r:id="rId22"/>
    <p:sldId id="1673" r:id="rId23"/>
    <p:sldId id="1674" r:id="rId24"/>
    <p:sldId id="1675" r:id="rId25"/>
    <p:sldId id="1689" r:id="rId26"/>
    <p:sldId id="1690" r:id="rId27"/>
    <p:sldId id="948" r:id="rId28"/>
    <p:sldId id="949" r:id="rId29"/>
    <p:sldId id="976" r:id="rId30"/>
    <p:sldId id="1499" r:id="rId31"/>
    <p:sldId id="1678" r:id="rId32"/>
    <p:sldId id="1679" r:id="rId33"/>
    <p:sldId id="1680" r:id="rId34"/>
    <p:sldId id="1681" r:id="rId35"/>
    <p:sldId id="1684" r:id="rId36"/>
    <p:sldId id="1682" r:id="rId37"/>
    <p:sldId id="1683" r:id="rId38"/>
    <p:sldId id="1685" r:id="rId39"/>
    <p:sldId id="1686" r:id="rId40"/>
    <p:sldId id="1583" r:id="rId41"/>
    <p:sldId id="1509" r:id="rId42"/>
    <p:sldId id="1510" r:id="rId43"/>
    <p:sldId id="1069" r:id="rId44"/>
    <p:sldId id="1070" r:id="rId45"/>
    <p:sldId id="1691" r:id="rId46"/>
    <p:sldId id="1693" r:id="rId47"/>
    <p:sldId id="1692" r:id="rId48"/>
    <p:sldId id="1071" r:id="rId49"/>
    <p:sldId id="1584" r:id="rId50"/>
    <p:sldId id="1587" r:id="rId51"/>
    <p:sldId id="1505" r:id="rId52"/>
    <p:sldId id="1553" r:id="rId53"/>
    <p:sldId id="1507" r:id="rId54"/>
    <p:sldId id="1508" r:id="rId55"/>
    <p:sldId id="1554" r:id="rId56"/>
    <p:sldId id="1555" r:id="rId57"/>
    <p:sldId id="1557" r:id="rId58"/>
    <p:sldId id="1558" r:id="rId59"/>
    <p:sldId id="1559" r:id="rId60"/>
    <p:sldId id="1560" r:id="rId61"/>
    <p:sldId id="1562" r:id="rId62"/>
    <p:sldId id="1564" r:id="rId63"/>
    <p:sldId id="1566" r:id="rId64"/>
    <p:sldId id="1696" r:id="rId65"/>
    <p:sldId id="1697" r:id="rId66"/>
    <p:sldId id="1698" r:id="rId67"/>
    <p:sldId id="1699" r:id="rId68"/>
    <p:sldId id="1700" r:id="rId69"/>
    <p:sldId id="1574" r:id="rId70"/>
    <p:sldId id="1666" r:id="rId71"/>
    <p:sldId id="1661" r:id="rId72"/>
    <p:sldId id="1667" r:id="rId73"/>
    <p:sldId id="1668" r:id="rId74"/>
    <p:sldId id="1662" r:id="rId75"/>
    <p:sldId id="1663" r:id="rId76"/>
    <p:sldId id="1664" r:id="rId77"/>
    <p:sldId id="1665" r:id="rId78"/>
    <p:sldId id="1653" r:id="rId79"/>
    <p:sldId id="1654" r:id="rId80"/>
    <p:sldId id="1655" r:id="rId81"/>
    <p:sldId id="1656" r:id="rId82"/>
    <p:sldId id="1657" r:id="rId83"/>
    <p:sldId id="1658" r:id="rId84"/>
    <p:sldId id="1659" r:id="rId85"/>
    <p:sldId id="1660" r:id="rId86"/>
    <p:sldId id="1575" r:id="rId87"/>
    <p:sldId id="1580" r:id="rId88"/>
    <p:sldId id="1648" r:id="rId89"/>
    <p:sldId id="1511" r:id="rId90"/>
    <p:sldId id="1074" r:id="rId91"/>
    <p:sldId id="1541" r:id="rId92"/>
    <p:sldId id="1540" r:id="rId93"/>
    <p:sldId id="1075" r:id="rId94"/>
    <p:sldId id="1076" r:id="rId95"/>
    <p:sldId id="1542" r:id="rId96"/>
    <p:sldId id="1077" r:id="rId97"/>
    <p:sldId id="1078" r:id="rId98"/>
    <p:sldId id="1079" r:id="rId99"/>
    <p:sldId id="1080" r:id="rId100"/>
    <p:sldId id="1514" r:id="rId101"/>
    <p:sldId id="1515" r:id="rId102"/>
    <p:sldId id="1516" r:id="rId103"/>
    <p:sldId id="1517" r:id="rId104"/>
    <p:sldId id="1518" r:id="rId105"/>
    <p:sldId id="1519" r:id="rId106"/>
    <p:sldId id="1520" r:id="rId107"/>
    <p:sldId id="1522" r:id="rId108"/>
    <p:sldId id="1523" r:id="rId109"/>
    <p:sldId id="1524" r:id="rId110"/>
    <p:sldId id="1527" r:id="rId111"/>
    <p:sldId id="1528" r:id="rId112"/>
    <p:sldId id="1529" r:id="rId113"/>
    <p:sldId id="1532" r:id="rId114"/>
    <p:sldId id="1512" r:id="rId115"/>
    <p:sldId id="1576" r:id="rId116"/>
    <p:sldId id="1577" r:id="rId117"/>
    <p:sldId id="1581" r:id="rId118"/>
    <p:sldId id="1533" r:id="rId119"/>
    <p:sldId id="1534" r:id="rId120"/>
    <p:sldId id="1572" r:id="rId121"/>
    <p:sldId id="1537" r:id="rId122"/>
    <p:sldId id="1538" r:id="rId123"/>
    <p:sldId id="1539" r:id="rId124"/>
    <p:sldId id="1205" r:id="rId125"/>
    <p:sldId id="1206" r:id="rId126"/>
    <p:sldId id="1543" r:id="rId127"/>
    <p:sldId id="1209" r:id="rId128"/>
    <p:sldId id="1211" r:id="rId129"/>
    <p:sldId id="1544" r:id="rId130"/>
    <p:sldId id="1545" r:id="rId131"/>
    <p:sldId id="1546" r:id="rId132"/>
    <p:sldId id="1547" r:id="rId133"/>
    <p:sldId id="1548" r:id="rId134"/>
    <p:sldId id="1549" r:id="rId135"/>
    <p:sldId id="1550" r:id="rId136"/>
    <p:sldId id="1551" r:id="rId137"/>
    <p:sldId id="1552" r:id="rId138"/>
    <p:sldId id="1213" r:id="rId139"/>
    <p:sldId id="1215" r:id="rId140"/>
    <p:sldId id="1216" r:id="rId141"/>
    <p:sldId id="1217" r:id="rId142"/>
    <p:sldId id="1218" r:id="rId143"/>
    <p:sldId id="1219" r:id="rId144"/>
    <p:sldId id="1241" r:id="rId145"/>
    <p:sldId id="1242" r:id="rId146"/>
    <p:sldId id="1245" r:id="rId147"/>
    <p:sldId id="1246" r:id="rId148"/>
    <p:sldId id="1247" r:id="rId149"/>
    <p:sldId id="1252" r:id="rId150"/>
    <p:sldId id="1253" r:id="rId151"/>
    <p:sldId id="1254" r:id="rId152"/>
    <p:sldId id="1256" r:id="rId153"/>
    <p:sldId id="1257" r:id="rId154"/>
    <p:sldId id="1261" r:id="rId155"/>
    <p:sldId id="1258" r:id="rId156"/>
    <p:sldId id="1259" r:id="rId157"/>
    <p:sldId id="1260" r:id="rId158"/>
    <p:sldId id="1262" r:id="rId159"/>
    <p:sldId id="1263" r:id="rId160"/>
    <p:sldId id="1265" r:id="rId161"/>
    <p:sldId id="1266" r:id="rId162"/>
    <p:sldId id="1267" r:id="rId163"/>
    <p:sldId id="1268" r:id="rId164"/>
    <p:sldId id="1269" r:id="rId165"/>
    <p:sldId id="1270" r:id="rId166"/>
    <p:sldId id="1569" r:id="rId167"/>
    <p:sldId id="1578" r:id="rId168"/>
    <p:sldId id="1579" r:id="rId169"/>
    <p:sldId id="1582" r:id="rId170"/>
    <p:sldId id="1585" r:id="rId171"/>
    <p:sldId id="1591" r:id="rId172"/>
    <p:sldId id="1592" r:id="rId173"/>
    <p:sldId id="1593" r:id="rId174"/>
    <p:sldId id="1594" r:id="rId175"/>
    <p:sldId id="1595" r:id="rId176"/>
    <p:sldId id="1607" r:id="rId177"/>
    <p:sldId id="1608" r:id="rId178"/>
    <p:sldId id="1610" r:id="rId179"/>
    <p:sldId id="1609" r:id="rId180"/>
    <p:sldId id="1596" r:id="rId181"/>
    <p:sldId id="1606" r:id="rId182"/>
    <p:sldId id="1597" r:id="rId183"/>
    <p:sldId id="1598" r:id="rId184"/>
    <p:sldId id="1613" r:id="rId185"/>
    <p:sldId id="1614" r:id="rId186"/>
    <p:sldId id="1615" r:id="rId187"/>
    <p:sldId id="1599" r:id="rId188"/>
    <p:sldId id="1616" r:id="rId189"/>
    <p:sldId id="1617" r:id="rId190"/>
    <p:sldId id="1633" r:id="rId191"/>
    <p:sldId id="1618" r:id="rId192"/>
    <p:sldId id="1600" r:id="rId193"/>
    <p:sldId id="1612" r:id="rId194"/>
    <p:sldId id="1611" r:id="rId195"/>
    <p:sldId id="1590" r:id="rId196"/>
    <p:sldId id="1619" r:id="rId197"/>
    <p:sldId id="1620" r:id="rId198"/>
    <p:sldId id="1621" r:id="rId199"/>
    <p:sldId id="1622" r:id="rId200"/>
    <p:sldId id="1623" r:id="rId201"/>
    <p:sldId id="1624" r:id="rId202"/>
    <p:sldId id="1625" r:id="rId203"/>
    <p:sldId id="1630" r:id="rId204"/>
    <p:sldId id="1631" r:id="rId205"/>
    <p:sldId id="1632" r:id="rId206"/>
    <p:sldId id="1651" r:id="rId207"/>
    <p:sldId id="1677" r:id="rId208"/>
    <p:sldId id="1634" r:id="rId209"/>
    <p:sldId id="1635" r:id="rId210"/>
    <p:sldId id="1636" r:id="rId211"/>
    <p:sldId id="1637" r:id="rId212"/>
    <p:sldId id="1638" r:id="rId213"/>
    <p:sldId id="1639" r:id="rId214"/>
    <p:sldId id="1640" r:id="rId215"/>
    <p:sldId id="1641" r:id="rId216"/>
    <p:sldId id="1642" r:id="rId217"/>
    <p:sldId id="1643" r:id="rId218"/>
    <p:sldId id="1644" r:id="rId219"/>
    <p:sldId id="1645" r:id="rId220"/>
    <p:sldId id="1646" r:id="rId221"/>
    <p:sldId id="1647" r:id="rId222"/>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C78E1D-950A-4AF4-8B3C-ADD8A5A0B4AB}">
          <p14:sldIdLst>
            <p14:sldId id="1650"/>
            <p14:sldId id="1467"/>
            <p14:sldId id="1570"/>
          </p14:sldIdLst>
        </p14:section>
        <p14:section name="Script" id="{7E191902-B90B-49CD-B1B8-30701DF64FF6}">
          <p14:sldIdLst>
            <p14:sldId id="1142"/>
            <p14:sldId id="1589"/>
            <p14:sldId id="1571"/>
            <p14:sldId id="1143"/>
          </p14:sldIdLst>
        </p14:section>
        <p14:section name="IO pipes" id="{736C93E4-4857-452D-ADDA-F02873C4D506}">
          <p14:sldIdLst>
            <p14:sldId id="1480"/>
            <p14:sldId id="1481"/>
            <p14:sldId id="1482"/>
            <p14:sldId id="1483"/>
            <p14:sldId id="1588"/>
            <p14:sldId id="1484"/>
            <p14:sldId id="947"/>
            <p14:sldId id="1687"/>
            <p14:sldId id="1688"/>
            <p14:sldId id="1695"/>
            <p14:sldId id="1669"/>
            <p14:sldId id="1670"/>
            <p14:sldId id="1671"/>
            <p14:sldId id="1672"/>
            <p14:sldId id="1673"/>
            <p14:sldId id="1674"/>
            <p14:sldId id="1675"/>
            <p14:sldId id="1689"/>
            <p14:sldId id="1690"/>
          </p14:sldIdLst>
        </p14:section>
        <p14:section name="Other" id="{8FE4CF89-7218-4519-8903-AC2065EE7473}">
          <p14:sldIdLst>
            <p14:sldId id="948"/>
            <p14:sldId id="949"/>
            <p14:sldId id="976"/>
            <p14:sldId id="1499"/>
            <p14:sldId id="1678"/>
            <p14:sldId id="1679"/>
            <p14:sldId id="1680"/>
            <p14:sldId id="1681"/>
            <p14:sldId id="1684"/>
            <p14:sldId id="1682"/>
            <p14:sldId id="1683"/>
            <p14:sldId id="1685"/>
            <p14:sldId id="1686"/>
            <p14:sldId id="1583"/>
            <p14:sldId id="1509"/>
            <p14:sldId id="1510"/>
            <p14:sldId id="1069"/>
            <p14:sldId id="1070"/>
            <p14:sldId id="1691"/>
            <p14:sldId id="1693"/>
            <p14:sldId id="1692"/>
            <p14:sldId id="1071"/>
            <p14:sldId id="1584"/>
            <p14:sldId id="1587"/>
            <p14:sldId id="1505"/>
            <p14:sldId id="1553"/>
            <p14:sldId id="1507"/>
            <p14:sldId id="1508"/>
            <p14:sldId id="1554"/>
            <p14:sldId id="1555"/>
            <p14:sldId id="1557"/>
            <p14:sldId id="1558"/>
            <p14:sldId id="1559"/>
            <p14:sldId id="1560"/>
            <p14:sldId id="1562"/>
            <p14:sldId id="1564"/>
            <p14:sldId id="1566"/>
            <p14:sldId id="1696"/>
            <p14:sldId id="1697"/>
            <p14:sldId id="1698"/>
            <p14:sldId id="1699"/>
            <p14:sldId id="1700"/>
            <p14:sldId id="1574"/>
            <p14:sldId id="1666"/>
            <p14:sldId id="1661"/>
            <p14:sldId id="1667"/>
            <p14:sldId id="1668"/>
            <p14:sldId id="1662"/>
            <p14:sldId id="1663"/>
            <p14:sldId id="1664"/>
            <p14:sldId id="1665"/>
            <p14:sldId id="1653"/>
            <p14:sldId id="1654"/>
            <p14:sldId id="1655"/>
            <p14:sldId id="1656"/>
            <p14:sldId id="1657"/>
            <p14:sldId id="1658"/>
            <p14:sldId id="1659"/>
            <p14:sldId id="1660"/>
            <p14:sldId id="1575"/>
            <p14:sldId id="1580"/>
            <p14:sldId id="1648"/>
          </p14:sldIdLst>
        </p14:section>
        <p14:section name="Sed" id="{BBCE61DC-9EDD-4558-BC23-4B697E82639B}">
          <p14:sldIdLst>
            <p14:sldId id="1511"/>
            <p14:sldId id="1074"/>
            <p14:sldId id="1541"/>
            <p14:sldId id="1540"/>
            <p14:sldId id="1075"/>
            <p14:sldId id="1076"/>
            <p14:sldId id="1542"/>
            <p14:sldId id="1077"/>
            <p14:sldId id="1078"/>
            <p14:sldId id="1079"/>
            <p14:sldId id="1080"/>
            <p14:sldId id="1514"/>
            <p14:sldId id="1515"/>
            <p14:sldId id="1516"/>
            <p14:sldId id="1517"/>
            <p14:sldId id="1518"/>
            <p14:sldId id="1519"/>
            <p14:sldId id="1520"/>
            <p14:sldId id="1522"/>
            <p14:sldId id="1523"/>
            <p14:sldId id="1524"/>
            <p14:sldId id="1527"/>
            <p14:sldId id="1528"/>
            <p14:sldId id="1529"/>
            <p14:sldId id="1532"/>
            <p14:sldId id="1512"/>
            <p14:sldId id="1576"/>
            <p14:sldId id="1577"/>
            <p14:sldId id="1581"/>
          </p14:sldIdLst>
        </p14:section>
        <p14:section name="Awk" id="{4F6A236A-C5AC-452E-A323-4DA44D474077}">
          <p14:sldIdLst>
            <p14:sldId id="1533"/>
            <p14:sldId id="1534"/>
            <p14:sldId id="1572"/>
            <p14:sldId id="1537"/>
            <p14:sldId id="1538"/>
            <p14:sldId id="1539"/>
            <p14:sldId id="1205"/>
            <p14:sldId id="1206"/>
            <p14:sldId id="1543"/>
            <p14:sldId id="1209"/>
            <p14:sldId id="1211"/>
            <p14:sldId id="1544"/>
            <p14:sldId id="1545"/>
            <p14:sldId id="1546"/>
            <p14:sldId id="1547"/>
            <p14:sldId id="1548"/>
            <p14:sldId id="1549"/>
            <p14:sldId id="1550"/>
            <p14:sldId id="1551"/>
            <p14:sldId id="1552"/>
            <p14:sldId id="1213"/>
            <p14:sldId id="1215"/>
            <p14:sldId id="1216"/>
            <p14:sldId id="1217"/>
            <p14:sldId id="1218"/>
            <p14:sldId id="1219"/>
            <p14:sldId id="1241"/>
            <p14:sldId id="1242"/>
            <p14:sldId id="1245"/>
            <p14:sldId id="1246"/>
            <p14:sldId id="1247"/>
            <p14:sldId id="1252"/>
            <p14:sldId id="1253"/>
            <p14:sldId id="1254"/>
            <p14:sldId id="1256"/>
            <p14:sldId id="1257"/>
            <p14:sldId id="1261"/>
            <p14:sldId id="1258"/>
            <p14:sldId id="1259"/>
            <p14:sldId id="1260"/>
            <p14:sldId id="1262"/>
            <p14:sldId id="1263"/>
            <p14:sldId id="1265"/>
            <p14:sldId id="1266"/>
            <p14:sldId id="1267"/>
            <p14:sldId id="1268"/>
            <p14:sldId id="1269"/>
            <p14:sldId id="1270"/>
            <p14:sldId id="1569"/>
            <p14:sldId id="1578"/>
            <p14:sldId id="1579"/>
            <p14:sldId id="1582"/>
          </p14:sldIdLst>
        </p14:section>
        <p14:section name="Gnuplot" id="{E50016DD-0E61-4220-9645-0F99D326DE28}">
          <p14:sldIdLst>
            <p14:sldId id="1585"/>
            <p14:sldId id="1591"/>
            <p14:sldId id="1592"/>
            <p14:sldId id="1593"/>
            <p14:sldId id="1594"/>
            <p14:sldId id="1595"/>
            <p14:sldId id="1607"/>
            <p14:sldId id="1608"/>
            <p14:sldId id="1610"/>
            <p14:sldId id="1609"/>
            <p14:sldId id="1596"/>
            <p14:sldId id="1606"/>
            <p14:sldId id="1597"/>
            <p14:sldId id="1598"/>
            <p14:sldId id="1613"/>
            <p14:sldId id="1614"/>
            <p14:sldId id="1615"/>
            <p14:sldId id="1599"/>
            <p14:sldId id="1616"/>
            <p14:sldId id="1617"/>
            <p14:sldId id="1633"/>
            <p14:sldId id="1618"/>
            <p14:sldId id="1600"/>
            <p14:sldId id="1612"/>
            <p14:sldId id="1611"/>
          </p14:sldIdLst>
        </p14:section>
        <p14:section name="ImageMagick" id="{A2DEB82D-B981-4431-9039-D03E15E7B7DD}">
          <p14:sldIdLst>
            <p14:sldId id="1590"/>
            <p14:sldId id="1619"/>
            <p14:sldId id="1620"/>
            <p14:sldId id="1621"/>
            <p14:sldId id="1622"/>
            <p14:sldId id="1623"/>
            <p14:sldId id="1624"/>
            <p14:sldId id="1625"/>
            <p14:sldId id="1630"/>
            <p14:sldId id="1631"/>
            <p14:sldId id="1632"/>
          </p14:sldIdLst>
        </p14:section>
        <p14:section name="Old slides" id="{20854EE1-3F47-4D12-B7C3-056D56145B4C}">
          <p14:sldIdLst>
            <p14:sldId id="1651"/>
            <p14:sldId id="1677"/>
            <p14:sldId id="1634"/>
            <p14:sldId id="1635"/>
            <p14:sldId id="1636"/>
            <p14:sldId id="1637"/>
            <p14:sldId id="1638"/>
            <p14:sldId id="1639"/>
            <p14:sldId id="1640"/>
            <p14:sldId id="1641"/>
            <p14:sldId id="1642"/>
            <p14:sldId id="1643"/>
            <p14:sldId id="1644"/>
            <p14:sldId id="1645"/>
            <p14:sldId id="1646"/>
            <p14:sldId id="1647"/>
          </p14:sldIdLst>
        </p14:section>
      </p14:sectionLst>
    </p:ext>
    <p:ext uri="{EFAFB233-063F-42B5-8137-9DF3F51BA10A}">
      <p15:sldGuideLst xmlns:p15="http://schemas.microsoft.com/office/powerpoint/2012/main">
        <p15:guide id="1" orient="horz" pos="3294">
          <p15:clr>
            <a:srgbClr val="A4A3A4"/>
          </p15:clr>
        </p15:guide>
        <p15:guide id="2" pos="56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7" clrIdx="0">
    <p:extLst>
      <p:ext uri="{19B8F6BF-5375-455C-9EA6-DF929625EA0E}">
        <p15:presenceInfo xmlns:p15="http://schemas.microsoft.com/office/powerpoint/2012/main" userId="b602d378c858ceb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00407A"/>
    <a:srgbClr val="1D8DB0"/>
    <a:srgbClr val="116E8A"/>
    <a:srgbClr val="147694"/>
    <a:srgbClr val="177E9D"/>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13" autoAdjust="0"/>
    <p:restoredTop sz="94656" autoAdjust="0"/>
  </p:normalViewPr>
  <p:slideViewPr>
    <p:cSldViewPr snapToObjects="1" showGuides="1">
      <p:cViewPr varScale="1">
        <p:scale>
          <a:sx n="108" d="100"/>
          <a:sy n="108" d="100"/>
        </p:scale>
        <p:origin x="1488" y="102"/>
      </p:cViewPr>
      <p:guideLst>
        <p:guide orient="horz" pos="3294"/>
        <p:guide pos="5602"/>
      </p:guideLst>
    </p:cSldViewPr>
  </p:slideViewPr>
  <p:outlineViewPr>
    <p:cViewPr>
      <p:scale>
        <a:sx n="33" d="100"/>
        <a:sy n="33" d="100"/>
      </p:scale>
      <p:origin x="0" y="0"/>
    </p:cViewPr>
    <p:sldLst>
      <p:sld r:id="rId1" collapse="1"/>
    </p:sldLst>
  </p:outlineViewPr>
  <p:notesTextViewPr>
    <p:cViewPr>
      <p:scale>
        <a:sx n="1" d="1"/>
        <a:sy n="1" d="1"/>
      </p:scale>
      <p:origin x="0" y="0"/>
    </p:cViewPr>
  </p:notesTextViewPr>
  <p:notesViewPr>
    <p:cSldViewPr snapToObjects="1" showGuides="1">
      <p:cViewPr varScale="1">
        <p:scale>
          <a:sx n="68" d="100"/>
          <a:sy n="68" d="100"/>
        </p:scale>
        <p:origin x="3101"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handoutMaster" Target="handoutMasters/handout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2/03/2023</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2/03/2023</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60199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62962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52774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08337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52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909115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27</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28</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016254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514406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10</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83093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887937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627174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672383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380608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221686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967685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29350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002456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68</a:t>
            </a:fld>
            <a:endParaRPr lang="nl-BE"/>
          </a:p>
        </p:txBody>
      </p:sp>
    </p:spTree>
    <p:extLst>
      <p:ext uri="{BB962C8B-B14F-4D97-AF65-F5344CB8AC3E}">
        <p14:creationId xmlns:p14="http://schemas.microsoft.com/office/powerpoint/2010/main" val="3440367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70925A-E1BD-4AAC-A6B7-7EE8BD56F177}" type="slidenum">
              <a:rPr lang="en-US" altLang="en-US"/>
              <a:pPr/>
              <a:t>92</a:t>
            </a:fld>
            <a:endParaRPr lang="en-US" altLang="en-US"/>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2044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11</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69E775-F309-4095-89BA-DBC2AB199D82}" type="slidenum">
              <a:rPr lang="en-US" altLang="en-US"/>
              <a:pPr/>
              <a:t>95</a:t>
            </a:fld>
            <a:endParaRPr lang="en-US" alt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9824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560BE2-CAE9-4766-826E-EA1F30372424}" type="slidenum">
              <a:rPr lang="en-US" altLang="en-US"/>
              <a:pPr/>
              <a:t>100</a:t>
            </a:fld>
            <a:endParaRPr lang="en-US" altLang="en-US"/>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08772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BBCBBB-5553-4B06-A266-83DE27A164A4}" type="slidenum">
              <a:rPr lang="en-US" altLang="en-US"/>
              <a:pPr/>
              <a:t>101</a:t>
            </a:fld>
            <a:endParaRPr lang="en-US" alt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31193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7145BE-8FE9-4FE3-AD02-EF0941A80D31}" type="slidenum">
              <a:rPr lang="en-US" altLang="en-US"/>
              <a:pPr/>
              <a:t>102</a:t>
            </a:fld>
            <a:endParaRPr lang="en-US" altLang="en-US"/>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097135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9497CD-5C03-49B8-A817-892D943502BA}" type="slidenum">
              <a:rPr lang="en-US" altLang="en-US"/>
              <a:pPr/>
              <a:t>104</a:t>
            </a:fld>
            <a:endParaRPr lang="en-US" alt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56218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14F9AF-3B32-4149-8D52-2137243E3F48}" type="slidenum">
              <a:rPr lang="en-US" altLang="en-US"/>
              <a:pPr/>
              <a:t>105</a:t>
            </a:fld>
            <a:endParaRPr lang="en-US" altLang="en-US"/>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16676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D3E1D5-6EE0-4784-A4DC-92039C3C1E2E}" type="slidenum">
              <a:rPr lang="en-US" altLang="en-US"/>
              <a:pPr/>
              <a:t>106</a:t>
            </a:fld>
            <a:endParaRPr lang="en-US" altLang="en-US"/>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85192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C104D4-64EB-46B8-91C2-0CC96934AB70}" type="slidenum">
              <a:rPr lang="en-US" altLang="en-US"/>
              <a:pPr/>
              <a:t>107</a:t>
            </a:fld>
            <a:endParaRPr lang="en-US" altLang="en-US"/>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1054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3E981A-AB69-4D25-A504-1D0E1697184B}" type="slidenum">
              <a:rPr lang="en-US" altLang="en-US"/>
              <a:pPr/>
              <a:t>108</a:t>
            </a:fld>
            <a:endParaRPr lang="en-US" altLang="en-US"/>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01570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390E42-6DF0-4480-9ABC-721F451615F2}" type="slidenum">
              <a:rPr lang="en-US" altLang="en-US"/>
              <a:pPr/>
              <a:t>109</a:t>
            </a:fld>
            <a:endParaRPr lang="en-US" altLang="en-US"/>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1967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12</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08849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35B8CF-8847-40F0-A7EE-6190E6D106E7}" type="slidenum">
              <a:rPr lang="en-US" altLang="en-US"/>
              <a:pPr/>
              <a:t>110</a:t>
            </a:fld>
            <a:endParaRPr lang="en-US" altLang="en-US"/>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20201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15334B-F0D8-41CD-9F5E-368E2A8B2D6F}" type="slidenum">
              <a:rPr lang="en-US" altLang="en-US"/>
              <a:pPr/>
              <a:t>111</a:t>
            </a:fld>
            <a:endParaRPr lang="en-US" altLang="en-US"/>
          </a:p>
        </p:txBody>
      </p:sp>
      <p:sp>
        <p:nvSpPr>
          <p:cNvPr id="346114" name="Rectangle 1026"/>
          <p:cNvSpPr>
            <a:spLocks noGrp="1" noRot="1" noChangeAspect="1" noChangeArrowheads="1" noTextEdit="1"/>
          </p:cNvSpPr>
          <p:nvPr>
            <p:ph type="sldImg"/>
          </p:nvPr>
        </p:nvSpPr>
        <p:spPr>
          <a:ln/>
        </p:spPr>
      </p:sp>
      <p:sp>
        <p:nvSpPr>
          <p:cNvPr id="346115" name="Rectangle 1027"/>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96034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8001D9-BA9A-40AB-8B9B-1F85BCE8B05F}" type="slidenum">
              <a:rPr lang="en-US" altLang="en-US"/>
              <a:pPr/>
              <a:t>112</a:t>
            </a:fld>
            <a:endParaRPr lang="en-US" altLang="en-US"/>
          </a:p>
        </p:txBody>
      </p:sp>
      <p:sp>
        <p:nvSpPr>
          <p:cNvPr id="349186" name="Rectangle 2"/>
          <p:cNvSpPr>
            <a:spLocks noGrp="1" noRot="1" noChangeAspect="1" noChangeArrowheads="1" noTextEdit="1"/>
          </p:cNvSpPr>
          <p:nvPr>
            <p:ph type="sldImg"/>
          </p:nvPr>
        </p:nvSpPr>
        <p:spPr>
          <a:ln/>
        </p:spPr>
      </p:sp>
      <p:sp>
        <p:nvSpPr>
          <p:cNvPr id="3491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92523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3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3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ABB14C9-51BC-4E23-A710-5DDE8B7EDE94}" type="slidenum">
              <a:rPr lang="en-US" altLang="en-US" sz="1300"/>
              <a:pPr algn="r"/>
              <a:t>129</a:t>
            </a:fld>
            <a:endParaRPr lang="en-US" altLang="en-US" sz="1300"/>
          </a:p>
        </p:txBody>
      </p:sp>
      <p:sp>
        <p:nvSpPr>
          <p:cNvPr id="13316" name="Rectangle 2"/>
          <p:cNvSpPr>
            <a:spLocks noGrp="1" noRot="1" noChangeAspect="1" noChangeArrowheads="1" noTextEdit="1"/>
          </p:cNvSpPr>
          <p:nvPr>
            <p:ph type="sldImg"/>
          </p:nvPr>
        </p:nvSpPr>
        <p:spPr>
          <a:ln/>
        </p:spPr>
      </p:sp>
      <p:sp>
        <p:nvSpPr>
          <p:cNvPr id="13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57614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53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53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CC578EE3-2923-4A34-B49B-C04EC4F6BC98}" type="slidenum">
              <a:rPr lang="en-US" altLang="en-US" sz="1300"/>
              <a:pPr algn="r"/>
              <a:t>130</a:t>
            </a:fld>
            <a:endParaRPr lang="en-US" altLang="en-US" sz="1300"/>
          </a:p>
        </p:txBody>
      </p:sp>
      <p:sp>
        <p:nvSpPr>
          <p:cNvPr id="15364" name="Rectangle 2"/>
          <p:cNvSpPr>
            <a:spLocks noGrp="1" noRot="1" noChangeAspect="1" noChangeArrowheads="1" noTextEdit="1"/>
          </p:cNvSpPr>
          <p:nvPr>
            <p:ph type="sldImg"/>
          </p:nvPr>
        </p:nvSpPr>
        <p:spPr>
          <a:ln/>
        </p:spPr>
      </p:sp>
      <p:sp>
        <p:nvSpPr>
          <p:cNvPr id="153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179816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74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74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F8AF3320-6AFD-44C5-943B-6C982A2A9A91}" type="slidenum">
              <a:rPr lang="en-US" altLang="en-US" sz="1300"/>
              <a:pPr algn="r"/>
              <a:t>131</a:t>
            </a:fld>
            <a:endParaRPr lang="en-US" altLang="en-US" sz="1300"/>
          </a:p>
        </p:txBody>
      </p:sp>
      <p:sp>
        <p:nvSpPr>
          <p:cNvPr id="17412" name="Rectangle 2"/>
          <p:cNvSpPr>
            <a:spLocks noGrp="1" noRot="1" noChangeAspect="1" noChangeArrowheads="1" noTextEdit="1"/>
          </p:cNvSpPr>
          <p:nvPr>
            <p:ph type="sldImg"/>
          </p:nvPr>
        </p:nvSpPr>
        <p:spPr>
          <a:ln/>
        </p:spPr>
      </p:sp>
      <p:sp>
        <p:nvSpPr>
          <p:cNvPr id="174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1639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25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25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78A9FC5F-2549-4822-BC96-5E94E3B167A3}" type="slidenum">
              <a:rPr lang="en-US" altLang="en-US" sz="1300"/>
              <a:pPr algn="r"/>
              <a:t>135</a:t>
            </a:fld>
            <a:endParaRPr lang="en-US" altLang="en-US" sz="1300"/>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708767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45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457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1540E2A9-4093-4A51-8431-7C572AB06BEB}" type="slidenum">
              <a:rPr lang="en-US" altLang="en-US" sz="1300"/>
              <a:pPr algn="r"/>
              <a:t>136</a:t>
            </a:fld>
            <a:endParaRPr lang="en-US" altLang="en-US" sz="1300"/>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50529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66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662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D225444-6218-41B7-BDBD-26D9080FE7CD}" type="slidenum">
              <a:rPr lang="en-US" altLang="en-US" sz="1300"/>
              <a:pPr algn="r"/>
              <a:t>137</a:t>
            </a:fld>
            <a:endParaRPr lang="en-US" altLang="en-US" sz="1300"/>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54298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48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48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1552A1F-66DA-43C6-8773-2BE6DD7FFD0D}" type="slidenum">
              <a:rPr lang="en-US" altLang="en-US" sz="1300"/>
              <a:pPr algn="r"/>
              <a:t>144</a:t>
            </a:fld>
            <a:endParaRPr lang="en-US" altLang="en-US" sz="1300"/>
          </a:p>
        </p:txBody>
      </p:sp>
      <p:sp>
        <p:nvSpPr>
          <p:cNvPr id="34820" name="Rectangle 2"/>
          <p:cNvSpPr>
            <a:spLocks noGrp="1" noRot="1" noChangeAspect="1" noChangeArrowheads="1" noTextEdit="1"/>
          </p:cNvSpPr>
          <p:nvPr>
            <p:ph type="sldImg"/>
          </p:nvPr>
        </p:nvSpPr>
        <p:spPr>
          <a:ln/>
        </p:spPr>
      </p:sp>
      <p:sp>
        <p:nvSpPr>
          <p:cNvPr id="348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7487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68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686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810B62C-1699-4FD5-AA33-7D382538FE40}" type="slidenum">
              <a:rPr lang="en-US" altLang="en-US" sz="1300"/>
              <a:pPr algn="r"/>
              <a:t>145</a:t>
            </a:fld>
            <a:endParaRPr lang="en-US" altLang="en-US" sz="1300"/>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92186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30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30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60D6798-CF36-49EE-8B86-FCB19C12F657}" type="slidenum">
              <a:rPr lang="en-US" altLang="en-US" sz="1300"/>
              <a:pPr algn="r"/>
              <a:t>146</a:t>
            </a:fld>
            <a:endParaRPr lang="en-US" altLang="en-US" sz="1300"/>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64621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50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50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1D2632B-AD8D-4E7F-BC04-D253A97E8F09}" type="slidenum">
              <a:rPr lang="en-US" altLang="en-US" sz="1300"/>
              <a:pPr algn="r"/>
              <a:t>147</a:t>
            </a:fld>
            <a:endParaRPr lang="en-US" altLang="en-US" sz="1300"/>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501521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71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71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0707B380-476C-4233-8F0F-0DE6C63C2035}" type="slidenum">
              <a:rPr lang="en-US" altLang="en-US" sz="1300"/>
              <a:pPr algn="r"/>
              <a:t>148</a:t>
            </a:fld>
            <a:endParaRPr lang="en-US" altLang="en-US" sz="1300"/>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118248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542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5427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F068AA47-38A2-448A-BD61-5286CC113322}" type="slidenum">
              <a:rPr lang="en-US" altLang="en-US" sz="1300"/>
              <a:pPr algn="r"/>
              <a:t>150</a:t>
            </a:fld>
            <a:endParaRPr lang="en-US" altLang="en-US" sz="1300"/>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02754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583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583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64D4987-F99B-41C3-AB4D-AAEB61288DB4}" type="slidenum">
              <a:rPr lang="en-US" altLang="en-US" sz="1300"/>
              <a:pPr algn="r"/>
              <a:t>152</a:t>
            </a:fld>
            <a:endParaRPr lang="en-US" altLang="en-US" sz="1300"/>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538352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14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144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D3BBDFC6-5739-46D7-9931-DC8657A09049}" type="slidenum">
              <a:rPr lang="en-US" altLang="en-US" sz="1300"/>
              <a:pPr algn="r"/>
              <a:t>155</a:t>
            </a:fld>
            <a:endParaRPr lang="en-US" altLang="en-US" sz="1300"/>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81482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34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34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AD3074B-0DB3-46CF-9025-71213D3FC101}" type="slidenum">
              <a:rPr lang="en-US" altLang="en-US" sz="1300"/>
              <a:pPr algn="r"/>
              <a:t>156</a:t>
            </a:fld>
            <a:endParaRPr lang="en-US" altLang="en-US" sz="1300"/>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607460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55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553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AD19CEF8-3E08-4DF9-BB2A-45F8AB9B04C0}" type="slidenum">
              <a:rPr lang="en-US" altLang="en-US" sz="1300"/>
              <a:pPr algn="r"/>
              <a:t>157</a:t>
            </a:fld>
            <a:endParaRPr lang="en-US" altLang="en-US" sz="1300"/>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069814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86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86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5C6CEA0-0D80-4D68-B393-144996556E9B}" type="slidenum">
              <a:rPr lang="en-US" altLang="en-US" sz="1300"/>
              <a:pPr algn="r"/>
              <a:t>158</a:t>
            </a:fld>
            <a:endParaRPr lang="en-US" altLang="en-US" sz="1300"/>
          </a:p>
        </p:txBody>
      </p:sp>
      <p:sp>
        <p:nvSpPr>
          <p:cNvPr id="68612" name="Rectangle 2"/>
          <p:cNvSpPr>
            <a:spLocks noGrp="1" noRot="1" noChangeAspect="1" noChangeArrowheads="1" noTextEdit="1"/>
          </p:cNvSpPr>
          <p:nvPr>
            <p:ph type="sldImg"/>
          </p:nvPr>
        </p:nvSpPr>
        <p:spPr>
          <a:ln/>
        </p:spPr>
      </p:sp>
      <p:sp>
        <p:nvSpPr>
          <p:cNvPr id="686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5904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14</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706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706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7A202AA-FBDD-48AD-800C-F9B173D225D5}" type="slidenum">
              <a:rPr lang="en-US" altLang="en-US" sz="1300"/>
              <a:pPr algn="r"/>
              <a:t>159</a:t>
            </a:fld>
            <a:endParaRPr lang="en-US" altLang="en-US" sz="1300"/>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749257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171</a:t>
            </a:fld>
            <a:endParaRPr lang="nl-BE"/>
          </a:p>
        </p:txBody>
      </p:sp>
    </p:spTree>
    <p:extLst>
      <p:ext uri="{BB962C8B-B14F-4D97-AF65-F5344CB8AC3E}">
        <p14:creationId xmlns:p14="http://schemas.microsoft.com/office/powerpoint/2010/main" val="9763168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3F7A75-6C0D-4CDC-9008-7346783462EA}" type="slidenum">
              <a:rPr lang="en-US" altLang="en-US"/>
              <a:pPr/>
              <a:t>209</a:t>
            </a:fld>
            <a:endParaRPr lang="en-US" alt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613347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8A6842-4E3B-45C7-ACFA-0871BE14038E}" type="slidenum">
              <a:rPr lang="en-US" altLang="en-US"/>
              <a:pPr/>
              <a:t>210</a:t>
            </a:fld>
            <a:endParaRPr lang="en-US" altLang="en-US"/>
          </a:p>
        </p:txBody>
      </p:sp>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736925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89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89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C54F5823-8313-4FEB-8B91-0AA24BC5A9FA}" type="slidenum">
              <a:rPr lang="en-US" altLang="en-US" sz="1300"/>
              <a:pPr algn="r"/>
              <a:t>216</a:t>
            </a:fld>
            <a:endParaRPr lang="en-US" altLang="en-US" sz="1300"/>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735266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09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09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348C925-0C1F-4A7B-9CF4-F74601537BB7}" type="slidenum">
              <a:rPr lang="en-US" altLang="en-US" sz="1300"/>
              <a:pPr algn="r"/>
              <a:t>217</a:t>
            </a:fld>
            <a:endParaRPr lang="en-US" altLang="en-US" sz="1300"/>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307485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txBox="1">
            <a:spLocks noGrp="1"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15715" name="Rectangle 6"/>
          <p:cNvSpPr txBox="1">
            <a:spLocks noGrp="1" noChangeArrowheads="1"/>
          </p:cNvSpPr>
          <p:nvPr/>
        </p:nvSpPr>
        <p:spPr bwMode="auto">
          <a:xfrm>
            <a:off x="0" y="9121775"/>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15716"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D34910BE-723B-468E-BD85-E70A752CD1F8}" type="slidenum">
              <a:rPr lang="en-US" altLang="en-US" sz="1300"/>
              <a:pPr algn="r"/>
              <a:t>218</a:t>
            </a:fld>
            <a:endParaRPr lang="en-US" altLang="en-US" sz="1300"/>
          </a:p>
        </p:txBody>
      </p:sp>
      <p:sp>
        <p:nvSpPr>
          <p:cNvPr id="115717" name="Rectangle 2"/>
          <p:cNvSpPr>
            <a:spLocks noGrp="1" noRot="1" noChangeAspect="1" noChangeArrowheads="1" noTextEdit="1"/>
          </p:cNvSpPr>
          <p:nvPr>
            <p:ph type="sldImg"/>
          </p:nvPr>
        </p:nvSpPr>
        <p:spPr>
          <a:ln/>
        </p:spPr>
      </p:sp>
      <p:sp>
        <p:nvSpPr>
          <p:cNvPr id="1157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0417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57168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69375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8213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341392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2/03/2023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32500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2/03/2023</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8172400" y="6048000"/>
            <a:ext cx="936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16900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396519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2/03/2023</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fld id="{FCE00D3A-57C8-4BB6-BAF6-0910372DB0C4}" type="datetime1">
              <a:rPr lang="nl-BE" smtClean="0"/>
              <a:t>2/03/2023</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2/03/2023</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29039BF-7F14-4E86-9A7D-70EDB4DFBD5E}" type="datetime1">
              <a:rPr lang="nl-BE" smtClean="0"/>
              <a:t>2/03/2023</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p:txBody>
          <a:bodyPr/>
          <a:lstStyle/>
          <a:p>
            <a:fld id="{499B23E0-C61A-488E-A904-C10C2EE8BB5B}" type="datetime1">
              <a:rPr lang="nl-BE" smtClean="0"/>
              <a:t>2/03/2023</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20635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fld id="{44550B11-E8D9-4B11-9984-F070AA263B19}" type="datetime1">
              <a:rPr lang="nl-BE" smtClean="0"/>
              <a:t>2/03/2023</a:t>
            </a:fld>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EDA2AAE9-1AD1-47EB-91FA-4BD8E37F2074}" type="datetime1">
              <a:rPr lang="nl-BE" smtClean="0"/>
              <a:t>2/03/2023</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8208000" y="6101999"/>
            <a:ext cx="936000" cy="288000"/>
          </a:xfrm>
          <a:prstGeom prst="rect">
            <a:avLst/>
          </a:prstGeom>
        </p:spPr>
        <p:txBody>
          <a:bodyPr vert="horz" lIns="0" tIns="0" rIns="0" bIns="0" rtlCol="0" anchor="t" anchorCtr="0"/>
          <a:lstStyle>
            <a:lvl1pPr algn="r">
              <a:defRPr sz="12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372000"/>
            <a:ext cx="9144000" cy="486000"/>
          </a:xfrm>
          <a:prstGeom prst="rect">
            <a:avLst/>
          </a:prstGeom>
          <a:gradFill flip="none" rotWithShape="1">
            <a:gsLst>
              <a:gs pos="100000">
                <a:srgbClr val="116E8A"/>
              </a:gs>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698" r:id="rId3"/>
    <p:sldLayoutId id="2147483692" r:id="rId4"/>
    <p:sldLayoutId id="2147483693" r:id="rId5"/>
    <p:sldLayoutId id="2147483694" r:id="rId6"/>
    <p:sldLayoutId id="2147483695" r:id="rId7"/>
    <p:sldLayoutId id="2147483696" r:id="rId8"/>
    <p:sldLayoutId id="2147483697" r:id="rId9"/>
    <p:sldLayoutId id="2147483720" r:id="rId10"/>
  </p:sldLayoutIdLst>
  <p:hf hdr="0" ftr="0" dt="0"/>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hyperlink" Target="https://www.howtogeek.com/" TargetMode="External"/><Relationship Id="rId2" Type="http://schemas.openxmlformats.org/officeDocument/2006/relationships/hyperlink" Target="http://www.grymoire.com/Unix/Sed.html" TargetMode="External"/><Relationship Id="rId1" Type="http://schemas.openxmlformats.org/officeDocument/2006/relationships/slideLayout" Target="../slideLayouts/slideLayout10.xml"/><Relationship Id="rId4" Type="http://schemas.openxmlformats.org/officeDocument/2006/relationships/hyperlink" Target="https://stackoverflow.com/"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3" Type="http://schemas.openxmlformats.org/officeDocument/2006/relationships/hyperlink" Target="file:///E:\Computers\Languages\Awk\nawk\nawk_12.html" TargetMode="External"/><Relationship Id="rId2" Type="http://schemas.openxmlformats.org/officeDocument/2006/relationships/hyperlink" Target="file:///E:\Computers\Languages\Awk\nawk\nawk_11.html" TargetMode="External"/><Relationship Id="rId1" Type="http://schemas.openxmlformats.org/officeDocument/2006/relationships/slideLayout" Target="../slideLayouts/slideLayout10.xml"/><Relationship Id="rId4" Type="http://schemas.openxmlformats.org/officeDocument/2006/relationships/hyperlink" Target="file:///E:\Computers\Languages\Awk\nawk\nawk_13.html"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3" Type="http://schemas.openxmlformats.org/officeDocument/2006/relationships/hyperlink" Target="http://www.grymoire.com/Unix/Awk.html" TargetMode="External"/><Relationship Id="rId2" Type="http://schemas.openxmlformats.org/officeDocument/2006/relationships/hyperlink" Target="https://www.gnu.org/software/gawk/manual/gawk.html" TargetMode="External"/><Relationship Id="rId1" Type="http://schemas.openxmlformats.org/officeDocument/2006/relationships/slideLayout" Target="../slideLayouts/slideLayout10.xml"/><Relationship Id="rId6" Type="http://schemas.openxmlformats.org/officeDocument/2006/relationships/hyperlink" Target="http://linux.iingen.unam.mx/pub/Documentacion/Shell-Bash/OReilly%20-%20Sed%20&amp;%20Awk%202nd%20Edition.pdf" TargetMode="External"/><Relationship Id="rId5" Type="http://schemas.openxmlformats.org/officeDocument/2006/relationships/hyperlink" Target="https://www.gnu.org/software/gawk/manual/gawk.pdf" TargetMode="External"/><Relationship Id="rId4" Type="http://schemas.openxmlformats.org/officeDocument/2006/relationships/hyperlink" Target="https://www.tutorialspoint.com/awk/"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hyperlink" Target="https://sites.google.com/site/magselwakuleuven/downloads/lp_sys" TargetMode="External"/><Relationship Id="rId2" Type="http://schemas.openxmlformats.org/officeDocument/2006/relationships/hyperlink" Target="https://sites.google.com/site/magselwakuleuven/downloads/lp_hpcinfo" TargetMode="Externa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2" Type="http://schemas.openxmlformats.org/officeDocument/2006/relationships/hyperlink" Target="http://www.imagemagick.org/" TargetMode="External"/><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0.xml"/><Relationship Id="rId4" Type="http://schemas.openxmlformats.org/officeDocument/2006/relationships/hyperlink" Target="https://www.imagemagick.org/script/examples.php"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0.xml"/><Relationship Id="rId4" Type="http://schemas.openxmlformats.org/officeDocument/2006/relationships/hyperlink" Target="https://www.imagemagick.org/script/examples.php" TargetMode="Externa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2.xml"/><Relationship Id="rId6" Type="http://schemas.openxmlformats.org/officeDocument/2006/relationships/hyperlink" Target="http://status.kuleuven.be/hpc"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207.xml.rels><?xml version="1.0" encoding="UTF-8" standalone="yes"?>
<Relationships xmlns="http://schemas.openxmlformats.org/package/2006/relationships"><Relationship Id="rId2" Type="http://schemas.openxmlformats.org/officeDocument/2006/relationships/hyperlink" Target="https://www.vscentrum.be/training" TargetMode="Externa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en.wikipedia.org/wiki/ROT13" TargetMode="External"/><Relationship Id="rId2" Type="http://schemas.openxmlformats.org/officeDocument/2006/relationships/hyperlink" Target="https://sites.google.com/site/magselwakuleuven/downloads/ex1.fa" TargetMode="External"/><Relationship Id="rId1" Type="http://schemas.openxmlformats.org/officeDocument/2006/relationships/slideLayout" Target="../slideLayouts/slideLayout3.xml"/><Relationship Id="rId5" Type="http://schemas.openxmlformats.org/officeDocument/2006/relationships/hyperlink" Target="https://sites.google.com/site/magselwakuleuven/downloads/20170601" TargetMode="External"/><Relationship Id="rId4" Type="http://schemas.openxmlformats.org/officeDocument/2006/relationships/hyperlink" Target="https://sites.google.com/site/magselwakuleuven/downloads/lp_hpcinfo"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58.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098875" y="2098844"/>
            <a:ext cx="4644352" cy="836944"/>
          </a:xfrm>
        </p:spPr>
        <p:txBody>
          <a:bodyPr/>
          <a:lstStyle/>
          <a:p>
            <a:r>
              <a:rPr lang="nl-BE" sz="4200" dirty="0"/>
              <a:t>Linux</a:t>
            </a:r>
            <a:r>
              <a:rPr lang="pl-PL" sz="4200" dirty="0"/>
              <a:t> </a:t>
            </a:r>
            <a:r>
              <a:rPr lang="pl-PL" sz="4200" dirty="0" err="1"/>
              <a:t>tools</a:t>
            </a:r>
            <a:endParaRPr lang="nl-BE" sz="4200" dirty="0"/>
          </a:p>
        </p:txBody>
      </p:sp>
      <p:sp>
        <p:nvSpPr>
          <p:cNvPr id="3" name="Ondertitel 2"/>
          <p:cNvSpPr>
            <a:spLocks noGrp="1"/>
          </p:cNvSpPr>
          <p:nvPr>
            <p:ph type="subTitle" idx="1"/>
          </p:nvPr>
        </p:nvSpPr>
        <p:spPr>
          <a:xfrm>
            <a:off x="1852933" y="3783434"/>
            <a:ext cx="4500336" cy="1080000"/>
          </a:xfrm>
        </p:spPr>
        <p:txBody>
          <a:bodyPr/>
          <a:lstStyle/>
          <a:p>
            <a:r>
              <a:rPr lang="pl-PL" dirty="0"/>
              <a:t>Mag Selwa</a:t>
            </a:r>
            <a:r>
              <a:rPr lang="en-US" dirty="0"/>
              <a:t>, Geert Jan Bex</a:t>
            </a:r>
            <a:endParaRPr lang="pl-PL" dirty="0"/>
          </a:p>
          <a:p>
            <a:endParaRPr lang="pl-PL" dirty="0"/>
          </a:p>
          <a:p>
            <a:r>
              <a:rPr lang="pl-PL" dirty="0"/>
              <a:t>ICTS Leuven</a:t>
            </a:r>
            <a:endParaRPr lang="nl-BE" dirty="0"/>
          </a:p>
        </p:txBody>
      </p:sp>
      <p:grpSp>
        <p:nvGrpSpPr>
          <p:cNvPr id="4" name="Group 14"/>
          <p:cNvGrpSpPr/>
          <p:nvPr/>
        </p:nvGrpSpPr>
        <p:grpSpPr>
          <a:xfrm>
            <a:off x="2339752" y="260648"/>
            <a:ext cx="1584176" cy="821425"/>
            <a:chOff x="2987824" y="764704"/>
            <a:chExt cx="1944216" cy="1008112"/>
          </a:xfrm>
        </p:grpSpPr>
        <p:sp>
          <p:nvSpPr>
            <p:cNvPr id="5" name="Rectangle 15"/>
            <p:cNvSpPr/>
            <p:nvPr/>
          </p:nvSpPr>
          <p:spPr>
            <a:xfrm>
              <a:off x="2987824" y="764704"/>
              <a:ext cx="1944216" cy="1008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dirty="0"/>
            </a:p>
          </p:txBody>
        </p:sp>
        <p:pic>
          <p:nvPicPr>
            <p:cNvPr id="6" name="Picture 27" descr="ogo universiteit hass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07" y="838648"/>
              <a:ext cx="1805058" cy="83897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http://clipartist.net/links/clipartist.net/tux_enhanced_penguin-555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8074" y="1196752"/>
            <a:ext cx="1564594" cy="172819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923928" y="-167610"/>
            <a:ext cx="4459233" cy="1249683"/>
            <a:chOff x="4788024" y="-21230"/>
            <a:chExt cx="4459233" cy="1249683"/>
          </a:xfrm>
        </p:grpSpPr>
        <p:sp>
          <p:nvSpPr>
            <p:cNvPr id="13" name="Rectangle 12"/>
            <p:cNvSpPr/>
            <p:nvPr/>
          </p:nvSpPr>
          <p:spPr>
            <a:xfrm>
              <a:off x="4788024" y="-1"/>
              <a:ext cx="4385137" cy="122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8024" y="-21230"/>
              <a:ext cx="4459233" cy="1249683"/>
            </a:xfrm>
            <a:prstGeom prst="rect">
              <a:avLst/>
            </a:prstGeom>
          </p:spPr>
        </p:pic>
      </p:gr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2992" y="3384376"/>
            <a:ext cx="3501008" cy="3501008"/>
          </a:xfrm>
          <a:prstGeom prst="rect">
            <a:avLst/>
          </a:prstGeom>
        </p:spPr>
      </p:pic>
    </p:spTree>
    <p:extLst>
      <p:ext uri="{BB962C8B-B14F-4D97-AF65-F5344CB8AC3E}">
        <p14:creationId xmlns:p14="http://schemas.microsoft.com/office/powerpoint/2010/main" val="1619239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dirty="0" err="1"/>
              <a:t>mycommand</a:t>
            </a:r>
            <a:r>
              <a:rPr lang="en-US" altLang="en-US" dirty="0"/>
              <a:t> &lt; </a:t>
            </a:r>
            <a:r>
              <a:rPr lang="en-US" altLang="en-US" i="1" dirty="0" err="1"/>
              <a:t>programinput</a:t>
            </a:r>
            <a:r>
              <a:rPr lang="en-US" altLang="en-US" dirty="0"/>
              <a:t> – Here </a:t>
            </a:r>
            <a:r>
              <a:rPr lang="en-US" altLang="en-US" b="1" dirty="0" err="1"/>
              <a:t>mycommand</a:t>
            </a:r>
            <a:r>
              <a:rPr lang="en-US" altLang="en-US" dirty="0"/>
              <a:t> gets its input from </a:t>
            </a:r>
            <a:r>
              <a:rPr lang="en-US" altLang="en-US" i="1" dirty="0" err="1"/>
              <a:t>programinput</a:t>
            </a:r>
            <a:r>
              <a:rPr lang="en-US" altLang="en-US" dirty="0"/>
              <a:t> instead of waiting for what you type.</a:t>
            </a:r>
          </a:p>
        </p:txBody>
      </p:sp>
    </p:spTree>
    <p:extLst>
      <p:ext uri="{BB962C8B-B14F-4D97-AF65-F5344CB8AC3E}">
        <p14:creationId xmlns:p14="http://schemas.microsoft.com/office/powerpoint/2010/main" val="21873352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marL="0" indent="0"/>
            <a:r>
              <a:rPr lang="en-US" altLang="en-US"/>
              <a:t>Sed Usage</a:t>
            </a:r>
          </a:p>
        </p:txBody>
      </p:sp>
      <p:sp>
        <p:nvSpPr>
          <p:cNvPr id="206851" name="Rectangle 3"/>
          <p:cNvSpPr>
            <a:spLocks noGrp="1" noChangeArrowheads="1"/>
          </p:cNvSpPr>
          <p:nvPr>
            <p:ph type="body" idx="1"/>
          </p:nvPr>
        </p:nvSpPr>
        <p:spPr/>
        <p:txBody>
          <a:bodyPr/>
          <a:lstStyle/>
          <a:p>
            <a:pPr marL="174625" indent="-174625"/>
            <a:r>
              <a:rPr lang="en-US" altLang="en-US" dirty="0"/>
              <a:t>Edit </a:t>
            </a:r>
            <a:r>
              <a:rPr lang="en-US" altLang="en-US" dirty="0">
                <a:solidFill>
                  <a:srgbClr val="3366FF"/>
                </a:solidFill>
              </a:rPr>
              <a:t>files too large</a:t>
            </a:r>
            <a:r>
              <a:rPr lang="en-US" altLang="en-US" dirty="0"/>
              <a:t> for interactive editing</a:t>
            </a:r>
          </a:p>
          <a:p>
            <a:pPr marL="174625" indent="-174625"/>
            <a:endParaRPr lang="en-US" altLang="en-US" dirty="0"/>
          </a:p>
          <a:p>
            <a:pPr marL="174625" indent="-174625"/>
            <a:r>
              <a:rPr lang="en-US" altLang="en-US" dirty="0"/>
              <a:t>Edit any size files where </a:t>
            </a:r>
            <a:r>
              <a:rPr lang="en-US" altLang="en-US" dirty="0">
                <a:solidFill>
                  <a:srgbClr val="3366FF"/>
                </a:solidFill>
              </a:rPr>
              <a:t>editing sequence is too complicated</a:t>
            </a:r>
            <a:r>
              <a:rPr lang="en-US" altLang="en-US" dirty="0"/>
              <a:t> to type in interactive mode</a:t>
            </a:r>
          </a:p>
          <a:p>
            <a:pPr marL="174625" indent="-174625"/>
            <a:endParaRPr lang="en-US" altLang="en-US" dirty="0"/>
          </a:p>
          <a:p>
            <a:pPr marL="174625" indent="-174625"/>
            <a:r>
              <a:rPr lang="en-US" altLang="en-US" dirty="0"/>
              <a:t>Perform </a:t>
            </a:r>
            <a:r>
              <a:rPr lang="en-US" altLang="en-US" dirty="0">
                <a:solidFill>
                  <a:srgbClr val="3366FF"/>
                </a:solidFill>
              </a:rPr>
              <a:t>“multiple global” editing</a:t>
            </a:r>
            <a:r>
              <a:rPr lang="en-US" altLang="en-US" dirty="0"/>
              <a:t> functions efficiently in one pass through the input</a:t>
            </a:r>
          </a:p>
          <a:p>
            <a:pPr marL="174625" indent="-174625"/>
            <a:endParaRPr lang="en-US" altLang="en-US" dirty="0"/>
          </a:p>
          <a:p>
            <a:pPr marL="174625" indent="-174625"/>
            <a:r>
              <a:rPr lang="en-US" altLang="en-US" dirty="0"/>
              <a:t>Edit </a:t>
            </a:r>
            <a:r>
              <a:rPr lang="en-US" altLang="en-US" dirty="0">
                <a:solidFill>
                  <a:srgbClr val="3366FF"/>
                </a:solidFill>
              </a:rPr>
              <a:t>multiples files</a:t>
            </a:r>
            <a:r>
              <a:rPr lang="en-US" altLang="en-US" dirty="0"/>
              <a:t> automatically</a:t>
            </a:r>
          </a:p>
          <a:p>
            <a:pPr marL="174625" indent="-174625"/>
            <a:endParaRPr lang="en-US" altLang="en-US" dirty="0"/>
          </a:p>
          <a:p>
            <a:pPr marL="174625" indent="-174625"/>
            <a:r>
              <a:rPr lang="en-US" altLang="en-US" dirty="0"/>
              <a:t>Good tool for </a:t>
            </a:r>
            <a:r>
              <a:rPr lang="en-US" altLang="en-US" dirty="0">
                <a:solidFill>
                  <a:srgbClr val="3366FF"/>
                </a:solidFill>
              </a:rPr>
              <a:t>writing conversion programs</a:t>
            </a:r>
          </a:p>
        </p:txBody>
      </p:sp>
    </p:spTree>
    <p:extLst>
      <p:ext uri="{BB962C8B-B14F-4D97-AF65-F5344CB8AC3E}">
        <p14:creationId xmlns:p14="http://schemas.microsoft.com/office/powerpoint/2010/main" val="8283892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4" name="Rectangle 4"/>
          <p:cNvSpPr>
            <a:spLocks noGrp="1" noChangeArrowheads="1"/>
          </p:cNvSpPr>
          <p:nvPr>
            <p:ph type="title"/>
          </p:nvPr>
        </p:nvSpPr>
        <p:spPr/>
        <p:txBody>
          <a:bodyPr/>
          <a:lstStyle/>
          <a:p>
            <a:r>
              <a:rPr lang="en-US" altLang="en-US"/>
              <a:t>Conceptual overview</a:t>
            </a:r>
          </a:p>
        </p:txBody>
      </p:sp>
      <p:sp>
        <p:nvSpPr>
          <p:cNvPr id="209925" name="Rectangle 5"/>
          <p:cNvSpPr>
            <a:spLocks noGrp="1" noChangeArrowheads="1"/>
          </p:cNvSpPr>
          <p:nvPr>
            <p:ph type="body" idx="1"/>
          </p:nvPr>
        </p:nvSpPr>
        <p:spPr/>
        <p:txBody>
          <a:bodyPr/>
          <a:lstStyle/>
          <a:p>
            <a:r>
              <a:rPr lang="en-US" altLang="en-US" sz="2000" dirty="0"/>
              <a:t>A </a:t>
            </a:r>
            <a:r>
              <a:rPr lang="en-US" altLang="en-US" sz="2000" dirty="0">
                <a:solidFill>
                  <a:srgbClr val="3366FF"/>
                </a:solidFill>
              </a:rPr>
              <a:t>script</a:t>
            </a:r>
            <a:r>
              <a:rPr lang="en-US" altLang="en-US" sz="2000" dirty="0"/>
              <a:t> is read which contains </a:t>
            </a:r>
            <a:r>
              <a:rPr lang="en-US" altLang="en-US" sz="2000" dirty="0">
                <a:solidFill>
                  <a:srgbClr val="3366FF"/>
                </a:solidFill>
              </a:rPr>
              <a:t>a list of editing commands</a:t>
            </a:r>
          </a:p>
          <a:p>
            <a:pPr lvl="1"/>
            <a:r>
              <a:rPr lang="en-US" altLang="en-US" sz="2000" dirty="0"/>
              <a:t>Can be specified in a </a:t>
            </a:r>
            <a:r>
              <a:rPr lang="en-US" altLang="en-US" sz="2000" dirty="0">
                <a:solidFill>
                  <a:srgbClr val="3366FF"/>
                </a:solidFill>
              </a:rPr>
              <a:t>file or as an argument</a:t>
            </a:r>
          </a:p>
          <a:p>
            <a:r>
              <a:rPr lang="en-US" altLang="en-US" sz="2000" dirty="0"/>
              <a:t>Before any editing is done, </a:t>
            </a:r>
            <a:r>
              <a:rPr lang="en-US" altLang="en-US" sz="2000" dirty="0">
                <a:solidFill>
                  <a:srgbClr val="3366FF"/>
                </a:solidFill>
              </a:rPr>
              <a:t>all editing commands are compiled</a:t>
            </a:r>
            <a:r>
              <a:rPr lang="en-US" altLang="en-US" sz="2000" dirty="0"/>
              <a:t> into a form to be more efficient during the execution phase.</a:t>
            </a:r>
          </a:p>
          <a:p>
            <a:r>
              <a:rPr lang="en-US" altLang="en-US" sz="2000" dirty="0"/>
              <a:t>All editing commands in a </a:t>
            </a:r>
            <a:r>
              <a:rPr lang="en-US" altLang="en-US" sz="2000" dirty="0" err="1"/>
              <a:t>sed</a:t>
            </a:r>
            <a:r>
              <a:rPr lang="en-US" altLang="en-US" sz="2000" dirty="0"/>
              <a:t> script are </a:t>
            </a:r>
            <a:r>
              <a:rPr lang="en-US" altLang="en-US" sz="2000" dirty="0">
                <a:solidFill>
                  <a:srgbClr val="3366FF"/>
                </a:solidFill>
              </a:rPr>
              <a:t>applied in order to each input line</a:t>
            </a:r>
            <a:r>
              <a:rPr lang="en-US" altLang="en-US" sz="2000" dirty="0"/>
              <a:t>.</a:t>
            </a:r>
          </a:p>
          <a:p>
            <a:r>
              <a:rPr lang="en-US" altLang="en-US" sz="2000" dirty="0"/>
              <a:t>If a command changes the input, </a:t>
            </a:r>
            <a:r>
              <a:rPr lang="en-US" altLang="en-US" sz="2000" dirty="0">
                <a:solidFill>
                  <a:srgbClr val="3366FF"/>
                </a:solidFill>
              </a:rPr>
              <a:t>subsequent command address will be applied to the current (modified) line</a:t>
            </a:r>
            <a:r>
              <a:rPr lang="en-US" altLang="en-US" sz="2000" dirty="0"/>
              <a:t> in the pattern space, not the original input line.</a:t>
            </a:r>
          </a:p>
          <a:p>
            <a:r>
              <a:rPr lang="en-US" altLang="en-US" sz="2000" dirty="0"/>
              <a:t>The </a:t>
            </a:r>
            <a:r>
              <a:rPr lang="en-US" altLang="en-US" sz="2000" dirty="0">
                <a:solidFill>
                  <a:srgbClr val="3366FF"/>
                </a:solidFill>
              </a:rPr>
              <a:t>original input file is unchanged </a:t>
            </a:r>
            <a:r>
              <a:rPr lang="en-US" altLang="en-US" sz="2000" dirty="0"/>
              <a:t>(</a:t>
            </a:r>
            <a:r>
              <a:rPr lang="en-US" altLang="en-US" sz="2000" dirty="0" err="1"/>
              <a:t>sed</a:t>
            </a:r>
            <a:r>
              <a:rPr lang="en-US" altLang="en-US" sz="2000" dirty="0"/>
              <a:t> is a filter), and the </a:t>
            </a:r>
            <a:r>
              <a:rPr lang="en-US" altLang="en-US" sz="2000" dirty="0">
                <a:solidFill>
                  <a:srgbClr val="3366FF"/>
                </a:solidFill>
              </a:rPr>
              <a:t>results are sent to standard output</a:t>
            </a:r>
            <a:r>
              <a:rPr lang="en-US" altLang="en-US" sz="2000" dirty="0"/>
              <a:t> (but can be redirected to a file).</a:t>
            </a:r>
          </a:p>
        </p:txBody>
      </p:sp>
    </p:spTree>
    <p:extLst>
      <p:ext uri="{BB962C8B-B14F-4D97-AF65-F5344CB8AC3E}">
        <p14:creationId xmlns:p14="http://schemas.microsoft.com/office/powerpoint/2010/main" val="42589685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9" name="Rectangle 5"/>
          <p:cNvSpPr>
            <a:spLocks noGrp="1" noChangeArrowheads="1"/>
          </p:cNvSpPr>
          <p:nvPr>
            <p:ph type="body" idx="1"/>
          </p:nvPr>
        </p:nvSpPr>
        <p:spPr/>
        <p:txBody>
          <a:bodyPr/>
          <a:lstStyle/>
          <a:p>
            <a:endParaRPr lang="en-US" altLang="en-US" dirty="0"/>
          </a:p>
          <a:p>
            <a:r>
              <a:rPr lang="en-US" altLang="en-US" dirty="0" err="1">
                <a:solidFill>
                  <a:srgbClr val="3366FF"/>
                </a:solidFill>
              </a:rPr>
              <a:t>sed</a:t>
            </a:r>
            <a:r>
              <a:rPr lang="en-US" altLang="en-US" dirty="0">
                <a:solidFill>
                  <a:srgbClr val="3366FF"/>
                </a:solidFill>
              </a:rPr>
              <a:t> [-n] [-e] [‘command’] [file…] </a:t>
            </a:r>
          </a:p>
          <a:p>
            <a:endParaRPr lang="en-US" altLang="en-US" dirty="0"/>
          </a:p>
          <a:p>
            <a:r>
              <a:rPr lang="en-US" altLang="en-US" dirty="0" err="1">
                <a:solidFill>
                  <a:srgbClr val="3366FF"/>
                </a:solidFill>
              </a:rPr>
              <a:t>sed</a:t>
            </a:r>
            <a:r>
              <a:rPr lang="en-US" altLang="en-US" dirty="0">
                <a:solidFill>
                  <a:srgbClr val="3366FF"/>
                </a:solidFill>
              </a:rPr>
              <a:t> [-n] [-f </a:t>
            </a:r>
            <a:r>
              <a:rPr lang="en-US" altLang="en-US" dirty="0" err="1">
                <a:solidFill>
                  <a:srgbClr val="3366FF"/>
                </a:solidFill>
              </a:rPr>
              <a:t>scriptfile</a:t>
            </a:r>
            <a:r>
              <a:rPr lang="en-US" altLang="en-US" dirty="0">
                <a:solidFill>
                  <a:srgbClr val="3366FF"/>
                </a:solidFill>
              </a:rPr>
              <a:t>] [file…]</a:t>
            </a:r>
          </a:p>
          <a:p>
            <a:endParaRPr lang="en-US" altLang="en-US" dirty="0"/>
          </a:p>
          <a:p>
            <a:r>
              <a:rPr lang="en-US" altLang="en-US" dirty="0">
                <a:solidFill>
                  <a:srgbClr val="3366FF"/>
                </a:solidFill>
              </a:rPr>
              <a:t>-n</a:t>
            </a:r>
            <a:r>
              <a:rPr lang="en-US" altLang="en-US" dirty="0"/>
              <a:t> - only print lines specified with the print command (or the ‘p’ flag of the substitute (‘s’) command)</a:t>
            </a:r>
          </a:p>
          <a:p>
            <a:r>
              <a:rPr lang="en-US" altLang="en-US" dirty="0">
                <a:solidFill>
                  <a:srgbClr val="3366FF"/>
                </a:solidFill>
              </a:rPr>
              <a:t>-f</a:t>
            </a:r>
            <a:r>
              <a:rPr lang="en-US" altLang="en-US" dirty="0"/>
              <a:t> </a:t>
            </a:r>
            <a:r>
              <a:rPr lang="en-US" altLang="en-US" dirty="0" err="1"/>
              <a:t>scriptfile</a:t>
            </a:r>
            <a:r>
              <a:rPr lang="en-US" altLang="en-US" dirty="0"/>
              <a:t> - next argument is a filename containing editing commands</a:t>
            </a:r>
          </a:p>
          <a:p>
            <a:r>
              <a:rPr lang="en-US" altLang="en-US" dirty="0">
                <a:solidFill>
                  <a:srgbClr val="3366FF"/>
                </a:solidFill>
              </a:rPr>
              <a:t>-e</a:t>
            </a:r>
            <a:r>
              <a:rPr lang="en-US" altLang="en-US" dirty="0"/>
              <a:t> command - the next argument is an editing command rather than a filename, useful if multiple commands are specified</a:t>
            </a:r>
          </a:p>
        </p:txBody>
      </p:sp>
      <p:sp>
        <p:nvSpPr>
          <p:cNvPr id="210948" name="Rectangle 4"/>
          <p:cNvSpPr>
            <a:spLocks noGrp="1" noChangeArrowheads="1"/>
          </p:cNvSpPr>
          <p:nvPr>
            <p:ph type="title"/>
          </p:nvPr>
        </p:nvSpPr>
        <p:spPr/>
        <p:txBody>
          <a:bodyPr/>
          <a:lstStyle/>
          <a:p>
            <a:r>
              <a:rPr lang="en-US" altLang="en-US"/>
              <a:t>sed Syntax</a:t>
            </a:r>
          </a:p>
        </p:txBody>
      </p:sp>
    </p:spTree>
    <p:extLst>
      <p:ext uri="{BB962C8B-B14F-4D97-AF65-F5344CB8AC3E}">
        <p14:creationId xmlns:p14="http://schemas.microsoft.com/office/powerpoint/2010/main" val="34833229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eaLnBrk="1" fontAlgn="auto" hangingPunct="1">
              <a:spcAft>
                <a:spcPts val="0"/>
              </a:spcAft>
              <a:defRPr/>
            </a:pPr>
            <a:r>
              <a:rPr lang="en-US" dirty="0" err="1"/>
              <a:t>sed</a:t>
            </a:r>
            <a:r>
              <a:rPr lang="en-US" dirty="0"/>
              <a:t> syntax</a:t>
            </a:r>
          </a:p>
        </p:txBody>
      </p:sp>
      <p:sp>
        <p:nvSpPr>
          <p:cNvPr id="10242"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D2C728B3-C811-4A74-B5C3-FB1E1B71C8C1}" type="slidenum">
              <a:rPr lang="en-US" altLang="en-US" sz="1400">
                <a:solidFill>
                  <a:srgbClr val="FFFFFF"/>
                </a:solidFill>
              </a:rPr>
              <a:pPr/>
              <a:t>103</a:t>
            </a:fld>
            <a:endParaRPr lang="en-US" altLang="en-US" sz="1400">
              <a:solidFill>
                <a:srgbClr val="FFFFFF"/>
              </a:solidFill>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614045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0773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6" name="Rectangle 4"/>
          <p:cNvSpPr>
            <a:spLocks noGrp="1" noChangeArrowheads="1"/>
          </p:cNvSpPr>
          <p:nvPr>
            <p:ph type="title"/>
          </p:nvPr>
        </p:nvSpPr>
        <p:spPr/>
        <p:txBody>
          <a:bodyPr/>
          <a:lstStyle/>
          <a:p>
            <a:r>
              <a:rPr lang="en-US" altLang="en-US"/>
              <a:t>Commands</a:t>
            </a:r>
          </a:p>
        </p:txBody>
      </p:sp>
      <p:sp>
        <p:nvSpPr>
          <p:cNvPr id="218117" name="Rectangle 5"/>
          <p:cNvSpPr>
            <a:spLocks noGrp="1" noChangeArrowheads="1"/>
          </p:cNvSpPr>
          <p:nvPr>
            <p:ph type="body" idx="1"/>
          </p:nvPr>
        </p:nvSpPr>
        <p:spPr/>
        <p:txBody>
          <a:bodyPr/>
          <a:lstStyle/>
          <a:p>
            <a:r>
              <a:rPr lang="en-US" altLang="en-US" dirty="0"/>
              <a:t>command is a single letter</a:t>
            </a:r>
          </a:p>
          <a:p>
            <a:endParaRPr lang="en-US" altLang="en-US" dirty="0"/>
          </a:p>
          <a:p>
            <a:r>
              <a:rPr lang="en-US" altLang="en-US" dirty="0"/>
              <a:t>Example: </a:t>
            </a:r>
          </a:p>
          <a:p>
            <a:endParaRPr lang="en-US" altLang="en-US" dirty="0"/>
          </a:p>
          <a:p>
            <a:pPr>
              <a:buFontTx/>
              <a:buNone/>
            </a:pPr>
            <a:r>
              <a:rPr lang="en-US" altLang="en-US" dirty="0">
                <a:solidFill>
                  <a:srgbClr val="3366FF"/>
                </a:solidFill>
              </a:rPr>
              <a:t>Deletion: d</a:t>
            </a:r>
          </a:p>
          <a:p>
            <a:pPr>
              <a:buFontTx/>
              <a:buNone/>
            </a:pPr>
            <a:r>
              <a:rPr lang="en-US" altLang="en-US" dirty="0">
                <a:solidFill>
                  <a:srgbClr val="FF0066"/>
                </a:solidFill>
              </a:rPr>
              <a:t>[address1][,address2]d</a:t>
            </a:r>
          </a:p>
          <a:p>
            <a:endParaRPr lang="en-US" altLang="en-US" dirty="0"/>
          </a:p>
          <a:p>
            <a:r>
              <a:rPr lang="en-US" altLang="en-US" dirty="0"/>
              <a:t>Delete the addressed line(s) from the pattern space; line(s) not passed to standard output. </a:t>
            </a:r>
          </a:p>
          <a:p>
            <a:r>
              <a:rPr lang="en-US" altLang="en-US" dirty="0"/>
              <a:t>A new line of input is read and editing resumes with the first command of the script.</a:t>
            </a:r>
          </a:p>
        </p:txBody>
      </p:sp>
    </p:spTree>
    <p:extLst>
      <p:ext uri="{BB962C8B-B14F-4D97-AF65-F5344CB8AC3E}">
        <p14:creationId xmlns:p14="http://schemas.microsoft.com/office/powerpoint/2010/main" val="15088813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1" name="Rectangle 5"/>
          <p:cNvSpPr>
            <a:spLocks noGrp="1" noChangeArrowheads="1"/>
          </p:cNvSpPr>
          <p:nvPr>
            <p:ph type="body" idx="1"/>
          </p:nvPr>
        </p:nvSpPr>
        <p:spPr>
          <a:xfrm>
            <a:off x="540000" y="1196752"/>
            <a:ext cx="8604000" cy="4428000"/>
          </a:xfrm>
        </p:spPr>
        <p:txBody>
          <a:bodyPr/>
          <a:lstStyle/>
          <a:p>
            <a:pPr>
              <a:buFontTx/>
              <a:buNone/>
            </a:pPr>
            <a:r>
              <a:rPr lang="pl-PL" altLang="en-US" sz="2000" dirty="0">
                <a:solidFill>
                  <a:srgbClr val="FF0066"/>
                </a:solidFill>
              </a:rPr>
              <a:t>d  </a:t>
            </a:r>
            <a:r>
              <a:rPr lang="en-US" altLang="en-US" sz="2000" dirty="0"/>
              <a:t>		</a:t>
            </a:r>
            <a:r>
              <a:rPr lang="pl-PL" altLang="en-US" sz="2000" dirty="0"/>
              <a:t>	</a:t>
            </a:r>
            <a:r>
              <a:rPr lang="en-US" altLang="en-US" sz="2000" dirty="0"/>
              <a:t>deletes all lines</a:t>
            </a:r>
          </a:p>
          <a:p>
            <a:pPr>
              <a:buFontTx/>
              <a:buNone/>
            </a:pPr>
            <a:r>
              <a:rPr lang="en-US" altLang="en-US" sz="2000" dirty="0">
                <a:solidFill>
                  <a:srgbClr val="FF0066"/>
                </a:solidFill>
              </a:rPr>
              <a:t>6d</a:t>
            </a:r>
            <a:r>
              <a:rPr lang="en-US" altLang="en-US" sz="2000" dirty="0"/>
              <a:t>		</a:t>
            </a:r>
            <a:r>
              <a:rPr lang="pl-PL" altLang="en-US" sz="2000" dirty="0"/>
              <a:t>	</a:t>
            </a:r>
            <a:r>
              <a:rPr lang="en-US" altLang="en-US" sz="2000" dirty="0"/>
              <a:t>deletes line 6</a:t>
            </a:r>
          </a:p>
          <a:p>
            <a:pPr>
              <a:buFontTx/>
              <a:buNone/>
            </a:pPr>
            <a:r>
              <a:rPr lang="en-US" altLang="en-US" sz="2000" dirty="0">
                <a:solidFill>
                  <a:srgbClr val="FF0066"/>
                </a:solidFill>
              </a:rPr>
              <a:t>/^$/d</a:t>
            </a:r>
            <a:r>
              <a:rPr lang="en-US" altLang="en-US" sz="2000" dirty="0"/>
              <a:t>		deletes all blank lines</a:t>
            </a:r>
          </a:p>
          <a:p>
            <a:pPr>
              <a:buFontTx/>
              <a:buNone/>
            </a:pPr>
            <a:r>
              <a:rPr lang="en-US" altLang="en-US" sz="2000" dirty="0">
                <a:solidFill>
                  <a:srgbClr val="FF0066"/>
                </a:solidFill>
              </a:rPr>
              <a:t>1,10d</a:t>
            </a:r>
            <a:r>
              <a:rPr lang="en-US" altLang="en-US" sz="2000" dirty="0"/>
              <a:t>		deletes lines 1 through 10</a:t>
            </a:r>
          </a:p>
          <a:p>
            <a:pPr>
              <a:buFontTx/>
              <a:buNone/>
            </a:pPr>
            <a:r>
              <a:rPr lang="en-US" altLang="en-US" sz="2000" dirty="0">
                <a:solidFill>
                  <a:srgbClr val="FF0066"/>
                </a:solidFill>
              </a:rPr>
              <a:t>1,/^$/d</a:t>
            </a:r>
            <a:r>
              <a:rPr lang="en-US" altLang="en-US" sz="2000" dirty="0"/>
              <a:t>		deletes from line 1 through the first blank line</a:t>
            </a:r>
          </a:p>
          <a:p>
            <a:pPr>
              <a:buFontTx/>
              <a:buNone/>
            </a:pPr>
            <a:r>
              <a:rPr lang="en-US" altLang="en-US" sz="2000" dirty="0">
                <a:solidFill>
                  <a:srgbClr val="FF0066"/>
                </a:solidFill>
              </a:rPr>
              <a:t>/^$/,$d</a:t>
            </a:r>
            <a:r>
              <a:rPr lang="en-US" altLang="en-US" sz="2000" dirty="0"/>
              <a:t>		deletes from the first blank line through 					the last line of the file</a:t>
            </a:r>
          </a:p>
          <a:p>
            <a:pPr>
              <a:buFontTx/>
              <a:buNone/>
            </a:pPr>
            <a:r>
              <a:rPr lang="en-US" altLang="en-US" sz="2000" dirty="0">
                <a:solidFill>
                  <a:srgbClr val="FF0066"/>
                </a:solidFill>
              </a:rPr>
              <a:t>/^$/,10d</a:t>
            </a:r>
            <a:r>
              <a:rPr lang="en-US" altLang="en-US" sz="2000" dirty="0"/>
              <a:t>		deletes from the first blank line through line 10</a:t>
            </a:r>
          </a:p>
          <a:p>
            <a:pPr>
              <a:buFontTx/>
              <a:buNone/>
            </a:pPr>
            <a:r>
              <a:rPr lang="en-US" altLang="en-US" sz="2000" dirty="0">
                <a:solidFill>
                  <a:srgbClr val="FF0066"/>
                </a:solidFill>
              </a:rPr>
              <a:t>/^</a:t>
            </a:r>
            <a:r>
              <a:rPr lang="en-US" altLang="en-US" sz="2000" dirty="0" err="1">
                <a:solidFill>
                  <a:srgbClr val="FF0066"/>
                </a:solidFill>
              </a:rPr>
              <a:t>ya</a:t>
            </a:r>
            <a:r>
              <a:rPr lang="en-US" altLang="en-US" sz="2000" dirty="0">
                <a:solidFill>
                  <a:srgbClr val="FF0066"/>
                </a:solidFill>
              </a:rPr>
              <a:t>*y/,/[0-9]$/d</a:t>
            </a:r>
            <a:r>
              <a:rPr lang="en-US" altLang="en-US" sz="2000" dirty="0"/>
              <a:t>	deletes from the first line that begins</a:t>
            </a:r>
            <a:r>
              <a:rPr lang="pl-PL" altLang="en-US" sz="2000" dirty="0"/>
              <a:t> </a:t>
            </a:r>
            <a:r>
              <a:rPr lang="en-US" altLang="en-US" sz="2000" dirty="0"/>
              <a:t>with yay, </a:t>
            </a:r>
            <a:r>
              <a:rPr lang="en-US" altLang="en-US" sz="2000" dirty="0" err="1"/>
              <a:t>yaay</a:t>
            </a:r>
            <a:r>
              <a:rPr lang="en-US" altLang="en-US" sz="2000" dirty="0"/>
              <a:t>, </a:t>
            </a:r>
            <a:r>
              <a:rPr lang="en-US" altLang="en-US" sz="2000" dirty="0" err="1"/>
              <a:t>yaaay</a:t>
            </a:r>
            <a:r>
              <a:rPr lang="en-US" altLang="en-US" sz="2000" dirty="0"/>
              <a:t>, </a:t>
            </a:r>
            <a:r>
              <a:rPr lang="pl-PL" altLang="en-US" sz="2000" dirty="0"/>
              <a:t>		</a:t>
            </a:r>
            <a:r>
              <a:rPr lang="en-US" altLang="en-US" sz="2000" dirty="0" err="1"/>
              <a:t>etc</a:t>
            </a:r>
            <a:r>
              <a:rPr lang="pl-PL" altLang="en-US" sz="2000" dirty="0"/>
              <a:t>. </a:t>
            </a:r>
            <a:r>
              <a:rPr lang="en-US" altLang="en-US" sz="2000" dirty="0"/>
              <a:t>through</a:t>
            </a:r>
            <a:r>
              <a:rPr lang="pl-PL" altLang="en-US" sz="2000" dirty="0"/>
              <a:t> </a:t>
            </a:r>
            <a:r>
              <a:rPr lang="en-US" altLang="en-US" sz="2000" dirty="0"/>
              <a:t>the first line that ends with a digit</a:t>
            </a:r>
          </a:p>
        </p:txBody>
      </p:sp>
      <p:sp>
        <p:nvSpPr>
          <p:cNvPr id="219140" name="Rectangle 4"/>
          <p:cNvSpPr>
            <a:spLocks noGrp="1" noChangeArrowheads="1"/>
          </p:cNvSpPr>
          <p:nvPr>
            <p:ph type="title"/>
          </p:nvPr>
        </p:nvSpPr>
        <p:spPr/>
        <p:txBody>
          <a:bodyPr>
            <a:normAutofit fontScale="90000"/>
          </a:bodyPr>
          <a:lstStyle/>
          <a:p>
            <a:r>
              <a:rPr lang="en-US" altLang="en-US"/>
              <a:t>Address and Command Examples: delete</a:t>
            </a:r>
          </a:p>
        </p:txBody>
      </p:sp>
    </p:spTree>
    <p:extLst>
      <p:ext uri="{BB962C8B-B14F-4D97-AF65-F5344CB8AC3E}">
        <p14:creationId xmlns:p14="http://schemas.microsoft.com/office/powerpoint/2010/main" val="29632255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5" name="Rectangle 5"/>
          <p:cNvSpPr>
            <a:spLocks noGrp="1" noChangeArrowheads="1"/>
          </p:cNvSpPr>
          <p:nvPr>
            <p:ph type="body" idx="1"/>
          </p:nvPr>
        </p:nvSpPr>
        <p:spPr/>
        <p:txBody>
          <a:bodyPr/>
          <a:lstStyle/>
          <a:p>
            <a:pPr>
              <a:lnSpc>
                <a:spcPct val="90000"/>
              </a:lnSpc>
            </a:pPr>
            <a:r>
              <a:rPr lang="en-US" altLang="en-US" dirty="0">
                <a:solidFill>
                  <a:srgbClr val="3366FF"/>
                </a:solidFill>
              </a:rPr>
              <a:t>Braces {}</a:t>
            </a:r>
            <a:r>
              <a:rPr lang="en-US" altLang="en-US" dirty="0"/>
              <a:t> can be used to apply multiple commands to an address</a:t>
            </a:r>
          </a:p>
          <a:p>
            <a:pPr>
              <a:lnSpc>
                <a:spcPct val="90000"/>
              </a:lnSpc>
              <a:buFontTx/>
              <a:buNone/>
            </a:pPr>
            <a:r>
              <a:rPr lang="en-US" altLang="en-US" dirty="0">
                <a:solidFill>
                  <a:srgbClr val="FF0066"/>
                </a:solidFill>
              </a:rPr>
              <a:t>[address][,address]{</a:t>
            </a:r>
          </a:p>
          <a:p>
            <a:pPr>
              <a:lnSpc>
                <a:spcPct val="90000"/>
              </a:lnSpc>
              <a:buFontTx/>
              <a:buNone/>
            </a:pPr>
            <a:r>
              <a:rPr lang="en-US" altLang="en-US" dirty="0">
                <a:solidFill>
                  <a:srgbClr val="FF0066"/>
                </a:solidFill>
              </a:rPr>
              <a:t>	command1</a:t>
            </a:r>
          </a:p>
          <a:p>
            <a:pPr>
              <a:lnSpc>
                <a:spcPct val="90000"/>
              </a:lnSpc>
              <a:buFontTx/>
              <a:buNone/>
            </a:pPr>
            <a:r>
              <a:rPr lang="en-US" altLang="en-US" dirty="0">
                <a:solidFill>
                  <a:srgbClr val="FF0066"/>
                </a:solidFill>
              </a:rPr>
              <a:t>	command2</a:t>
            </a:r>
          </a:p>
          <a:p>
            <a:pPr>
              <a:lnSpc>
                <a:spcPct val="90000"/>
              </a:lnSpc>
              <a:buFontTx/>
              <a:buNone/>
            </a:pPr>
            <a:r>
              <a:rPr lang="en-US" altLang="en-US" dirty="0">
                <a:solidFill>
                  <a:srgbClr val="FF0066"/>
                </a:solidFill>
              </a:rPr>
              <a:t>	command3</a:t>
            </a:r>
          </a:p>
          <a:p>
            <a:pPr>
              <a:lnSpc>
                <a:spcPct val="90000"/>
              </a:lnSpc>
              <a:buFontTx/>
              <a:buNone/>
            </a:pPr>
            <a:r>
              <a:rPr lang="en-US" altLang="en-US" dirty="0">
                <a:solidFill>
                  <a:srgbClr val="FF0066"/>
                </a:solidFill>
              </a:rPr>
              <a:t>}</a:t>
            </a:r>
            <a:endParaRPr lang="en-US" altLang="en-US" dirty="0">
              <a:solidFill>
                <a:srgbClr val="3366FF"/>
              </a:solidFill>
            </a:endParaRPr>
          </a:p>
          <a:p>
            <a:pPr>
              <a:lnSpc>
                <a:spcPct val="90000"/>
              </a:lnSpc>
            </a:pPr>
            <a:r>
              <a:rPr lang="en-US" altLang="en-US" dirty="0"/>
              <a:t>The opening brace must be the last character on a line </a:t>
            </a:r>
          </a:p>
          <a:p>
            <a:pPr>
              <a:lnSpc>
                <a:spcPct val="90000"/>
              </a:lnSpc>
            </a:pPr>
            <a:r>
              <a:rPr lang="en-US" altLang="en-US" dirty="0"/>
              <a:t>The closing brace must be on a line by itself</a:t>
            </a:r>
          </a:p>
          <a:p>
            <a:pPr>
              <a:lnSpc>
                <a:spcPct val="90000"/>
              </a:lnSpc>
            </a:pPr>
            <a:r>
              <a:rPr lang="en-US" altLang="en-US" dirty="0"/>
              <a:t>Make sure there are no spaces following the braces</a:t>
            </a:r>
          </a:p>
          <a:p>
            <a:pPr>
              <a:lnSpc>
                <a:spcPct val="90000"/>
              </a:lnSpc>
            </a:pPr>
            <a:r>
              <a:rPr lang="en-US" altLang="en-US" dirty="0"/>
              <a:t>Alternatively, use “;” after each command:</a:t>
            </a:r>
          </a:p>
          <a:p>
            <a:pPr>
              <a:lnSpc>
                <a:spcPct val="90000"/>
              </a:lnSpc>
              <a:buFontTx/>
              <a:buNone/>
            </a:pPr>
            <a:r>
              <a:rPr lang="en-US" altLang="en-US" dirty="0">
                <a:solidFill>
                  <a:srgbClr val="FF0066"/>
                </a:solidFill>
              </a:rPr>
              <a:t>[address][,address]{command1; command2; command3; } </a:t>
            </a:r>
          </a:p>
        </p:txBody>
      </p:sp>
      <p:sp>
        <p:nvSpPr>
          <p:cNvPr id="220164" name="Rectangle 4"/>
          <p:cNvSpPr>
            <a:spLocks noGrp="1" noChangeArrowheads="1"/>
          </p:cNvSpPr>
          <p:nvPr>
            <p:ph type="title"/>
          </p:nvPr>
        </p:nvSpPr>
        <p:spPr/>
        <p:txBody>
          <a:bodyPr/>
          <a:lstStyle/>
          <a:p>
            <a:r>
              <a:rPr lang="en-US" altLang="en-US"/>
              <a:t>Multiple Commands</a:t>
            </a:r>
          </a:p>
        </p:txBody>
      </p:sp>
    </p:spTree>
    <p:extLst>
      <p:ext uri="{BB962C8B-B14F-4D97-AF65-F5344CB8AC3E}">
        <p14:creationId xmlns:p14="http://schemas.microsoft.com/office/powerpoint/2010/main" val="6985082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2" name="Rectangle 4"/>
          <p:cNvSpPr>
            <a:spLocks noGrp="1" noChangeArrowheads="1"/>
          </p:cNvSpPr>
          <p:nvPr>
            <p:ph type="title"/>
          </p:nvPr>
        </p:nvSpPr>
        <p:spPr/>
        <p:txBody>
          <a:bodyPr/>
          <a:lstStyle/>
          <a:p>
            <a:r>
              <a:rPr lang="en-US" altLang="en-US"/>
              <a:t>Print</a:t>
            </a:r>
          </a:p>
        </p:txBody>
      </p:sp>
      <p:sp>
        <p:nvSpPr>
          <p:cNvPr id="222213" name="Rectangle 5"/>
          <p:cNvSpPr>
            <a:spLocks noGrp="1" noChangeArrowheads="1"/>
          </p:cNvSpPr>
          <p:nvPr>
            <p:ph type="body" idx="1"/>
          </p:nvPr>
        </p:nvSpPr>
        <p:spPr/>
        <p:txBody>
          <a:bodyPr/>
          <a:lstStyle/>
          <a:p>
            <a:r>
              <a:rPr lang="en-US" altLang="en-US" dirty="0">
                <a:solidFill>
                  <a:srgbClr val="3366FF"/>
                </a:solidFill>
              </a:rPr>
              <a:t>The print command (p) can be </a:t>
            </a:r>
            <a:r>
              <a:rPr lang="en-US" altLang="en-US" dirty="0"/>
              <a:t>used to force the pattern space to be output, useful if the -n option has been specified</a:t>
            </a:r>
          </a:p>
          <a:p>
            <a:r>
              <a:rPr lang="en-US" altLang="en-US" dirty="0"/>
              <a:t>Syntax:</a:t>
            </a:r>
          </a:p>
          <a:p>
            <a:pPr>
              <a:buFontTx/>
              <a:buNone/>
            </a:pPr>
            <a:r>
              <a:rPr lang="en-US" altLang="en-US" dirty="0">
                <a:solidFill>
                  <a:srgbClr val="FF0066"/>
                </a:solidFill>
              </a:rPr>
              <a:t>[address1[,address2]]p</a:t>
            </a:r>
          </a:p>
          <a:p>
            <a:r>
              <a:rPr lang="en-US" altLang="en-US" dirty="0"/>
              <a:t>Note: if the -n or #n option has not been specified, p will cause the line to be output twice!</a:t>
            </a:r>
          </a:p>
          <a:p>
            <a:r>
              <a:rPr lang="en-US" altLang="en-US" dirty="0"/>
              <a:t>Examples:</a:t>
            </a:r>
          </a:p>
          <a:p>
            <a:pPr>
              <a:buFontTx/>
              <a:buNone/>
            </a:pPr>
            <a:r>
              <a:rPr lang="en-US" altLang="en-US" dirty="0"/>
              <a:t>	</a:t>
            </a:r>
            <a:r>
              <a:rPr lang="en-US" altLang="en-US" dirty="0">
                <a:solidFill>
                  <a:srgbClr val="FF0066"/>
                </a:solidFill>
              </a:rPr>
              <a:t>1,5p</a:t>
            </a:r>
            <a:r>
              <a:rPr lang="en-US" altLang="en-US" dirty="0"/>
              <a:t>		will display lines 1 through 5</a:t>
            </a:r>
          </a:p>
          <a:p>
            <a:pPr>
              <a:buFontTx/>
              <a:buNone/>
            </a:pPr>
            <a:r>
              <a:rPr lang="en-US" altLang="en-US" dirty="0"/>
              <a:t>	</a:t>
            </a:r>
            <a:r>
              <a:rPr lang="en-US" altLang="en-US" dirty="0">
                <a:solidFill>
                  <a:srgbClr val="FF0066"/>
                </a:solidFill>
              </a:rPr>
              <a:t>/^$/,$p</a:t>
            </a:r>
            <a:r>
              <a:rPr lang="en-US" altLang="en-US" dirty="0"/>
              <a:t>		will display the lines from the first</a:t>
            </a:r>
          </a:p>
          <a:p>
            <a:pPr>
              <a:buFontTx/>
              <a:buNone/>
            </a:pPr>
            <a:r>
              <a:rPr lang="en-US" altLang="en-US" dirty="0"/>
              <a:t>	 		blank line through the last line of the file</a:t>
            </a:r>
          </a:p>
        </p:txBody>
      </p:sp>
    </p:spTree>
    <p:extLst>
      <p:ext uri="{BB962C8B-B14F-4D97-AF65-F5344CB8AC3E}">
        <p14:creationId xmlns:p14="http://schemas.microsoft.com/office/powerpoint/2010/main" val="34895925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8" name="Rectangle 6"/>
          <p:cNvSpPr>
            <a:spLocks noGrp="1" noChangeArrowheads="1"/>
          </p:cNvSpPr>
          <p:nvPr>
            <p:ph type="title"/>
          </p:nvPr>
        </p:nvSpPr>
        <p:spPr/>
        <p:txBody>
          <a:bodyPr/>
          <a:lstStyle/>
          <a:p>
            <a:r>
              <a:rPr lang="en-US" altLang="en-US"/>
              <a:t>Substitute</a:t>
            </a:r>
          </a:p>
        </p:txBody>
      </p:sp>
      <p:sp>
        <p:nvSpPr>
          <p:cNvPr id="223239" name="Rectangle 7"/>
          <p:cNvSpPr>
            <a:spLocks noGrp="1" noChangeArrowheads="1"/>
          </p:cNvSpPr>
          <p:nvPr>
            <p:ph type="body" idx="1"/>
          </p:nvPr>
        </p:nvSpPr>
        <p:spPr/>
        <p:txBody>
          <a:bodyPr/>
          <a:lstStyle/>
          <a:p>
            <a:r>
              <a:rPr lang="en-US" altLang="en-US" dirty="0"/>
              <a:t>Syntax: </a:t>
            </a:r>
          </a:p>
          <a:p>
            <a:pPr>
              <a:buFontTx/>
              <a:buNone/>
            </a:pPr>
            <a:r>
              <a:rPr lang="en-US" altLang="en-US" dirty="0">
                <a:solidFill>
                  <a:srgbClr val="FF0066"/>
                </a:solidFill>
              </a:rPr>
              <a:t>[address(</a:t>
            </a:r>
            <a:r>
              <a:rPr lang="en-US" altLang="en-US" dirty="0" err="1">
                <a:solidFill>
                  <a:srgbClr val="FF0066"/>
                </a:solidFill>
              </a:rPr>
              <a:t>es</a:t>
            </a:r>
            <a:r>
              <a:rPr lang="en-US" altLang="en-US" dirty="0">
                <a:solidFill>
                  <a:srgbClr val="FF0066"/>
                </a:solidFill>
              </a:rPr>
              <a:t>)]s/pattern/replacement/[flags]</a:t>
            </a:r>
          </a:p>
          <a:p>
            <a:r>
              <a:rPr lang="en-US" altLang="en-US" dirty="0">
                <a:solidFill>
                  <a:srgbClr val="3366FF"/>
                </a:solidFill>
              </a:rPr>
              <a:t>pattern</a:t>
            </a:r>
            <a:r>
              <a:rPr lang="en-US" altLang="en-US" dirty="0"/>
              <a:t> - search pattern</a:t>
            </a:r>
          </a:p>
          <a:p>
            <a:r>
              <a:rPr lang="en-US" altLang="en-US" dirty="0">
                <a:solidFill>
                  <a:srgbClr val="3366FF"/>
                </a:solidFill>
              </a:rPr>
              <a:t>replacement</a:t>
            </a:r>
            <a:r>
              <a:rPr lang="en-US" altLang="en-US" dirty="0"/>
              <a:t> - replacement string for pattern</a:t>
            </a:r>
          </a:p>
          <a:p>
            <a:r>
              <a:rPr lang="en-US" altLang="en-US" dirty="0">
                <a:solidFill>
                  <a:srgbClr val="3366FF"/>
                </a:solidFill>
              </a:rPr>
              <a:t>flags</a:t>
            </a:r>
            <a:r>
              <a:rPr lang="en-US" altLang="en-US" dirty="0"/>
              <a:t> - optionally any of the following</a:t>
            </a:r>
          </a:p>
          <a:p>
            <a:pPr>
              <a:buFontTx/>
              <a:buNone/>
            </a:pPr>
            <a:r>
              <a:rPr lang="en-US" altLang="en-US" dirty="0"/>
              <a:t>		</a:t>
            </a:r>
            <a:r>
              <a:rPr lang="en-US" altLang="en-US" dirty="0">
                <a:solidFill>
                  <a:srgbClr val="3366FF"/>
                </a:solidFill>
              </a:rPr>
              <a:t>n</a:t>
            </a:r>
            <a:r>
              <a:rPr lang="en-US" altLang="en-US" dirty="0"/>
              <a:t>		a number from 1 to 512 indicating which 			occurrence of pattern should be replaced</a:t>
            </a:r>
          </a:p>
          <a:p>
            <a:pPr>
              <a:buFontTx/>
              <a:buNone/>
            </a:pPr>
            <a:r>
              <a:rPr lang="en-US" altLang="en-US" dirty="0"/>
              <a:t>		</a:t>
            </a:r>
            <a:r>
              <a:rPr lang="en-US" altLang="en-US" dirty="0">
                <a:solidFill>
                  <a:srgbClr val="3366FF"/>
                </a:solidFill>
              </a:rPr>
              <a:t>g</a:t>
            </a:r>
            <a:r>
              <a:rPr lang="en-US" altLang="en-US" dirty="0"/>
              <a:t>		global, replace all occurrences of pattern 			in pattern space</a:t>
            </a:r>
          </a:p>
          <a:p>
            <a:pPr>
              <a:buFontTx/>
              <a:buNone/>
            </a:pPr>
            <a:r>
              <a:rPr lang="en-US" altLang="en-US" dirty="0"/>
              <a:t>		</a:t>
            </a:r>
            <a:r>
              <a:rPr lang="en-US" altLang="en-US" dirty="0">
                <a:solidFill>
                  <a:srgbClr val="3366FF"/>
                </a:solidFill>
              </a:rPr>
              <a:t>p</a:t>
            </a:r>
            <a:r>
              <a:rPr lang="en-US" altLang="en-US" dirty="0"/>
              <a:t>		print contents of pattern space</a:t>
            </a:r>
          </a:p>
        </p:txBody>
      </p:sp>
    </p:spTree>
    <p:extLst>
      <p:ext uri="{BB962C8B-B14F-4D97-AF65-F5344CB8AC3E}">
        <p14:creationId xmlns:p14="http://schemas.microsoft.com/office/powerpoint/2010/main" val="2072991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0" name="Rectangle 4"/>
          <p:cNvSpPr>
            <a:spLocks noGrp="1" noChangeArrowheads="1"/>
          </p:cNvSpPr>
          <p:nvPr>
            <p:ph type="title"/>
          </p:nvPr>
        </p:nvSpPr>
        <p:spPr/>
        <p:txBody>
          <a:bodyPr/>
          <a:lstStyle/>
          <a:p>
            <a:r>
              <a:rPr lang="en-US" altLang="en-US"/>
              <a:t>Substitute Examples</a:t>
            </a:r>
          </a:p>
        </p:txBody>
      </p:sp>
      <p:sp>
        <p:nvSpPr>
          <p:cNvPr id="224261" name="Rectangle 5"/>
          <p:cNvSpPr>
            <a:spLocks noGrp="1" noChangeArrowheads="1"/>
          </p:cNvSpPr>
          <p:nvPr>
            <p:ph type="body" idx="1"/>
          </p:nvPr>
        </p:nvSpPr>
        <p:spPr/>
        <p:txBody>
          <a:bodyPr/>
          <a:lstStyle/>
          <a:p>
            <a:endParaRPr lang="en-US" altLang="en-US" dirty="0"/>
          </a:p>
          <a:p>
            <a:pPr>
              <a:buFontTx/>
              <a:buNone/>
            </a:pPr>
            <a:r>
              <a:rPr lang="en-US" altLang="en-US" dirty="0">
                <a:solidFill>
                  <a:srgbClr val="FF0066"/>
                </a:solidFill>
              </a:rPr>
              <a:t>s/Puff Daddy/P. Diddy/</a:t>
            </a:r>
            <a:endParaRPr lang="en-US" altLang="en-US" dirty="0"/>
          </a:p>
          <a:p>
            <a:pPr>
              <a:buFontTx/>
              <a:buNone/>
            </a:pPr>
            <a:r>
              <a:rPr lang="en-US" altLang="en-US" dirty="0"/>
              <a:t>			Substitute P. Diddy for the first occurrence</a:t>
            </a:r>
          </a:p>
          <a:p>
            <a:pPr>
              <a:buFontTx/>
              <a:buNone/>
            </a:pPr>
            <a:r>
              <a:rPr lang="en-US" altLang="en-US" dirty="0"/>
              <a:t>			of Puff Daddy in pattern space</a:t>
            </a:r>
          </a:p>
          <a:p>
            <a:pPr>
              <a:buFontTx/>
              <a:buNone/>
            </a:pPr>
            <a:r>
              <a:rPr lang="en-US" altLang="en-US" dirty="0">
                <a:solidFill>
                  <a:srgbClr val="FF0066"/>
                </a:solidFill>
              </a:rPr>
              <a:t>s/Tom/</a:t>
            </a:r>
            <a:r>
              <a:rPr lang="pl-PL" altLang="en-US" dirty="0">
                <a:solidFill>
                  <a:srgbClr val="FF0066"/>
                </a:solidFill>
              </a:rPr>
              <a:t>Fred</a:t>
            </a:r>
            <a:r>
              <a:rPr lang="en-US" altLang="en-US" dirty="0">
                <a:solidFill>
                  <a:srgbClr val="FF0066"/>
                </a:solidFill>
              </a:rPr>
              <a:t>/2</a:t>
            </a:r>
          </a:p>
          <a:p>
            <a:pPr>
              <a:buFontTx/>
              <a:buNone/>
            </a:pPr>
            <a:r>
              <a:rPr lang="en-US" altLang="en-US" dirty="0"/>
              <a:t>			Substitutes </a:t>
            </a:r>
            <a:r>
              <a:rPr lang="pl-PL" altLang="en-US" dirty="0"/>
              <a:t>Fred</a:t>
            </a:r>
            <a:r>
              <a:rPr lang="en-US" altLang="en-US" dirty="0"/>
              <a:t> for the second occurrence</a:t>
            </a:r>
          </a:p>
          <a:p>
            <a:pPr>
              <a:buFontTx/>
              <a:buNone/>
            </a:pPr>
            <a:r>
              <a:rPr lang="en-US" altLang="en-US" dirty="0"/>
              <a:t>			of Tom in the pattern space</a:t>
            </a:r>
          </a:p>
          <a:p>
            <a:pPr>
              <a:buFontTx/>
              <a:buNone/>
            </a:pPr>
            <a:r>
              <a:rPr lang="en-US" altLang="en-US" dirty="0">
                <a:solidFill>
                  <a:srgbClr val="FF0066"/>
                </a:solidFill>
              </a:rPr>
              <a:t>s/wood/plastic/p</a:t>
            </a:r>
          </a:p>
          <a:p>
            <a:pPr>
              <a:buFontTx/>
              <a:buNone/>
            </a:pPr>
            <a:r>
              <a:rPr lang="en-US" altLang="en-US" dirty="0"/>
              <a:t>			Substitutes plastic for the first occurrence</a:t>
            </a:r>
          </a:p>
          <a:p>
            <a:pPr>
              <a:buFontTx/>
              <a:buNone/>
            </a:pPr>
            <a:r>
              <a:rPr lang="en-US" altLang="en-US" dirty="0"/>
              <a:t>			of wood and outputs (prints) pattern space</a:t>
            </a:r>
          </a:p>
        </p:txBody>
      </p:sp>
    </p:spTree>
    <p:extLst>
      <p:ext uri="{BB962C8B-B14F-4D97-AF65-F5344CB8AC3E}">
        <p14:creationId xmlns:p14="http://schemas.microsoft.com/office/powerpoint/2010/main" val="3319773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2" name="Rectangle 4"/>
          <p:cNvSpPr>
            <a:spLocks noGrp="1" noChangeArrowheads="1"/>
          </p:cNvSpPr>
          <p:nvPr>
            <p:ph type="title"/>
          </p:nvPr>
        </p:nvSpPr>
        <p:spPr/>
        <p:txBody>
          <a:bodyPr/>
          <a:lstStyle/>
          <a:p>
            <a:r>
              <a:rPr lang="en-US" altLang="en-US"/>
              <a:t>Append, Insert, and Change</a:t>
            </a:r>
          </a:p>
        </p:txBody>
      </p:sp>
      <p:sp>
        <p:nvSpPr>
          <p:cNvPr id="227333" name="Rectangle 5"/>
          <p:cNvSpPr>
            <a:spLocks noGrp="1" noChangeArrowheads="1"/>
          </p:cNvSpPr>
          <p:nvPr>
            <p:ph type="body" idx="1"/>
          </p:nvPr>
        </p:nvSpPr>
        <p:spPr/>
        <p:txBody>
          <a:bodyPr/>
          <a:lstStyle/>
          <a:p>
            <a:pPr>
              <a:lnSpc>
                <a:spcPct val="90000"/>
              </a:lnSpc>
            </a:pPr>
            <a:r>
              <a:rPr lang="en-US" altLang="en-US" dirty="0"/>
              <a:t>Syntax for these commands is a little strange because they must be specified on multiple lines</a:t>
            </a:r>
          </a:p>
          <a:p>
            <a:pPr>
              <a:lnSpc>
                <a:spcPct val="90000"/>
              </a:lnSpc>
            </a:pPr>
            <a:r>
              <a:rPr lang="en-US" altLang="en-US" dirty="0">
                <a:solidFill>
                  <a:srgbClr val="3366FF"/>
                </a:solidFill>
              </a:rPr>
              <a:t>append</a:t>
            </a:r>
          </a:p>
          <a:p>
            <a:pPr>
              <a:lnSpc>
                <a:spcPct val="90000"/>
              </a:lnSpc>
              <a:buFontTx/>
              <a:buNone/>
            </a:pPr>
            <a:r>
              <a:rPr lang="en-US" altLang="en-US" dirty="0">
                <a:solidFill>
                  <a:srgbClr val="FF0066"/>
                </a:solidFill>
              </a:rPr>
              <a:t>[address]a\</a:t>
            </a:r>
          </a:p>
          <a:p>
            <a:pPr>
              <a:lnSpc>
                <a:spcPct val="90000"/>
              </a:lnSpc>
              <a:buFontTx/>
              <a:buNone/>
            </a:pPr>
            <a:r>
              <a:rPr lang="en-US" altLang="en-US" dirty="0">
                <a:solidFill>
                  <a:srgbClr val="FF0066"/>
                </a:solidFill>
              </a:rPr>
              <a:t>text</a:t>
            </a:r>
          </a:p>
          <a:p>
            <a:pPr>
              <a:lnSpc>
                <a:spcPct val="90000"/>
              </a:lnSpc>
            </a:pPr>
            <a:r>
              <a:rPr lang="en-US" altLang="en-US" dirty="0">
                <a:solidFill>
                  <a:srgbClr val="3366FF"/>
                </a:solidFill>
              </a:rPr>
              <a:t>insert</a:t>
            </a:r>
          </a:p>
          <a:p>
            <a:pPr>
              <a:lnSpc>
                <a:spcPct val="90000"/>
              </a:lnSpc>
              <a:buFontTx/>
              <a:buNone/>
            </a:pPr>
            <a:r>
              <a:rPr lang="en-US" altLang="en-US" dirty="0">
                <a:solidFill>
                  <a:srgbClr val="FF0066"/>
                </a:solidFill>
              </a:rPr>
              <a:t>[address]</a:t>
            </a:r>
            <a:r>
              <a:rPr lang="en-US" altLang="en-US" dirty="0" err="1">
                <a:solidFill>
                  <a:srgbClr val="FF0066"/>
                </a:solidFill>
              </a:rPr>
              <a:t>i</a:t>
            </a:r>
            <a:r>
              <a:rPr lang="en-US" altLang="en-US" dirty="0">
                <a:solidFill>
                  <a:srgbClr val="FF0066"/>
                </a:solidFill>
              </a:rPr>
              <a:t>\</a:t>
            </a:r>
          </a:p>
          <a:p>
            <a:pPr>
              <a:lnSpc>
                <a:spcPct val="90000"/>
              </a:lnSpc>
              <a:buFontTx/>
              <a:buNone/>
            </a:pPr>
            <a:r>
              <a:rPr lang="en-US" altLang="en-US" dirty="0">
                <a:solidFill>
                  <a:srgbClr val="FF0066"/>
                </a:solidFill>
              </a:rPr>
              <a:t>text</a:t>
            </a:r>
          </a:p>
          <a:p>
            <a:pPr>
              <a:lnSpc>
                <a:spcPct val="90000"/>
              </a:lnSpc>
            </a:pPr>
            <a:r>
              <a:rPr lang="en-US" altLang="en-US" dirty="0">
                <a:solidFill>
                  <a:srgbClr val="3366FF"/>
                </a:solidFill>
              </a:rPr>
              <a:t>change</a:t>
            </a:r>
          </a:p>
          <a:p>
            <a:pPr>
              <a:lnSpc>
                <a:spcPct val="90000"/>
              </a:lnSpc>
              <a:buFontTx/>
              <a:buNone/>
            </a:pPr>
            <a:r>
              <a:rPr lang="en-US" altLang="en-US" dirty="0">
                <a:solidFill>
                  <a:srgbClr val="FF0066"/>
                </a:solidFill>
              </a:rPr>
              <a:t>[address(</a:t>
            </a:r>
            <a:r>
              <a:rPr lang="en-US" altLang="en-US" dirty="0" err="1">
                <a:solidFill>
                  <a:srgbClr val="FF0066"/>
                </a:solidFill>
              </a:rPr>
              <a:t>es</a:t>
            </a:r>
            <a:r>
              <a:rPr lang="en-US" altLang="en-US" dirty="0">
                <a:solidFill>
                  <a:srgbClr val="FF0066"/>
                </a:solidFill>
              </a:rPr>
              <a:t>)]c\</a:t>
            </a:r>
          </a:p>
          <a:p>
            <a:pPr>
              <a:lnSpc>
                <a:spcPct val="90000"/>
              </a:lnSpc>
              <a:buFontTx/>
              <a:buNone/>
            </a:pPr>
            <a:r>
              <a:rPr lang="en-US" altLang="en-US" dirty="0">
                <a:solidFill>
                  <a:srgbClr val="FF0066"/>
                </a:solidFill>
              </a:rPr>
              <a:t>text</a:t>
            </a:r>
          </a:p>
          <a:p>
            <a:pPr>
              <a:lnSpc>
                <a:spcPct val="90000"/>
              </a:lnSpc>
            </a:pPr>
            <a:r>
              <a:rPr lang="en-US" altLang="en-US" dirty="0"/>
              <a:t>append/insert for </a:t>
            </a:r>
            <a:r>
              <a:rPr lang="en-US" altLang="en-US" dirty="0">
                <a:solidFill>
                  <a:srgbClr val="3366FF"/>
                </a:solidFill>
              </a:rPr>
              <a:t>single lines only</a:t>
            </a:r>
            <a:r>
              <a:rPr lang="en-US" altLang="en-US" dirty="0"/>
              <a:t>, not range</a:t>
            </a:r>
          </a:p>
        </p:txBody>
      </p:sp>
    </p:spTree>
    <p:extLst>
      <p:ext uri="{BB962C8B-B14F-4D97-AF65-F5344CB8AC3E}">
        <p14:creationId xmlns:p14="http://schemas.microsoft.com/office/powerpoint/2010/main" val="20227622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6" name="Rectangle 4"/>
          <p:cNvSpPr>
            <a:spLocks noGrp="1" noChangeArrowheads="1"/>
          </p:cNvSpPr>
          <p:nvPr>
            <p:ph type="title"/>
          </p:nvPr>
        </p:nvSpPr>
        <p:spPr/>
        <p:txBody>
          <a:bodyPr/>
          <a:lstStyle/>
          <a:p>
            <a:r>
              <a:rPr lang="en-US" altLang="en-US"/>
              <a:t>Append and Insert</a:t>
            </a:r>
          </a:p>
        </p:txBody>
      </p:sp>
      <p:sp>
        <p:nvSpPr>
          <p:cNvPr id="228357" name="Rectangle 5"/>
          <p:cNvSpPr>
            <a:spLocks noGrp="1" noChangeArrowheads="1"/>
          </p:cNvSpPr>
          <p:nvPr>
            <p:ph type="body" idx="1"/>
          </p:nvPr>
        </p:nvSpPr>
        <p:spPr/>
        <p:txBody>
          <a:bodyPr/>
          <a:lstStyle/>
          <a:p>
            <a:pPr>
              <a:lnSpc>
                <a:spcPct val="90000"/>
              </a:lnSpc>
            </a:pPr>
            <a:r>
              <a:rPr lang="en-US" altLang="en-US" dirty="0">
                <a:solidFill>
                  <a:srgbClr val="3366FF"/>
                </a:solidFill>
              </a:rPr>
              <a:t>Append</a:t>
            </a:r>
            <a:r>
              <a:rPr lang="en-US" altLang="en-US" dirty="0"/>
              <a:t> places text </a:t>
            </a:r>
            <a:r>
              <a:rPr lang="en-US" altLang="en-US" dirty="0">
                <a:solidFill>
                  <a:srgbClr val="3366FF"/>
                </a:solidFill>
              </a:rPr>
              <a:t>after the current line</a:t>
            </a:r>
            <a:r>
              <a:rPr lang="en-US" altLang="en-US" dirty="0"/>
              <a:t> in pattern space</a:t>
            </a:r>
          </a:p>
          <a:p>
            <a:pPr>
              <a:lnSpc>
                <a:spcPct val="90000"/>
              </a:lnSpc>
            </a:pPr>
            <a:endParaRPr lang="en-US" altLang="en-US" dirty="0"/>
          </a:p>
          <a:p>
            <a:pPr>
              <a:lnSpc>
                <a:spcPct val="90000"/>
              </a:lnSpc>
            </a:pPr>
            <a:r>
              <a:rPr lang="en-US" altLang="en-US" dirty="0">
                <a:solidFill>
                  <a:srgbClr val="3366FF"/>
                </a:solidFill>
              </a:rPr>
              <a:t>Insert</a:t>
            </a:r>
            <a:r>
              <a:rPr lang="en-US" altLang="en-US" dirty="0"/>
              <a:t> places text </a:t>
            </a:r>
            <a:r>
              <a:rPr lang="en-US" altLang="en-US" dirty="0">
                <a:solidFill>
                  <a:srgbClr val="3366FF"/>
                </a:solidFill>
              </a:rPr>
              <a:t>before the current line</a:t>
            </a:r>
            <a:r>
              <a:rPr lang="en-US" altLang="en-US" dirty="0"/>
              <a:t> in pattern space</a:t>
            </a:r>
          </a:p>
          <a:p>
            <a:pPr>
              <a:lnSpc>
                <a:spcPct val="90000"/>
              </a:lnSpc>
            </a:pPr>
            <a:endParaRPr lang="en-US" altLang="en-US" dirty="0"/>
          </a:p>
          <a:p>
            <a:pPr lvl="1">
              <a:lnSpc>
                <a:spcPct val="90000"/>
              </a:lnSpc>
            </a:pPr>
            <a:r>
              <a:rPr lang="en-US" altLang="en-US" dirty="0"/>
              <a:t>each of these commands requires a </a:t>
            </a:r>
            <a:r>
              <a:rPr lang="en-US" altLang="en-US" dirty="0">
                <a:solidFill>
                  <a:srgbClr val="3366FF"/>
                </a:solidFill>
              </a:rPr>
              <a:t>\</a:t>
            </a:r>
            <a:r>
              <a:rPr lang="en-US" altLang="en-US" dirty="0"/>
              <a:t> following it</a:t>
            </a:r>
          </a:p>
          <a:p>
            <a:pPr lvl="1">
              <a:lnSpc>
                <a:spcPct val="90000"/>
              </a:lnSpc>
            </a:pPr>
            <a:r>
              <a:rPr lang="en-US" altLang="en-US" dirty="0"/>
              <a:t>text must begin on the next line.</a:t>
            </a:r>
          </a:p>
          <a:p>
            <a:pPr lvl="1">
              <a:lnSpc>
                <a:spcPct val="90000"/>
              </a:lnSpc>
            </a:pPr>
            <a:r>
              <a:rPr lang="en-US" altLang="en-US" dirty="0"/>
              <a:t>if text begins with whitespace, </a:t>
            </a:r>
            <a:r>
              <a:rPr lang="en-US" altLang="en-US" dirty="0" err="1"/>
              <a:t>sed</a:t>
            </a:r>
            <a:r>
              <a:rPr lang="en-US" altLang="en-US" dirty="0"/>
              <a:t> will discard it unless you start the line with a </a:t>
            </a:r>
            <a:r>
              <a:rPr lang="en-US" altLang="en-US" dirty="0">
                <a:solidFill>
                  <a:srgbClr val="3366FF"/>
                </a:solidFill>
              </a:rPr>
              <a:t>\</a:t>
            </a:r>
          </a:p>
        </p:txBody>
      </p:sp>
    </p:spTree>
    <p:extLst>
      <p:ext uri="{BB962C8B-B14F-4D97-AF65-F5344CB8AC3E}">
        <p14:creationId xmlns:p14="http://schemas.microsoft.com/office/powerpoint/2010/main" val="15253443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Rectangle 4"/>
          <p:cNvSpPr>
            <a:spLocks noGrp="1" noChangeArrowheads="1"/>
          </p:cNvSpPr>
          <p:nvPr>
            <p:ph type="title"/>
          </p:nvPr>
        </p:nvSpPr>
        <p:spPr/>
        <p:txBody>
          <a:bodyPr/>
          <a:lstStyle/>
          <a:p>
            <a:r>
              <a:rPr lang="en-US" altLang="en-US"/>
              <a:t>Using !</a:t>
            </a:r>
          </a:p>
        </p:txBody>
      </p:sp>
      <p:sp>
        <p:nvSpPr>
          <p:cNvPr id="231429" name="Rectangle 5"/>
          <p:cNvSpPr>
            <a:spLocks noGrp="1" noChangeArrowheads="1"/>
          </p:cNvSpPr>
          <p:nvPr>
            <p:ph type="body" idx="1"/>
          </p:nvPr>
        </p:nvSpPr>
        <p:spPr>
          <a:xfrm>
            <a:off x="540000" y="1305256"/>
            <a:ext cx="8334000" cy="4428000"/>
          </a:xfrm>
        </p:spPr>
        <p:txBody>
          <a:bodyPr/>
          <a:lstStyle/>
          <a:p>
            <a:r>
              <a:rPr lang="en-US" altLang="en-US" dirty="0"/>
              <a:t>If an address is followed by an exclamation point (!), the associated </a:t>
            </a:r>
            <a:r>
              <a:rPr lang="en-US" altLang="en-US" dirty="0">
                <a:solidFill>
                  <a:srgbClr val="3366FF"/>
                </a:solidFill>
              </a:rPr>
              <a:t>command is applied to all lines that don’t match</a:t>
            </a:r>
            <a:r>
              <a:rPr lang="en-US" altLang="en-US" dirty="0"/>
              <a:t> the address or address range</a:t>
            </a:r>
          </a:p>
          <a:p>
            <a:r>
              <a:rPr lang="en-US" altLang="en-US" dirty="0"/>
              <a:t>Examples:</a:t>
            </a:r>
          </a:p>
          <a:p>
            <a:pPr>
              <a:buFontTx/>
              <a:buNone/>
            </a:pPr>
            <a:r>
              <a:rPr lang="en-US" altLang="en-US" dirty="0">
                <a:solidFill>
                  <a:srgbClr val="FF0066"/>
                </a:solidFill>
              </a:rPr>
              <a:t>1,5!d</a:t>
            </a:r>
            <a:r>
              <a:rPr lang="en-US" altLang="en-US" dirty="0"/>
              <a:t>		delete all lines except 1 through 5</a:t>
            </a:r>
          </a:p>
          <a:p>
            <a:pPr>
              <a:buFontTx/>
              <a:buNone/>
            </a:pPr>
            <a:r>
              <a:rPr lang="en-US" altLang="en-US" dirty="0">
                <a:solidFill>
                  <a:srgbClr val="FF0066"/>
                </a:solidFill>
              </a:rPr>
              <a:t>/black/!s/cow/horse/</a:t>
            </a:r>
          </a:p>
          <a:p>
            <a:pPr>
              <a:buFontTx/>
              <a:buNone/>
            </a:pPr>
            <a:r>
              <a:rPr lang="en-US" altLang="en-US" dirty="0"/>
              <a:t>			substitute “horse” for “cow” on all lines </a:t>
            </a:r>
          </a:p>
          <a:p>
            <a:pPr>
              <a:buFontTx/>
              <a:buNone/>
            </a:pPr>
            <a:r>
              <a:rPr lang="en-US" altLang="en-US" dirty="0"/>
              <a:t>			except those that contained “black”</a:t>
            </a:r>
          </a:p>
          <a:p>
            <a:r>
              <a:rPr lang="en-US" altLang="en-US" dirty="0"/>
              <a:t>e.g.</a:t>
            </a:r>
          </a:p>
          <a:p>
            <a:pPr>
              <a:buFontTx/>
              <a:buNone/>
            </a:pPr>
            <a:r>
              <a:rPr lang="en-US" altLang="en-US" dirty="0"/>
              <a:t>“The brown cow” -&gt; “The brown horse”</a:t>
            </a:r>
          </a:p>
          <a:p>
            <a:pPr>
              <a:buFontTx/>
              <a:buNone/>
            </a:pPr>
            <a:r>
              <a:rPr lang="en-US" altLang="en-US" dirty="0"/>
              <a:t>“The black cow” -&gt; “The black cow”</a:t>
            </a:r>
          </a:p>
          <a:p>
            <a:endParaRPr lang="en-US" altLang="en-US" dirty="0"/>
          </a:p>
        </p:txBody>
      </p:sp>
    </p:spTree>
    <p:extLst>
      <p:ext uri="{BB962C8B-B14F-4D97-AF65-F5344CB8AC3E}">
        <p14:creationId xmlns:p14="http://schemas.microsoft.com/office/powerpoint/2010/main" val="25781408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fontAlgn="auto" hangingPunct="1">
              <a:spcAft>
                <a:spcPts val="0"/>
              </a:spcAft>
              <a:defRPr/>
            </a:pPr>
            <a:r>
              <a:rPr lang="en-US"/>
              <a:t>Regular Expressions: use with sed</a:t>
            </a:r>
          </a:p>
        </p:txBody>
      </p:sp>
      <p:sp>
        <p:nvSpPr>
          <p:cNvPr id="32770"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93D5944-DABE-46E3-AC9E-B88999207F2C}" type="slidenum">
              <a:rPr lang="en-US" altLang="en-US" sz="1400">
                <a:solidFill>
                  <a:srgbClr val="FFFFFF"/>
                </a:solidFill>
              </a:rPr>
              <a:pPr/>
              <a:t>113</a:t>
            </a:fld>
            <a:endParaRPr lang="en-US" altLang="en-US" sz="1400">
              <a:solidFill>
                <a:srgbClr val="FFFFFF"/>
              </a:solidFill>
            </a:endParaRPr>
          </a:p>
        </p:txBody>
      </p:sp>
      <p:graphicFrame>
        <p:nvGraphicFramePr>
          <p:cNvPr id="286785" name="Group 65"/>
          <p:cNvGraphicFramePr>
            <a:graphicFrameLocks noGrp="1"/>
          </p:cNvGraphicFramePr>
          <p:nvPr/>
        </p:nvGraphicFramePr>
        <p:xfrm>
          <a:off x="609600" y="1600200"/>
          <a:ext cx="7162800" cy="4641848"/>
        </p:xfrm>
        <a:graphic>
          <a:graphicData uri="http://schemas.openxmlformats.org/drawingml/2006/table">
            <a:tbl>
              <a:tblPr/>
              <a:tblGrid>
                <a:gridCol w="2198483">
                  <a:extLst>
                    <a:ext uri="{9D8B030D-6E8A-4147-A177-3AD203B41FA5}">
                      <a16:colId xmlns:a16="http://schemas.microsoft.com/office/drawing/2014/main" val="20000"/>
                    </a:ext>
                  </a:extLst>
                </a:gridCol>
                <a:gridCol w="4964317">
                  <a:extLst>
                    <a:ext uri="{9D8B030D-6E8A-4147-A177-3AD203B41FA5}">
                      <a16:colId xmlns:a16="http://schemas.microsoft.com/office/drawing/2014/main" val="20001"/>
                    </a:ext>
                  </a:extLst>
                </a:gridCol>
              </a:tblGrid>
              <a:tr h="4572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Times New Roman" pitchFamily="18" charset="0"/>
                        </a:rPr>
                        <a:t>Metacharacter</a:t>
                      </a:r>
                      <a:endParaRPr kumimoji="0" lang="en-US" sz="2400" b="0" i="0" u="none" strike="noStrike" cap="none" normalizeH="0" baseline="0" dirty="0">
                        <a:ln>
                          <a:noFill/>
                        </a:ln>
                        <a:solidFill>
                          <a:schemeClr val="tx1"/>
                        </a:solidFill>
                        <a:effectLst/>
                        <a:latin typeface="Times New Roman" pitchFamily="18"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Description/Matches…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0"/>
                  </a:ext>
                </a:extLst>
              </a:tr>
              <a:tr h="4572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Any one character, except new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Zero or more of preceding character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59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 character at beginning of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915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 character at end of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59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\char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Escape the meaning of </a:t>
                      </a:r>
                      <a:r>
                        <a:rPr kumimoji="0" lang="en-US" sz="2000" b="0" i="1" u="none" strike="noStrike" cap="none" normalizeH="0" baseline="0">
                          <a:ln>
                            <a:noFill/>
                          </a:ln>
                          <a:solidFill>
                            <a:schemeClr val="tx1"/>
                          </a:solidFill>
                          <a:effectLst/>
                          <a:latin typeface="Times New Roman" pitchFamily="18" charset="0"/>
                        </a:rPr>
                        <a:t>char </a:t>
                      </a:r>
                      <a:r>
                        <a:rPr kumimoji="0" lang="en-US" sz="2000" b="0" i="0" u="none" strike="noStrike" cap="none" normalizeH="0" baseline="0">
                          <a:ln>
                            <a:noFill/>
                          </a:ln>
                          <a:solidFill>
                            <a:schemeClr val="tx1"/>
                          </a:solidFill>
                          <a:effectLst/>
                          <a:latin typeface="Times New Roman" pitchFamily="18" charset="0"/>
                        </a:rPr>
                        <a:t>following it</a:t>
                      </a:r>
                      <a:endParaRPr kumimoji="0" lang="en-US" sz="2000" b="0" i="1" u="none" strike="noStrike" cap="none" normalizeH="0" baseline="0">
                        <a:ln>
                          <a:noFill/>
                        </a:ln>
                        <a:solidFill>
                          <a:schemeClr val="tx1"/>
                        </a:solidFill>
                        <a:effectLst/>
                        <a:latin typeface="Times New Roman" pitchFamily="18"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75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Any one of the enclosed characters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99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accent2"/>
                          </a:solidFill>
                          <a:effectLst/>
                          <a:latin typeface="Times New Roman" pitchFamily="18" charset="0"/>
                        </a:rPr>
                        <a:t>\(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accent2"/>
                          </a:solidFill>
                          <a:effectLst/>
                          <a:latin typeface="Times New Roman" pitchFamily="18" charset="0"/>
                        </a:rPr>
                        <a:t>Tags matched characters to be used later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75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x\{m\}</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Repetition of character x, m times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85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\&lt;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Beginning of word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\&gt;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End of word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07512030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Sed</a:t>
            </a:r>
            <a:r>
              <a:rPr lang="pl-PL" dirty="0"/>
              <a:t> – </a:t>
            </a:r>
            <a:r>
              <a:rPr lang="pl-PL" dirty="0" err="1"/>
              <a:t>more</a:t>
            </a:r>
            <a:r>
              <a:rPr lang="pl-PL" dirty="0"/>
              <a:t> info</a:t>
            </a:r>
            <a:endParaRPr lang="en-US" dirty="0"/>
          </a:p>
        </p:txBody>
      </p:sp>
      <p:sp>
        <p:nvSpPr>
          <p:cNvPr id="3" name="Content Placeholder 2"/>
          <p:cNvSpPr>
            <a:spLocks noGrp="1"/>
          </p:cNvSpPr>
          <p:nvPr>
            <p:ph idx="1"/>
          </p:nvPr>
        </p:nvSpPr>
        <p:spPr/>
        <p:txBody>
          <a:bodyPr/>
          <a:lstStyle/>
          <a:p>
            <a:r>
              <a:rPr lang="pl-PL" dirty="0">
                <a:hlinkClick r:id="rId2"/>
              </a:rPr>
              <a:t>https://www.gnu.org/software/sed/manual/sed.html</a:t>
            </a:r>
          </a:p>
          <a:p>
            <a:r>
              <a:rPr lang="pl-PL" dirty="0">
                <a:hlinkClick r:id="rId2"/>
              </a:rPr>
              <a:t>https://www.tutorialspoint.com/sed/</a:t>
            </a:r>
          </a:p>
          <a:p>
            <a:r>
              <a:rPr lang="en-US" dirty="0">
                <a:hlinkClick r:id="rId2"/>
              </a:rPr>
              <a:t>http://www.grymoire.com/Unix/Sed.html</a:t>
            </a:r>
            <a:endParaRPr lang="pl-PL" dirty="0"/>
          </a:p>
          <a:p>
            <a:r>
              <a:rPr lang="pl-PL" dirty="0"/>
              <a:t>….</a:t>
            </a:r>
          </a:p>
          <a:p>
            <a:endParaRPr lang="en-US" dirty="0"/>
          </a:p>
          <a:p>
            <a:pPr marL="0" indent="0">
              <a:buNone/>
            </a:pPr>
            <a:r>
              <a:rPr lang="en-US" dirty="0"/>
              <a:t>Useful examples (for </a:t>
            </a:r>
            <a:r>
              <a:rPr lang="en-US"/>
              <a:t>all the tools):</a:t>
            </a:r>
            <a:endParaRPr lang="en-US" dirty="0"/>
          </a:p>
          <a:p>
            <a:r>
              <a:rPr lang="en-US" dirty="0">
                <a:hlinkClick r:id="rId3"/>
              </a:rPr>
              <a:t>https://www.howtogeek.com</a:t>
            </a:r>
            <a:endParaRPr lang="en-US" dirty="0"/>
          </a:p>
          <a:p>
            <a:r>
              <a:rPr lang="en-US" dirty="0">
                <a:hlinkClick r:id="rId4"/>
              </a:rPr>
              <a:t>https://stackoverflow.com</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114</a:t>
            </a:fld>
            <a:endParaRPr lang="nl-BE"/>
          </a:p>
        </p:txBody>
      </p:sp>
    </p:spTree>
    <p:extLst>
      <p:ext uri="{BB962C8B-B14F-4D97-AF65-F5344CB8AC3E}">
        <p14:creationId xmlns:p14="http://schemas.microsoft.com/office/powerpoint/2010/main" val="12332177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2</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115</a:t>
            </a:fld>
            <a:endParaRPr lang="nl-NL"/>
          </a:p>
        </p:txBody>
      </p:sp>
    </p:spTree>
    <p:extLst>
      <p:ext uri="{BB962C8B-B14F-4D97-AF65-F5344CB8AC3E}">
        <p14:creationId xmlns:p14="http://schemas.microsoft.com/office/powerpoint/2010/main" val="26879488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116</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1800" dirty="0"/>
              <a:t>Create the file test10.log containing </a:t>
            </a:r>
          </a:p>
          <a:p>
            <a:pPr lvl="1" algn="l"/>
            <a:r>
              <a:rPr lang="en-US" altLang="en-US" sz="1000" i="1" dirty="0">
                <a:solidFill>
                  <a:schemeClr val="bg1"/>
                </a:solidFill>
              </a:rPr>
              <a:t>A is the first letter</a:t>
            </a:r>
          </a:p>
          <a:p>
            <a:pPr lvl="1" algn="l"/>
            <a:r>
              <a:rPr lang="en-US" altLang="en-US" sz="1000" i="1" dirty="0">
                <a:solidFill>
                  <a:schemeClr val="bg1"/>
                </a:solidFill>
              </a:rPr>
              <a:t>B is the second letter</a:t>
            </a:r>
          </a:p>
          <a:p>
            <a:pPr lvl="1" algn="l"/>
            <a:r>
              <a:rPr lang="en-US" altLang="en-US" sz="1000" i="1" dirty="0">
                <a:solidFill>
                  <a:schemeClr val="bg1"/>
                </a:solidFill>
              </a:rPr>
              <a:t>C is the third letter</a:t>
            </a:r>
          </a:p>
          <a:p>
            <a:pPr lvl="1" algn="l"/>
            <a:r>
              <a:rPr lang="en-US" altLang="en-US" sz="1000" i="1" dirty="0">
                <a:solidFill>
                  <a:schemeClr val="bg1"/>
                </a:solidFill>
              </a:rPr>
              <a:t>D is the fourth letter</a:t>
            </a:r>
          </a:p>
          <a:p>
            <a:pPr lvl="1" algn="l"/>
            <a:r>
              <a:rPr lang="en-US" altLang="en-US" sz="1000" i="1" dirty="0">
                <a:solidFill>
                  <a:schemeClr val="bg1"/>
                </a:solidFill>
              </a:rPr>
              <a:t>E is the fifth letter</a:t>
            </a:r>
          </a:p>
          <a:p>
            <a:pPr lvl="1" algn="l"/>
            <a:r>
              <a:rPr lang="en-US" altLang="en-US" sz="1000" i="1" dirty="0">
                <a:solidFill>
                  <a:schemeClr val="bg1"/>
                </a:solidFill>
              </a:rPr>
              <a:t>F is the sixth letter</a:t>
            </a:r>
          </a:p>
          <a:p>
            <a:pPr lvl="1" algn="l"/>
            <a:r>
              <a:rPr lang="en-US" altLang="en-US" sz="1000" i="1" dirty="0">
                <a:solidFill>
                  <a:schemeClr val="bg1"/>
                </a:solidFill>
              </a:rPr>
              <a:t>G is the seventh letter</a:t>
            </a:r>
          </a:p>
          <a:p>
            <a:pPr lvl="1" algn="l"/>
            <a:r>
              <a:rPr lang="en-US" altLang="en-US" sz="1000" i="1" dirty="0">
                <a:solidFill>
                  <a:schemeClr val="bg1"/>
                </a:solidFill>
              </a:rPr>
              <a:t>H is the eighth letter</a:t>
            </a:r>
          </a:p>
          <a:p>
            <a:pPr lvl="1" algn="l"/>
            <a:r>
              <a:rPr lang="en-US" altLang="en-US" sz="1000" i="1" dirty="0" err="1">
                <a:solidFill>
                  <a:schemeClr val="bg1"/>
                </a:solidFill>
              </a:rPr>
              <a:t>i</a:t>
            </a:r>
            <a:r>
              <a:rPr lang="en-US" altLang="en-US" sz="1000" i="1" dirty="0">
                <a:solidFill>
                  <a:schemeClr val="bg1"/>
                </a:solidFill>
              </a:rPr>
              <a:t> is the ninth letter</a:t>
            </a:r>
          </a:p>
          <a:p>
            <a:pPr lvl="1" algn="l"/>
            <a:r>
              <a:rPr lang="en-US" altLang="en-US" sz="1000" i="1" dirty="0">
                <a:solidFill>
                  <a:schemeClr val="bg1"/>
                </a:solidFill>
              </a:rPr>
              <a:t>j is the tenth letter</a:t>
            </a:r>
          </a:p>
          <a:p>
            <a:pPr marL="609600" indent="-609600">
              <a:buFont typeface="Wingdings" pitchFamily="2" charset="2"/>
              <a:buAutoNum type="arabicPeriod"/>
            </a:pPr>
            <a:r>
              <a:rPr lang="en-US" altLang="en-US" sz="1800" dirty="0"/>
              <a:t>Make a new file named 1.sed which has only lines 1,2,3,4,5 and 6 from the original input file</a:t>
            </a:r>
          </a:p>
          <a:p>
            <a:pPr marL="609600" indent="-609600">
              <a:buFont typeface="Wingdings" pitchFamily="2" charset="2"/>
              <a:buAutoNum type="arabicPeriod"/>
            </a:pPr>
            <a:r>
              <a:rPr lang="en-US" altLang="en-US" sz="1800" dirty="0"/>
              <a:t>Make a new file which has only lines 2 and 4 removed from the original file</a:t>
            </a:r>
          </a:p>
          <a:p>
            <a:pPr marL="609600" indent="-609600">
              <a:buFont typeface="Wingdings" pitchFamily="2" charset="2"/>
              <a:buAutoNum type="arabicPeriod"/>
            </a:pPr>
            <a:r>
              <a:rPr lang="en-US" altLang="en-US" sz="1800" dirty="0"/>
              <a:t>Make a new file which has the line “The end” added to the end of the file</a:t>
            </a:r>
          </a:p>
          <a:p>
            <a:pPr marL="609600" indent="-609600">
              <a:buFont typeface="Wingdings" pitchFamily="2" charset="2"/>
              <a:buAutoNum type="arabicPeriod"/>
            </a:pPr>
            <a:r>
              <a:rPr lang="en-US" altLang="en-US" sz="1800" dirty="0"/>
              <a:t>Make a new file which has the line “The end” added after the line containing “tenth”</a:t>
            </a:r>
          </a:p>
          <a:p>
            <a:pPr marL="609600" indent="-609600">
              <a:buFont typeface="Wingdings" pitchFamily="2" charset="2"/>
              <a:buAutoNum type="arabicPeriod"/>
            </a:pPr>
            <a:r>
              <a:rPr lang="en-US" altLang="en-US" sz="1800" dirty="0"/>
              <a:t>Make a new file which has 8th line changed into “Change”</a:t>
            </a:r>
          </a:p>
          <a:p>
            <a:pPr marL="609600" indent="-609600">
              <a:buFont typeface="Wingdings" pitchFamily="2" charset="2"/>
              <a:buAutoNum type="arabicPeriod"/>
            </a:pPr>
            <a:r>
              <a:rPr lang="en-US" altLang="en-US" sz="1800" dirty="0"/>
              <a:t>Make a new file which has the 1</a:t>
            </a:r>
            <a:r>
              <a:rPr lang="en-US" altLang="en-US" sz="1800" baseline="30000" dirty="0"/>
              <a:t>st</a:t>
            </a:r>
            <a:r>
              <a:rPr lang="en-US" altLang="en-US" sz="1800" dirty="0"/>
              <a:t> line changed into “A is the 1</a:t>
            </a:r>
            <a:r>
              <a:rPr lang="en-US" altLang="en-US" sz="1800" baseline="30000" dirty="0"/>
              <a:t>st</a:t>
            </a:r>
            <a:r>
              <a:rPr lang="en-US" altLang="en-US" sz="1800" dirty="0"/>
              <a:t> letter”</a:t>
            </a:r>
          </a:p>
          <a:p>
            <a:pPr marL="609600" indent="-609600">
              <a:buFont typeface="Wingdings" pitchFamily="2" charset="2"/>
              <a:buAutoNum type="arabicPeriod"/>
            </a:pPr>
            <a:r>
              <a:rPr lang="en-US" altLang="en-US" sz="1800" dirty="0"/>
              <a:t>Make a new file which has only lines containing at least one upper case character</a:t>
            </a:r>
          </a:p>
          <a:p>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6514002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117</a:t>
            </a:fld>
            <a:endParaRPr lang="nl-NL"/>
          </a:p>
        </p:txBody>
      </p:sp>
      <p:sp>
        <p:nvSpPr>
          <p:cNvPr id="5" name="Rectangle 3"/>
          <p:cNvSpPr txBox="1">
            <a:spLocks noChangeArrowheads="1"/>
          </p:cNvSpPr>
          <p:nvPr/>
        </p:nvSpPr>
        <p:spPr>
          <a:xfrm>
            <a:off x="179512" y="692696"/>
            <a:ext cx="8784976" cy="5328592"/>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1800" dirty="0" err="1">
                <a:latin typeface="Courier New" panose="02070309020205020404" pitchFamily="49" charset="0"/>
                <a:cs typeface="Courier New" panose="02070309020205020404" pitchFamily="49" charset="0"/>
              </a:rPr>
              <a:t>nano</a:t>
            </a:r>
            <a:r>
              <a:rPr lang="en-US" altLang="en-US" sz="1800" dirty="0">
                <a:latin typeface="Courier New" panose="02070309020205020404" pitchFamily="49" charset="0"/>
                <a:cs typeface="Courier New" panose="02070309020205020404" pitchFamily="49" charset="0"/>
              </a:rPr>
              <a:t> test10.log</a:t>
            </a:r>
          </a:p>
          <a:p>
            <a:pPr marL="609600" indent="-609600">
              <a:buFont typeface="Wingdings" pitchFamily="2" charset="2"/>
              <a:buAutoNum type="arabicPeriod"/>
            </a:pPr>
            <a:r>
              <a:rPr lang="en-US" altLang="en-US" sz="1800" dirty="0" err="1">
                <a:latin typeface="Courier New" panose="02070309020205020404" pitchFamily="49" charset="0"/>
                <a:cs typeface="Courier New" panose="02070309020205020404" pitchFamily="49" charset="0"/>
              </a:rPr>
              <a:t>sed</a:t>
            </a:r>
            <a:r>
              <a:rPr lang="en-US" altLang="en-US" sz="1800" dirty="0">
                <a:latin typeface="Courier New" panose="02070309020205020404" pitchFamily="49" charset="0"/>
                <a:cs typeface="Courier New" panose="02070309020205020404" pitchFamily="49" charset="0"/>
              </a:rPr>
              <a:t> '1,6!d' test10.log &gt; 1.sed </a:t>
            </a:r>
          </a:p>
          <a:p>
            <a:pPr lvl="1" algn="l"/>
            <a:r>
              <a:rPr lang="en-US" altLang="en-US" sz="1800" dirty="0">
                <a:solidFill>
                  <a:schemeClr val="bg1"/>
                </a:solidFill>
                <a:latin typeface="Courier New" panose="02070309020205020404" pitchFamily="49" charset="0"/>
                <a:cs typeface="Courier New" panose="02070309020205020404" pitchFamily="49" charset="0"/>
              </a:rPr>
              <a:t> </a:t>
            </a:r>
            <a:r>
              <a:rPr lang="en-US" altLang="en-US" sz="1800" dirty="0">
                <a:solidFill>
                  <a:schemeClr val="bg1"/>
                </a:solidFill>
                <a:latin typeface="+mn-lt"/>
                <a:cs typeface="Courier New" panose="02070309020205020404" pitchFamily="49" charset="0"/>
              </a:rPr>
              <a:t>or</a:t>
            </a:r>
            <a:r>
              <a:rPr lang="en-US" altLang="en-US" sz="1800" dirty="0">
                <a:solidFill>
                  <a:schemeClr val="bg1"/>
                </a:solidFill>
                <a:latin typeface="Courier New" panose="02070309020205020404" pitchFamily="49" charset="0"/>
                <a:cs typeface="Courier New" panose="02070309020205020404" pitchFamily="49" charset="0"/>
              </a:rPr>
              <a:t> </a:t>
            </a:r>
          </a:p>
          <a:p>
            <a:pPr lvl="1" algn="l"/>
            <a:r>
              <a:rPr lang="en-US" altLang="en-US" sz="1800" dirty="0">
                <a:solidFill>
                  <a:schemeClr val="bg1"/>
                </a:solidFill>
                <a:latin typeface="Courier New" panose="02070309020205020404" pitchFamily="49" charset="0"/>
                <a:cs typeface="Courier New" panose="02070309020205020404" pitchFamily="49" charset="0"/>
              </a:rPr>
              <a:t> </a:t>
            </a:r>
            <a:r>
              <a:rPr lang="en-US" altLang="en-US" sz="1800" dirty="0" err="1">
                <a:solidFill>
                  <a:schemeClr val="bg1"/>
                </a:solidFill>
                <a:latin typeface="Courier New" panose="02070309020205020404" pitchFamily="49" charset="0"/>
                <a:cs typeface="Courier New" panose="02070309020205020404" pitchFamily="49" charset="0"/>
              </a:rPr>
              <a:t>sed</a:t>
            </a:r>
            <a:r>
              <a:rPr lang="en-US" altLang="en-US" sz="1800" dirty="0">
                <a:solidFill>
                  <a:schemeClr val="bg1"/>
                </a:solidFill>
                <a:latin typeface="Courier New" panose="02070309020205020404" pitchFamily="49" charset="0"/>
                <a:cs typeface="Courier New" panose="02070309020205020404" pitchFamily="49" charset="0"/>
              </a:rPr>
              <a:t> -n 1,6p test10.log &gt; 1.sed</a:t>
            </a:r>
          </a:p>
          <a:p>
            <a:pPr marL="609600" indent="-609600">
              <a:buFont typeface="Wingdings" pitchFamily="2" charset="2"/>
              <a:buAutoNum type="arabicPeriod"/>
            </a:pPr>
            <a:r>
              <a:rPr lang="en-US" altLang="en-US" sz="1800" dirty="0" err="1">
                <a:latin typeface="Courier New" panose="02070309020205020404" pitchFamily="49" charset="0"/>
                <a:cs typeface="Courier New" panose="02070309020205020404" pitchFamily="49" charset="0"/>
              </a:rPr>
              <a:t>sed</a:t>
            </a:r>
            <a:r>
              <a:rPr lang="en-US" altLang="en-US" sz="1800" dirty="0">
                <a:latin typeface="Courier New" panose="02070309020205020404" pitchFamily="49" charset="0"/>
                <a:cs typeface="Courier New" panose="02070309020205020404" pitchFamily="49" charset="0"/>
              </a:rPr>
              <a:t> -e '2d;4d' test10.log &gt; 2.sed</a:t>
            </a:r>
          </a:p>
          <a:p>
            <a:pPr marL="609600" indent="-609600">
              <a:buFont typeface="Wingdings" pitchFamily="2" charset="2"/>
              <a:buAutoNum type="arabicPeriod"/>
            </a:pPr>
            <a:r>
              <a:rPr lang="en-US" altLang="en-US" sz="1800" dirty="0" err="1">
                <a:latin typeface="Courier New" panose="02070309020205020404" pitchFamily="49" charset="0"/>
                <a:cs typeface="Courier New" panose="02070309020205020404" pitchFamily="49" charset="0"/>
              </a:rPr>
              <a:t>sed</a:t>
            </a:r>
            <a:r>
              <a:rPr lang="en-US" altLang="en-US" sz="1800" dirty="0">
                <a:latin typeface="Courier New" panose="02070309020205020404" pitchFamily="49" charset="0"/>
                <a:cs typeface="Courier New" panose="02070309020205020404" pitchFamily="49" charset="0"/>
              </a:rPr>
              <a:t> '$ a\ The end' test10.log &gt; 3.sed</a:t>
            </a:r>
          </a:p>
          <a:p>
            <a:pPr marL="609600" indent="-609600">
              <a:buFont typeface="Wingdings" pitchFamily="2" charset="2"/>
              <a:buAutoNum type="arabicPeriod"/>
            </a:pPr>
            <a:r>
              <a:rPr lang="en-US" altLang="en-US" sz="1800" dirty="0" err="1">
                <a:latin typeface="Courier New" panose="02070309020205020404" pitchFamily="49" charset="0"/>
                <a:cs typeface="Courier New" panose="02070309020205020404" pitchFamily="49" charset="0"/>
              </a:rPr>
              <a:t>sed</a:t>
            </a:r>
            <a:r>
              <a:rPr lang="en-US" altLang="en-US" sz="1800" dirty="0">
                <a:latin typeface="Courier New" panose="02070309020205020404" pitchFamily="49" charset="0"/>
                <a:cs typeface="Courier New" panose="02070309020205020404" pitchFamily="49" charset="0"/>
              </a:rPr>
              <a:t> '/tenth/a\ The end' test10.log &gt; 4.sed</a:t>
            </a:r>
          </a:p>
          <a:p>
            <a:pPr marL="609600" indent="-609600">
              <a:buFont typeface="Wingdings" pitchFamily="2" charset="2"/>
              <a:buAutoNum type="arabicPeriod"/>
            </a:pPr>
            <a:r>
              <a:rPr lang="en-US" altLang="en-US" sz="1800" dirty="0" err="1">
                <a:latin typeface="Courier New" panose="02070309020205020404" pitchFamily="49" charset="0"/>
                <a:cs typeface="Courier New" panose="02070309020205020404" pitchFamily="49" charset="0"/>
              </a:rPr>
              <a:t>sed</a:t>
            </a:r>
            <a:r>
              <a:rPr lang="en-US" altLang="en-US" sz="1800" dirty="0">
                <a:latin typeface="Courier New" panose="02070309020205020404" pitchFamily="49" charset="0"/>
                <a:cs typeface="Courier New" panose="02070309020205020404" pitchFamily="49" charset="0"/>
              </a:rPr>
              <a:t> 's/H is the eighth letter/Change/' test10.log &gt; 5.sed</a:t>
            </a:r>
          </a:p>
          <a:p>
            <a:pPr lvl="1" algn="l"/>
            <a:r>
              <a:rPr lang="en-US" altLang="en-US" sz="1800" dirty="0">
                <a:solidFill>
                  <a:schemeClr val="bg1"/>
                </a:solidFill>
                <a:latin typeface="+mn-lt"/>
                <a:cs typeface="Courier New" panose="02070309020205020404" pitchFamily="49" charset="0"/>
              </a:rPr>
              <a:t>   or </a:t>
            </a:r>
          </a:p>
          <a:p>
            <a:pPr lvl="1" algn="l"/>
            <a:r>
              <a:rPr lang="en-US" altLang="en-US" sz="1800" dirty="0">
                <a:solidFill>
                  <a:schemeClr val="bg1"/>
                </a:solidFill>
                <a:latin typeface="Courier New" panose="02070309020205020404" pitchFamily="49" charset="0"/>
                <a:cs typeface="Courier New" panose="02070309020205020404" pitchFamily="49" charset="0"/>
              </a:rPr>
              <a:t> </a:t>
            </a:r>
            <a:r>
              <a:rPr lang="en-US" altLang="en-US" sz="1800" dirty="0" err="1">
                <a:solidFill>
                  <a:schemeClr val="bg1"/>
                </a:solidFill>
                <a:latin typeface="Courier New" panose="02070309020205020404" pitchFamily="49" charset="0"/>
                <a:cs typeface="Courier New" panose="02070309020205020404" pitchFamily="49" charset="0"/>
              </a:rPr>
              <a:t>sed</a:t>
            </a:r>
            <a:r>
              <a:rPr lang="en-US" altLang="en-US" sz="1800" dirty="0">
                <a:solidFill>
                  <a:schemeClr val="bg1"/>
                </a:solidFill>
                <a:latin typeface="Courier New" panose="02070309020205020404" pitchFamily="49" charset="0"/>
                <a:cs typeface="Courier New" panose="02070309020205020404" pitchFamily="49" charset="0"/>
              </a:rPr>
              <a:t> -e '/eighth/</a:t>
            </a:r>
            <a:r>
              <a:rPr lang="en-US" altLang="en-US" sz="1800" dirty="0" err="1">
                <a:solidFill>
                  <a:schemeClr val="bg1"/>
                </a:solidFill>
                <a:latin typeface="Courier New" panose="02070309020205020404" pitchFamily="49" charset="0"/>
                <a:cs typeface="Courier New" panose="02070309020205020404" pitchFamily="49" charset="0"/>
              </a:rPr>
              <a:t>i</a:t>
            </a:r>
            <a:r>
              <a:rPr lang="en-US" altLang="en-US" sz="1800" dirty="0">
                <a:solidFill>
                  <a:schemeClr val="bg1"/>
                </a:solidFill>
                <a:latin typeface="Courier New" panose="02070309020205020404" pitchFamily="49" charset="0"/>
                <a:cs typeface="Courier New" panose="02070309020205020404" pitchFamily="49" charset="0"/>
              </a:rPr>
              <a:t>\Change' test10.log|sed 9d &gt; 5.sed</a:t>
            </a:r>
          </a:p>
          <a:p>
            <a:pPr lvl="1" algn="l"/>
            <a:r>
              <a:rPr lang="en-US" altLang="en-US" sz="1800" dirty="0">
                <a:solidFill>
                  <a:schemeClr val="bg1"/>
                </a:solidFill>
                <a:cs typeface="Courier New" panose="02070309020205020404" pitchFamily="49" charset="0"/>
              </a:rPr>
              <a:t>  or </a:t>
            </a:r>
          </a:p>
          <a:p>
            <a:pPr lvl="1" algn="l"/>
            <a:r>
              <a:rPr lang="en-US" altLang="en-US" sz="1800" dirty="0">
                <a:solidFill>
                  <a:schemeClr val="bg1"/>
                </a:solidFill>
                <a:latin typeface="Courier New" panose="02070309020205020404" pitchFamily="49" charset="0"/>
                <a:cs typeface="Courier New" panose="02070309020205020404" pitchFamily="49" charset="0"/>
              </a:rPr>
              <a:t> </a:t>
            </a:r>
            <a:r>
              <a:rPr lang="en-US" altLang="en-US" sz="1800" dirty="0" err="1">
                <a:solidFill>
                  <a:schemeClr val="bg1"/>
                </a:solidFill>
                <a:latin typeface="Courier New" panose="02070309020205020404" pitchFamily="49" charset="0"/>
                <a:cs typeface="Courier New" panose="02070309020205020404" pitchFamily="49" charset="0"/>
              </a:rPr>
              <a:t>sed</a:t>
            </a:r>
            <a:r>
              <a:rPr lang="en-US" altLang="en-US" sz="1800" dirty="0">
                <a:solidFill>
                  <a:schemeClr val="bg1"/>
                </a:solidFill>
                <a:latin typeface="Courier New" panose="02070309020205020404" pitchFamily="49" charset="0"/>
                <a:cs typeface="Courier New" panose="02070309020205020404" pitchFamily="49" charset="0"/>
              </a:rPr>
              <a:t> 8c\Change test10.log &gt; 5.sed</a:t>
            </a:r>
          </a:p>
          <a:p>
            <a:pPr marL="342900" indent="-342900">
              <a:buAutoNum type="arabicPeriod" startAt="7"/>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sed</a:t>
            </a:r>
            <a:r>
              <a:rPr lang="en-US" altLang="en-US" sz="1800" dirty="0">
                <a:latin typeface="Courier New" panose="02070309020205020404" pitchFamily="49" charset="0"/>
                <a:cs typeface="Courier New" panose="02070309020205020404" pitchFamily="49" charset="0"/>
              </a:rPr>
              <a:t> '/first/c\A is the 1st letter' test10.log &gt; 6.sed</a:t>
            </a:r>
          </a:p>
          <a:p>
            <a:r>
              <a:rPr lang="en-US" altLang="en-US" sz="1800" dirty="0">
                <a:latin typeface="Courier New" panose="02070309020205020404" pitchFamily="49" charset="0"/>
                <a:cs typeface="Courier New" panose="02070309020205020404" pitchFamily="49" charset="0"/>
              </a:rPr>
              <a:t>    </a:t>
            </a:r>
            <a:r>
              <a:rPr lang="en-US" altLang="en-US" sz="1800" dirty="0">
                <a:cs typeface="Courier New" panose="02070309020205020404" pitchFamily="49" charset="0"/>
              </a:rPr>
              <a:t>or </a:t>
            </a:r>
          </a:p>
          <a:p>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sed</a:t>
            </a:r>
            <a:r>
              <a:rPr lang="en-US" altLang="en-US" sz="1800" dirty="0">
                <a:latin typeface="Courier New" panose="02070309020205020404" pitchFamily="49" charset="0"/>
                <a:cs typeface="Courier New" panose="02070309020205020404" pitchFamily="49" charset="0"/>
              </a:rPr>
              <a:t> s/first/1st/ test10.log &gt; 6.sed</a:t>
            </a:r>
          </a:p>
          <a:p>
            <a:r>
              <a:rPr lang="en-US" altLang="en-US" sz="1800" dirty="0">
                <a:latin typeface="Courier New" panose="02070309020205020404" pitchFamily="49" charset="0"/>
                <a:cs typeface="Courier New" panose="02070309020205020404" pitchFamily="49" charset="0"/>
              </a:rPr>
              <a:t>8.  </a:t>
            </a:r>
            <a:r>
              <a:rPr lang="en-US" altLang="en-US" sz="1800" dirty="0" err="1">
                <a:latin typeface="Courier New" panose="02070309020205020404" pitchFamily="49" charset="0"/>
                <a:cs typeface="Courier New" panose="02070309020205020404" pitchFamily="49" charset="0"/>
              </a:rPr>
              <a:t>sed</a:t>
            </a:r>
            <a:r>
              <a:rPr lang="en-US" altLang="en-US" sz="1800" dirty="0">
                <a:latin typeface="Courier New" panose="02070309020205020404" pitchFamily="49" charset="0"/>
                <a:cs typeface="Courier New" panose="02070309020205020404" pitchFamily="49" charset="0"/>
              </a:rPr>
              <a:t> '/[A-Z]/!d' test10.log &gt; 7.sed</a:t>
            </a:r>
          </a:p>
          <a:p>
            <a:pPr marL="609600" indent="-609600">
              <a:buFont typeface="Wingdings" pitchFamily="2" charset="2"/>
              <a:buAutoNum type="arabicPeriod"/>
            </a:pPr>
            <a:endParaRPr lang="en-US" altLang="en-US" sz="1800" dirty="0"/>
          </a:p>
          <a:p>
            <a:pPr marL="609600" indent="-609600">
              <a:buFont typeface="Wingdings" pitchFamily="2" charset="2"/>
              <a:buAutoNum type="arabicPeriod"/>
            </a:pPr>
            <a:endParaRPr lang="en-US" altLang="en-US" sz="1800" dirty="0"/>
          </a:p>
          <a:p>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17325567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p:txBody>
          <a:bodyPr/>
          <a:lstStyle/>
          <a:p>
            <a:r>
              <a:rPr lang="en-US" altLang="en-US"/>
              <a:t>awk</a:t>
            </a:r>
          </a:p>
        </p:txBody>
      </p:sp>
      <p:sp>
        <p:nvSpPr>
          <p:cNvPr id="572419" name="Rectangle 3"/>
          <p:cNvSpPr>
            <a:spLocks noGrp="1" noChangeArrowheads="1"/>
          </p:cNvSpPr>
          <p:nvPr>
            <p:ph type="body" idx="1"/>
          </p:nvPr>
        </p:nvSpPr>
        <p:spPr/>
        <p:txBody>
          <a:bodyPr/>
          <a:lstStyle/>
          <a:p>
            <a:r>
              <a:rPr lang="en-US" altLang="en-US" sz="2800" dirty="0"/>
              <a:t>Answers the question:</a:t>
            </a:r>
          </a:p>
          <a:p>
            <a:pPr lvl="1"/>
            <a:r>
              <a:rPr lang="en-US" altLang="en-US" sz="2400" dirty="0"/>
              <a:t>What do I do if I want to search for a pattern and actually use it?</a:t>
            </a:r>
          </a:p>
          <a:p>
            <a:r>
              <a:rPr lang="en-US" altLang="en-US" sz="2800" dirty="0"/>
              <a:t>Combination of grep and </a:t>
            </a:r>
            <a:r>
              <a:rPr lang="pl-PL" altLang="en-US" sz="2800" dirty="0" err="1"/>
              <a:t>other</a:t>
            </a:r>
            <a:r>
              <a:rPr lang="pl-PL" altLang="en-US" sz="2800" dirty="0"/>
              <a:t> </a:t>
            </a:r>
            <a:r>
              <a:rPr lang="en-US" altLang="en-US" sz="2800" dirty="0"/>
              <a:t>commands</a:t>
            </a:r>
          </a:p>
          <a:p>
            <a:pPr lvl="1"/>
            <a:r>
              <a:rPr lang="en-US" altLang="en-US" sz="2400" dirty="0"/>
              <a:t>Searches for some pattern or condition and performs some command on it</a:t>
            </a:r>
          </a:p>
          <a:p>
            <a:r>
              <a:rPr lang="en-US" altLang="en-US" sz="2800" dirty="0"/>
              <a:t>Complete programming language</a:t>
            </a:r>
          </a:p>
          <a:p>
            <a:pPr lvl="1"/>
            <a:r>
              <a:rPr lang="en-US" altLang="en-US" sz="2400" dirty="0"/>
              <a:t>Looks a lot like C syntactically</a:t>
            </a:r>
          </a:p>
          <a:p>
            <a:pPr lvl="1"/>
            <a:r>
              <a:rPr lang="en-US" altLang="en-US" sz="2400" dirty="0"/>
              <a:t>Variables are declared bash style</a:t>
            </a:r>
          </a:p>
        </p:txBody>
      </p:sp>
    </p:spTree>
    <p:extLst>
      <p:ext uri="{BB962C8B-B14F-4D97-AF65-F5344CB8AC3E}">
        <p14:creationId xmlns:p14="http://schemas.microsoft.com/office/powerpoint/2010/main" val="10125581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p:txBody>
          <a:bodyPr/>
          <a:lstStyle/>
          <a:p>
            <a:r>
              <a:rPr lang="en-US" altLang="en-US"/>
              <a:t>When Would You Want To Use awk?</a:t>
            </a:r>
          </a:p>
        </p:txBody>
      </p:sp>
      <p:sp>
        <p:nvSpPr>
          <p:cNvPr id="599043" name="Rectangle 3"/>
          <p:cNvSpPr>
            <a:spLocks noGrp="1" noChangeArrowheads="1"/>
          </p:cNvSpPr>
          <p:nvPr>
            <p:ph type="body" idx="1"/>
          </p:nvPr>
        </p:nvSpPr>
        <p:spPr/>
        <p:txBody>
          <a:bodyPr/>
          <a:lstStyle/>
          <a:p>
            <a:r>
              <a:rPr lang="en-US" altLang="en-US" dirty="0"/>
              <a:t>Whenever you want to search for some pattern and perform some action</a:t>
            </a:r>
          </a:p>
          <a:p>
            <a:r>
              <a:rPr lang="en-US" altLang="en-US" dirty="0"/>
              <a:t>Example: I want to go through and calculate the average score on the Midterm</a:t>
            </a:r>
          </a:p>
        </p:txBody>
      </p:sp>
    </p:spTree>
    <p:extLst>
      <p:ext uri="{BB962C8B-B14F-4D97-AF65-F5344CB8AC3E}">
        <p14:creationId xmlns:p14="http://schemas.microsoft.com/office/powerpoint/2010/main" val="3647079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t>Redirecting: here docs and here strings</a:t>
            </a:r>
          </a:p>
        </p:txBody>
      </p:sp>
      <p:sp>
        <p:nvSpPr>
          <p:cNvPr id="39939" name="Rectangle 3"/>
          <p:cNvSpPr>
            <a:spLocks noGrp="1" noChangeArrowheads="1"/>
          </p:cNvSpPr>
          <p:nvPr>
            <p:ph idx="1"/>
          </p:nvPr>
        </p:nvSpPr>
        <p:spPr>
          <a:xfrm>
            <a:off x="323528" y="1349999"/>
            <a:ext cx="8712968" cy="4428000"/>
          </a:xfrm>
        </p:spPr>
        <p:txBody>
          <a:bodyPr/>
          <a:lstStyle/>
          <a:p>
            <a:r>
              <a:rPr lang="en-US" sz="2200" dirty="0"/>
              <a:t>‘Here docs’ are files created inline in the shell.</a:t>
            </a:r>
          </a:p>
          <a:p>
            <a:r>
              <a:rPr lang="en-US" sz="2200" dirty="0"/>
              <a:t>The ‘trick’ is simple. Define a closing word, and the lines between that word and when it appears alone on a line become a file.</a:t>
            </a:r>
          </a:p>
          <a:p>
            <a:pPr eaLnBrk="0" fontAlgn="base" hangingPunct="0">
              <a:spcBef>
                <a:spcPct val="0"/>
              </a:spcBef>
              <a:spcAft>
                <a:spcPct val="0"/>
              </a:spcAft>
              <a:buSzTx/>
            </a:pPr>
            <a:r>
              <a:rPr lang="en-US" altLang="en-US" sz="2200" dirty="0">
                <a:solidFill>
                  <a:schemeClr val="tx1"/>
                </a:solidFill>
              </a:rPr>
              <a:t>Notice that:</a:t>
            </a:r>
          </a:p>
          <a:p>
            <a:pPr marL="702900" lvl="1" indent="-342900" eaLnBrk="0" fontAlgn="base" hangingPunct="0">
              <a:spcBef>
                <a:spcPct val="0"/>
              </a:spcBef>
              <a:spcAft>
                <a:spcPct val="0"/>
              </a:spcAft>
              <a:buSzTx/>
            </a:pPr>
            <a:r>
              <a:rPr lang="en-US" altLang="en-US" sz="2200" dirty="0">
                <a:solidFill>
                  <a:schemeClr val="tx1"/>
                </a:solidFill>
              </a:rPr>
              <a:t>the string could be included in the file if it was not ‘alone’ on the line </a:t>
            </a:r>
          </a:p>
          <a:p>
            <a:pPr marL="702900" lvl="1" indent="-342900" eaLnBrk="0" fontAlgn="base" hangingPunct="0">
              <a:spcBef>
                <a:spcPct val="0"/>
              </a:spcBef>
              <a:spcAft>
                <a:spcPct val="0"/>
              </a:spcAft>
              <a:buSzTx/>
            </a:pPr>
            <a:r>
              <a:rPr lang="en-US" altLang="en-US" sz="2200" dirty="0">
                <a:solidFill>
                  <a:schemeClr val="tx1"/>
                </a:solidFill>
              </a:rPr>
              <a:t>the </a:t>
            </a:r>
            <a:r>
              <a:rPr lang="en-US" altLang="en-US" sz="2200" dirty="0">
                <a:solidFill>
                  <a:schemeClr val="tx1"/>
                </a:solidFill>
                <a:latin typeface="+mn-lt"/>
              </a:rPr>
              <a:t>string SOMEENDSTRING is more normally END, but that is just convention </a:t>
            </a:r>
          </a:p>
          <a:p>
            <a:pPr eaLnBrk="0" fontAlgn="base" hangingPunct="0">
              <a:spcBef>
                <a:spcPct val="0"/>
              </a:spcBef>
              <a:spcAft>
                <a:spcPct val="0"/>
              </a:spcAft>
              <a:buSzTx/>
            </a:pPr>
            <a:r>
              <a:rPr lang="en-US" altLang="en-US" sz="2200" dirty="0">
                <a:solidFill>
                  <a:schemeClr val="tx1"/>
                </a:solidFill>
              </a:rPr>
              <a:t>Lesser known is the ‘here string’:</a:t>
            </a:r>
          </a:p>
          <a:p>
            <a:pPr marL="360000" lvl="1" indent="0">
              <a:buNone/>
            </a:pPr>
            <a:r>
              <a:rPr lang="en-US" altLang="en-US" sz="2200" dirty="0">
                <a:solidFill>
                  <a:schemeClr val="tx1"/>
                </a:solidFill>
                <a:latin typeface="Courier New" panose="02070309020205020404" pitchFamily="49" charset="0"/>
                <a:cs typeface="Courier New" panose="02070309020205020404" pitchFamily="49" charset="0"/>
              </a:rPr>
              <a:t>$ cat &gt; </a:t>
            </a:r>
            <a:r>
              <a:rPr lang="en-US" altLang="en-US" sz="2200" dirty="0" err="1">
                <a:solidFill>
                  <a:schemeClr val="tx1"/>
                </a:solidFill>
                <a:latin typeface="Courier New" panose="02070309020205020404" pitchFamily="49" charset="0"/>
                <a:cs typeface="Courier New" panose="02070309020205020404" pitchFamily="49" charset="0"/>
              </a:rPr>
              <a:t>testfile</a:t>
            </a:r>
            <a:r>
              <a:rPr lang="en-US" altLang="en-US" sz="2200" dirty="0">
                <a:solidFill>
                  <a:schemeClr val="tx1"/>
                </a:solidFill>
                <a:latin typeface="Courier New" panose="02070309020205020404" pitchFamily="49" charset="0"/>
                <a:cs typeface="Courier New" panose="02070309020205020404" pitchFamily="49" charset="0"/>
              </a:rPr>
              <a:t> &lt;&lt;&lt; 'This file has one line' </a:t>
            </a:r>
          </a:p>
          <a:p>
            <a:endParaRPr lang="en-US" sz="2200" dirty="0"/>
          </a:p>
        </p:txBody>
      </p:sp>
      <p:pic>
        <p:nvPicPr>
          <p:cNvPr id="2" name="Picture 1"/>
          <p:cNvPicPr>
            <a:picLocks noChangeAspect="1"/>
          </p:cNvPicPr>
          <p:nvPr/>
        </p:nvPicPr>
        <p:blipFill rotWithShape="1">
          <a:blip r:embed="rId3"/>
          <a:srcRect b="51075"/>
          <a:stretch/>
        </p:blipFill>
        <p:spPr>
          <a:xfrm>
            <a:off x="940271" y="4878000"/>
            <a:ext cx="6296025" cy="1836000"/>
          </a:xfrm>
          <a:prstGeom prst="rect">
            <a:avLst/>
          </a:prstGeom>
        </p:spPr>
      </p:pic>
    </p:spTree>
    <p:extLst>
      <p:ext uri="{BB962C8B-B14F-4D97-AF65-F5344CB8AC3E}">
        <p14:creationId xmlns:p14="http://schemas.microsoft.com/office/powerpoint/2010/main" val="25051410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z="2800"/>
              <a:t>Advantages of Awk</a:t>
            </a:r>
          </a:p>
        </p:txBody>
      </p:sp>
      <p:sp>
        <p:nvSpPr>
          <p:cNvPr id="10243" name="Rectangle 3"/>
          <p:cNvSpPr>
            <a:spLocks noGrp="1" noChangeArrowheads="1"/>
          </p:cNvSpPr>
          <p:nvPr>
            <p:ph type="body" idx="1"/>
          </p:nvPr>
        </p:nvSpPr>
        <p:spPr/>
        <p:txBody>
          <a:bodyPr/>
          <a:lstStyle/>
          <a:p>
            <a:pPr>
              <a:lnSpc>
                <a:spcPct val="150000"/>
              </a:lnSpc>
            </a:pPr>
            <a:r>
              <a:rPr lang="en-US" altLang="en-US" dirty="0" err="1"/>
              <a:t>awk</a:t>
            </a:r>
            <a:r>
              <a:rPr lang="en-US" altLang="en-US" dirty="0"/>
              <a:t> is an interpreted language so you can avoid the usually lengthy edit-compile-test-debug cycle of </a:t>
            </a:r>
            <a:r>
              <a:rPr lang="en-US" altLang="en-US"/>
              <a:t>software development.</a:t>
            </a:r>
            <a:endParaRPr lang="en-US" altLang="en-US" dirty="0"/>
          </a:p>
          <a:p>
            <a:pPr>
              <a:lnSpc>
                <a:spcPct val="150000"/>
              </a:lnSpc>
            </a:pPr>
            <a:r>
              <a:rPr lang="en-US" altLang="en-US" dirty="0"/>
              <a:t>Can be used for rapid prototyping.</a:t>
            </a:r>
          </a:p>
          <a:p>
            <a:pPr>
              <a:lnSpc>
                <a:spcPct val="150000"/>
              </a:lnSpc>
            </a:pPr>
            <a:r>
              <a:rPr lang="en-US" altLang="en-US" dirty="0"/>
              <a:t>The </a:t>
            </a:r>
            <a:r>
              <a:rPr lang="en-US" altLang="en-US" dirty="0" err="1"/>
              <a:t>awk</a:t>
            </a:r>
            <a:r>
              <a:rPr lang="en-US" altLang="en-US" dirty="0"/>
              <a:t> language is very useful for producing reports from large amounts of raw data, such as summarizing information from the output of other utility programs like </a:t>
            </a:r>
            <a:r>
              <a:rPr lang="en-US" altLang="en-US" dirty="0">
                <a:solidFill>
                  <a:schemeClr val="folHlink"/>
                </a:solidFill>
              </a:rPr>
              <a:t>ls</a:t>
            </a:r>
            <a:r>
              <a:rPr lang="en-US" altLang="en-US" dirty="0"/>
              <a:t>.</a:t>
            </a:r>
          </a:p>
        </p:txBody>
      </p:sp>
    </p:spTree>
    <p:extLst>
      <p:ext uri="{BB962C8B-B14F-4D97-AF65-F5344CB8AC3E}">
        <p14:creationId xmlns:p14="http://schemas.microsoft.com/office/powerpoint/2010/main" val="7916915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p:txBody>
          <a:bodyPr/>
          <a:lstStyle/>
          <a:p>
            <a:r>
              <a:rPr lang="en-US" altLang="en-US"/>
              <a:t>Combining Expression Options</a:t>
            </a:r>
          </a:p>
        </p:txBody>
      </p:sp>
      <p:sp>
        <p:nvSpPr>
          <p:cNvPr id="667651" name="Rectangle 3"/>
          <p:cNvSpPr>
            <a:spLocks noGrp="1" noChangeArrowheads="1"/>
          </p:cNvSpPr>
          <p:nvPr>
            <p:ph type="body" idx="1"/>
          </p:nvPr>
        </p:nvSpPr>
        <p:spPr/>
        <p:txBody>
          <a:bodyPr/>
          <a:lstStyle/>
          <a:p>
            <a:r>
              <a:rPr lang="en-US" altLang="en-US" dirty="0"/>
              <a:t>||</a:t>
            </a:r>
          </a:p>
          <a:p>
            <a:pPr lvl="1"/>
            <a:r>
              <a:rPr lang="en-US" altLang="en-US" dirty="0"/>
              <a:t>Or</a:t>
            </a:r>
          </a:p>
          <a:p>
            <a:r>
              <a:rPr lang="en-US" altLang="en-US" dirty="0"/>
              <a:t>&amp;&amp;</a:t>
            </a:r>
          </a:p>
          <a:p>
            <a:pPr lvl="1"/>
            <a:r>
              <a:rPr lang="en-US" altLang="en-US" dirty="0"/>
              <a:t>And</a:t>
            </a:r>
          </a:p>
          <a:p>
            <a:r>
              <a:rPr lang="en-US" altLang="en-US" dirty="0"/>
              <a:t>\(    \)</a:t>
            </a:r>
          </a:p>
          <a:p>
            <a:pPr lvl="1"/>
            <a:r>
              <a:rPr lang="en-US" altLang="en-US" dirty="0"/>
              <a:t>Grouping</a:t>
            </a:r>
          </a:p>
        </p:txBody>
      </p:sp>
    </p:spTree>
    <p:extLst>
      <p:ext uri="{BB962C8B-B14F-4D97-AF65-F5344CB8AC3E}">
        <p14:creationId xmlns:p14="http://schemas.microsoft.com/office/powerpoint/2010/main" val="24260233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p:txBody>
          <a:bodyPr/>
          <a:lstStyle/>
          <a:p>
            <a:r>
              <a:rPr lang="en-US" altLang="en-US"/>
              <a:t>Action Commands</a:t>
            </a:r>
          </a:p>
        </p:txBody>
      </p:sp>
      <p:sp>
        <p:nvSpPr>
          <p:cNvPr id="659459" name="Rectangle 3"/>
          <p:cNvSpPr>
            <a:spLocks noGrp="1" noChangeArrowheads="1"/>
          </p:cNvSpPr>
          <p:nvPr>
            <p:ph type="body" idx="1"/>
          </p:nvPr>
        </p:nvSpPr>
        <p:spPr/>
        <p:txBody>
          <a:bodyPr/>
          <a:lstStyle/>
          <a:p>
            <a:r>
              <a:rPr lang="en-US" altLang="en-US" sz="2800"/>
              <a:t>-print</a:t>
            </a:r>
          </a:p>
          <a:p>
            <a:pPr lvl="1"/>
            <a:r>
              <a:rPr lang="en-US" altLang="en-US" sz="2400"/>
              <a:t>Simply prints out the name of the file that was found</a:t>
            </a:r>
          </a:p>
          <a:p>
            <a:pPr lvl="1"/>
            <a:r>
              <a:rPr lang="en-US" altLang="en-US" sz="2400"/>
              <a:t>Most common action</a:t>
            </a:r>
          </a:p>
          <a:p>
            <a:r>
              <a:rPr lang="en-US" altLang="en-US" sz="2800"/>
              <a:t>-exec</a:t>
            </a:r>
          </a:p>
          <a:p>
            <a:pPr lvl="1"/>
            <a:r>
              <a:rPr lang="en-US" altLang="en-US" sz="2400"/>
              <a:t>Executes a command</a:t>
            </a:r>
          </a:p>
          <a:p>
            <a:r>
              <a:rPr lang="en-US" altLang="en-US" sz="2800"/>
              <a:t>-ok</a:t>
            </a:r>
          </a:p>
          <a:p>
            <a:pPr lvl="1"/>
            <a:r>
              <a:rPr lang="en-US" altLang="en-US" sz="2400"/>
              <a:t>Executes a command, but prompts the user first</a:t>
            </a:r>
          </a:p>
        </p:txBody>
      </p:sp>
    </p:spTree>
    <p:extLst>
      <p:ext uri="{BB962C8B-B14F-4D97-AF65-F5344CB8AC3E}">
        <p14:creationId xmlns:p14="http://schemas.microsoft.com/office/powerpoint/2010/main" val="34181186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Sed</a:t>
            </a:r>
            <a:r>
              <a:rPr lang="pl-PL" dirty="0"/>
              <a:t> vs. </a:t>
            </a:r>
            <a:r>
              <a:rPr lang="pl-PL" dirty="0" err="1"/>
              <a:t>awk</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123</a:t>
            </a:fld>
            <a:endParaRPr lang="nl-BE"/>
          </a:p>
        </p:txBody>
      </p:sp>
      <p:sp>
        <p:nvSpPr>
          <p:cNvPr id="5" name="Rectangle 1029"/>
          <p:cNvSpPr txBox="1">
            <a:spLocks noChangeArrowheads="1"/>
          </p:cNvSpPr>
          <p:nvPr/>
        </p:nvSpPr>
        <p:spPr>
          <a:xfrm>
            <a:off x="692400" y="1196752"/>
            <a:ext cx="8334000" cy="4428000"/>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1400" b="1" dirty="0" err="1">
                <a:solidFill>
                  <a:srgbClr val="3366FF"/>
                </a:solidFill>
              </a:rPr>
              <a:t>sed</a:t>
            </a:r>
            <a:r>
              <a:rPr lang="en-US" altLang="en-US" sz="1400" b="1" dirty="0"/>
              <a:t> </a:t>
            </a:r>
            <a:r>
              <a:rPr lang="en-US" altLang="en-US" sz="1400" dirty="0"/>
              <a:t>is a </a:t>
            </a:r>
            <a:r>
              <a:rPr lang="en-US" altLang="en-US" sz="1400" dirty="0">
                <a:solidFill>
                  <a:srgbClr val="3366FF"/>
                </a:solidFill>
              </a:rPr>
              <a:t>pattern-action language</a:t>
            </a:r>
            <a:r>
              <a:rPr lang="en-US" altLang="en-US" sz="1400" dirty="0"/>
              <a:t>, like </a:t>
            </a:r>
            <a:r>
              <a:rPr lang="en-US" altLang="en-US" sz="1400" b="1" dirty="0" err="1">
                <a:solidFill>
                  <a:srgbClr val="3366FF"/>
                </a:solidFill>
              </a:rPr>
              <a:t>awk</a:t>
            </a:r>
            <a:r>
              <a:rPr lang="en-US" altLang="en-US" sz="1400" dirty="0"/>
              <a:t> </a:t>
            </a:r>
            <a:endParaRPr lang="en-US" altLang="en-US" sz="1400" dirty="0">
              <a:solidFill>
                <a:srgbClr val="3366FF"/>
              </a:solidFill>
            </a:endParaRPr>
          </a:p>
          <a:p>
            <a:r>
              <a:rPr lang="en-US" altLang="en-US" sz="1400" dirty="0" err="1"/>
              <a:t>awk</a:t>
            </a:r>
            <a:r>
              <a:rPr lang="en-US" altLang="en-US" sz="1400" dirty="0"/>
              <a:t> </a:t>
            </a:r>
            <a:r>
              <a:rPr lang="en-US" altLang="en-US" sz="1400" dirty="0">
                <a:solidFill>
                  <a:srgbClr val="3366FF"/>
                </a:solidFill>
              </a:rPr>
              <a:t>processes fields</a:t>
            </a:r>
            <a:r>
              <a:rPr lang="en-US" altLang="en-US" sz="1400" dirty="0"/>
              <a:t> while </a:t>
            </a:r>
            <a:r>
              <a:rPr lang="en-US" altLang="en-US" sz="1400" dirty="0" err="1">
                <a:solidFill>
                  <a:srgbClr val="3366FF"/>
                </a:solidFill>
              </a:rPr>
              <a:t>sed</a:t>
            </a:r>
            <a:r>
              <a:rPr lang="en-US" altLang="en-US" sz="1400" dirty="0"/>
              <a:t> only processes lines</a:t>
            </a:r>
          </a:p>
          <a:p>
            <a:r>
              <a:rPr lang="en-US" altLang="en-US" sz="1400" dirty="0" err="1">
                <a:solidFill>
                  <a:srgbClr val="3366FF"/>
                </a:solidFill>
              </a:rPr>
              <a:t>sed</a:t>
            </a:r>
            <a:r>
              <a:rPr lang="en-US" altLang="en-US" sz="1400" dirty="0">
                <a:solidFill>
                  <a:srgbClr val="3366FF"/>
                </a:solidFill>
              </a:rPr>
              <a:t> +</a:t>
            </a:r>
          </a:p>
          <a:p>
            <a:pPr lvl="1"/>
            <a:r>
              <a:rPr lang="en-US" altLang="en-US" sz="1400" dirty="0"/>
              <a:t>regular expressions</a:t>
            </a:r>
          </a:p>
          <a:p>
            <a:pPr lvl="1"/>
            <a:r>
              <a:rPr lang="en-US" altLang="en-US" sz="1400" dirty="0"/>
              <a:t>fast</a:t>
            </a:r>
          </a:p>
          <a:p>
            <a:pPr lvl="1"/>
            <a:r>
              <a:rPr lang="en-US" altLang="en-US" sz="1400" dirty="0"/>
              <a:t>concise</a:t>
            </a:r>
          </a:p>
          <a:p>
            <a:r>
              <a:rPr lang="en-US" altLang="en-US" sz="1400" dirty="0" err="1">
                <a:solidFill>
                  <a:srgbClr val="3366FF"/>
                </a:solidFill>
              </a:rPr>
              <a:t>sed</a:t>
            </a:r>
            <a:r>
              <a:rPr lang="en-US" altLang="en-US" sz="1400" dirty="0">
                <a:solidFill>
                  <a:srgbClr val="3366FF"/>
                </a:solidFill>
              </a:rPr>
              <a:t> –</a:t>
            </a:r>
          </a:p>
          <a:p>
            <a:pPr lvl="1"/>
            <a:r>
              <a:rPr lang="en-US" altLang="en-US" sz="1400" dirty="0"/>
              <a:t>hard to remember text from one line to another</a:t>
            </a:r>
          </a:p>
          <a:p>
            <a:pPr lvl="1"/>
            <a:r>
              <a:rPr lang="en-US" altLang="en-US" sz="1400" dirty="0"/>
              <a:t>not possible to go backward in the file</a:t>
            </a:r>
          </a:p>
          <a:p>
            <a:pPr lvl="1"/>
            <a:r>
              <a:rPr lang="en-US" altLang="en-US" sz="1400" dirty="0"/>
              <a:t>no way to do forward references like    /..../+1</a:t>
            </a:r>
          </a:p>
          <a:p>
            <a:pPr lvl="1"/>
            <a:r>
              <a:rPr lang="en-US" altLang="en-US" sz="1400" dirty="0"/>
              <a:t>no facilities to manipulate numbers</a:t>
            </a:r>
          </a:p>
          <a:p>
            <a:pPr lvl="1"/>
            <a:r>
              <a:rPr lang="en-US" altLang="en-US" sz="1400" dirty="0"/>
              <a:t>cumbersome syntax</a:t>
            </a:r>
          </a:p>
          <a:p>
            <a:r>
              <a:rPr lang="en-US" altLang="en-US" sz="1400" dirty="0" err="1">
                <a:solidFill>
                  <a:srgbClr val="3366FF"/>
                </a:solidFill>
              </a:rPr>
              <a:t>awk</a:t>
            </a:r>
            <a:r>
              <a:rPr lang="en-US" altLang="en-US" sz="1400" dirty="0">
                <a:solidFill>
                  <a:srgbClr val="3366FF"/>
                </a:solidFill>
              </a:rPr>
              <a:t> +</a:t>
            </a:r>
          </a:p>
          <a:p>
            <a:pPr lvl="1"/>
            <a:r>
              <a:rPr lang="en-US" altLang="en-US" sz="1400" dirty="0"/>
              <a:t>convenient numeric processing</a:t>
            </a:r>
          </a:p>
          <a:p>
            <a:pPr lvl="1"/>
            <a:r>
              <a:rPr lang="en-US" altLang="en-US" sz="1400" dirty="0"/>
              <a:t>variables and control flow in the actions</a:t>
            </a:r>
          </a:p>
          <a:p>
            <a:pPr lvl="1"/>
            <a:r>
              <a:rPr lang="en-US" altLang="en-US" sz="1400" dirty="0"/>
              <a:t>convenient way of accessing fields within lines</a:t>
            </a:r>
          </a:p>
          <a:p>
            <a:pPr lvl="1"/>
            <a:r>
              <a:rPr lang="en-US" altLang="en-US" sz="1400" dirty="0"/>
              <a:t>flexible printing</a:t>
            </a:r>
          </a:p>
          <a:p>
            <a:pPr lvl="1"/>
            <a:r>
              <a:rPr lang="en-US" altLang="en-US" sz="1400" dirty="0"/>
              <a:t>C-like syntax</a:t>
            </a:r>
          </a:p>
          <a:p>
            <a:pPr lvl="1"/>
            <a:endParaRPr lang="en-US" altLang="en-US" sz="1400" dirty="0"/>
          </a:p>
        </p:txBody>
      </p:sp>
    </p:spTree>
    <p:extLst>
      <p:ext uri="{BB962C8B-B14F-4D97-AF65-F5344CB8AC3E}">
        <p14:creationId xmlns:p14="http://schemas.microsoft.com/office/powerpoint/2010/main" val="1844434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z="2800" dirty="0"/>
              <a:t>A few basic things about </a:t>
            </a:r>
            <a:r>
              <a:rPr lang="en-US" altLang="en-US" sz="2800" dirty="0" err="1"/>
              <a:t>awk</a:t>
            </a:r>
            <a:endParaRPr lang="en-US" altLang="en-US" sz="2800" dirty="0"/>
          </a:p>
        </p:txBody>
      </p:sp>
      <p:sp>
        <p:nvSpPr>
          <p:cNvPr id="15363" name="Rectangle 3"/>
          <p:cNvSpPr>
            <a:spLocks noGrp="1" noChangeArrowheads="1"/>
          </p:cNvSpPr>
          <p:nvPr>
            <p:ph type="body" idx="1"/>
          </p:nvPr>
        </p:nvSpPr>
        <p:spPr/>
        <p:txBody>
          <a:bodyPr/>
          <a:lstStyle/>
          <a:p>
            <a:pPr>
              <a:lnSpc>
                <a:spcPct val="120000"/>
              </a:lnSpc>
            </a:pPr>
            <a:r>
              <a:rPr lang="en-US" altLang="en-US" sz="1600" dirty="0" err="1"/>
              <a:t>awk</a:t>
            </a:r>
            <a:r>
              <a:rPr lang="en-US" altLang="en-US" sz="1600" dirty="0"/>
              <a:t> </a:t>
            </a:r>
            <a:r>
              <a:rPr lang="en-US" altLang="en-US" sz="1600" u="sng" dirty="0"/>
              <a:t>reads from a file</a:t>
            </a:r>
            <a:r>
              <a:rPr lang="en-US" altLang="en-US" sz="1600" dirty="0"/>
              <a:t> or from its </a:t>
            </a:r>
            <a:r>
              <a:rPr lang="en-US" altLang="en-US" sz="1600" u="sng" dirty="0"/>
              <a:t>standard input</a:t>
            </a:r>
            <a:r>
              <a:rPr lang="en-US" altLang="en-US" sz="1600" dirty="0"/>
              <a:t>, and outputs to its standard output. </a:t>
            </a:r>
          </a:p>
          <a:p>
            <a:pPr>
              <a:lnSpc>
                <a:spcPct val="120000"/>
              </a:lnSpc>
            </a:pPr>
            <a:r>
              <a:rPr lang="en-US" altLang="en-US" sz="1600" dirty="0" err="1"/>
              <a:t>awk</a:t>
            </a:r>
            <a:r>
              <a:rPr lang="en-US" altLang="en-US" sz="1600" dirty="0"/>
              <a:t> recognizes the concepts of </a:t>
            </a:r>
            <a:r>
              <a:rPr lang="en-US" altLang="en-US" sz="1600" dirty="0">
                <a:solidFill>
                  <a:schemeClr val="folHlink"/>
                </a:solidFill>
              </a:rPr>
              <a:t>"file"</a:t>
            </a:r>
            <a:r>
              <a:rPr lang="en-US" altLang="en-US" sz="1600" dirty="0"/>
              <a:t>, </a:t>
            </a:r>
            <a:r>
              <a:rPr lang="en-US" altLang="en-US" sz="1600" dirty="0">
                <a:solidFill>
                  <a:schemeClr val="folHlink"/>
                </a:solidFill>
              </a:rPr>
              <a:t>"record"</a:t>
            </a:r>
            <a:r>
              <a:rPr lang="en-US" altLang="en-US" sz="1600" dirty="0"/>
              <a:t> and </a:t>
            </a:r>
            <a:r>
              <a:rPr lang="en-US" altLang="en-US" sz="1600" dirty="0">
                <a:solidFill>
                  <a:schemeClr val="folHlink"/>
                </a:solidFill>
              </a:rPr>
              <a:t>"field"</a:t>
            </a:r>
            <a:r>
              <a:rPr lang="en-US" altLang="en-US" sz="1600" dirty="0"/>
              <a:t>. </a:t>
            </a:r>
          </a:p>
          <a:p>
            <a:pPr>
              <a:lnSpc>
                <a:spcPct val="120000"/>
              </a:lnSpc>
            </a:pPr>
            <a:r>
              <a:rPr lang="en-US" altLang="en-US" sz="1600" dirty="0"/>
              <a:t>A </a:t>
            </a:r>
            <a:r>
              <a:rPr lang="en-US" altLang="en-US" sz="1600" u="sng" dirty="0"/>
              <a:t>file consists of records</a:t>
            </a:r>
            <a:r>
              <a:rPr lang="en-US" altLang="en-US" sz="1600" dirty="0"/>
              <a:t>, which by default are the lines of the file. One line becomes one record. </a:t>
            </a:r>
          </a:p>
          <a:p>
            <a:pPr>
              <a:lnSpc>
                <a:spcPct val="120000"/>
              </a:lnSpc>
            </a:pPr>
            <a:r>
              <a:rPr lang="en-US" altLang="en-US" sz="1600" dirty="0" err="1"/>
              <a:t>awk</a:t>
            </a:r>
            <a:r>
              <a:rPr lang="en-US" altLang="en-US" sz="1600" dirty="0"/>
              <a:t> operates on </a:t>
            </a:r>
            <a:r>
              <a:rPr lang="en-US" altLang="en-US" sz="1600" u="sng" dirty="0"/>
              <a:t>one record at a time</a:t>
            </a:r>
            <a:r>
              <a:rPr lang="en-US" altLang="en-US" sz="1600" dirty="0"/>
              <a:t>. </a:t>
            </a:r>
          </a:p>
          <a:p>
            <a:pPr>
              <a:lnSpc>
                <a:spcPct val="120000"/>
              </a:lnSpc>
            </a:pPr>
            <a:r>
              <a:rPr lang="en-US" altLang="en-US" sz="1600" dirty="0"/>
              <a:t>A </a:t>
            </a:r>
            <a:r>
              <a:rPr lang="en-US" altLang="en-US" sz="1600" u="sng" dirty="0"/>
              <a:t>record consists of fields</a:t>
            </a:r>
            <a:r>
              <a:rPr lang="en-US" altLang="en-US" sz="1600" dirty="0"/>
              <a:t>, which by default are separated by any number of spaces or tabs. </a:t>
            </a:r>
          </a:p>
          <a:p>
            <a:pPr>
              <a:lnSpc>
                <a:spcPct val="120000"/>
              </a:lnSpc>
            </a:pPr>
            <a:r>
              <a:rPr lang="en-US" altLang="en-US" sz="1600" dirty="0"/>
              <a:t>Field number 1 is accessed with $1, field 2 with $2, and so forth. $0 refers to the whole record. </a:t>
            </a:r>
          </a:p>
        </p:txBody>
      </p:sp>
    </p:spTree>
    <p:extLst>
      <p:ext uri="{BB962C8B-B14F-4D97-AF65-F5344CB8AC3E}">
        <p14:creationId xmlns:p14="http://schemas.microsoft.com/office/powerpoint/2010/main" val="1498868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800"/>
              <a:t>Program Structure in Awk</a:t>
            </a:r>
          </a:p>
        </p:txBody>
      </p:sp>
      <p:sp>
        <p:nvSpPr>
          <p:cNvPr id="8195" name="Rectangle 3"/>
          <p:cNvSpPr>
            <a:spLocks noGrp="1" noChangeArrowheads="1"/>
          </p:cNvSpPr>
          <p:nvPr>
            <p:ph type="body" idx="1"/>
          </p:nvPr>
        </p:nvSpPr>
        <p:spPr/>
        <p:txBody>
          <a:bodyPr/>
          <a:lstStyle/>
          <a:p>
            <a:pPr>
              <a:lnSpc>
                <a:spcPct val="120000"/>
              </a:lnSpc>
            </a:pPr>
            <a:r>
              <a:rPr lang="en-US" altLang="en-US" sz="1800" dirty="0"/>
              <a:t> </a:t>
            </a:r>
            <a:r>
              <a:rPr lang="en-US" altLang="en-US" sz="1600" dirty="0"/>
              <a:t>An </a:t>
            </a:r>
            <a:r>
              <a:rPr lang="en-US" altLang="en-US" sz="1600" dirty="0" err="1"/>
              <a:t>awk</a:t>
            </a:r>
            <a:r>
              <a:rPr lang="en-US" altLang="en-US" sz="1600" dirty="0"/>
              <a:t> program is a sequence of statements of the form:</a:t>
            </a:r>
          </a:p>
          <a:p>
            <a:pPr lvl="1">
              <a:lnSpc>
                <a:spcPct val="120000"/>
              </a:lnSpc>
              <a:buFontTx/>
              <a:buNone/>
            </a:pPr>
            <a:r>
              <a:rPr lang="en-US" altLang="en-US" sz="1600" b="1" dirty="0">
                <a:solidFill>
                  <a:schemeClr val="tx2"/>
                </a:solidFill>
                <a:latin typeface="Courier New" panose="02070309020205020404" pitchFamily="49" charset="0"/>
              </a:rPr>
              <a:t>pattern </a:t>
            </a:r>
            <a:r>
              <a:rPr lang="en-US" altLang="en-US" sz="1600" b="1" dirty="0">
                <a:solidFill>
                  <a:schemeClr val="hlink"/>
                </a:solidFill>
                <a:latin typeface="Courier New" panose="02070309020205020404" pitchFamily="49" charset="0"/>
              </a:rPr>
              <a:t>  </a:t>
            </a:r>
            <a:r>
              <a:rPr lang="en-US" altLang="en-US" sz="1600" b="1" dirty="0">
                <a:solidFill>
                  <a:schemeClr val="folHlink"/>
                </a:solidFill>
                <a:latin typeface="Courier New" panose="02070309020205020404" pitchFamily="49" charset="0"/>
              </a:rPr>
              <a:t>{ action }</a:t>
            </a:r>
          </a:p>
          <a:p>
            <a:pPr lvl="1">
              <a:lnSpc>
                <a:spcPct val="120000"/>
              </a:lnSpc>
              <a:buFontTx/>
              <a:buNone/>
            </a:pPr>
            <a:r>
              <a:rPr lang="en-US" altLang="en-US" sz="1600" b="1" dirty="0">
                <a:solidFill>
                  <a:schemeClr val="tx2"/>
                </a:solidFill>
                <a:latin typeface="Courier New" panose="02070309020205020404" pitchFamily="49" charset="0"/>
              </a:rPr>
              <a:t>pattern</a:t>
            </a:r>
            <a:r>
              <a:rPr lang="en-US" altLang="en-US" sz="1600" b="1" dirty="0">
                <a:solidFill>
                  <a:schemeClr val="hlink"/>
                </a:solidFill>
                <a:latin typeface="Courier New" panose="02070309020205020404" pitchFamily="49" charset="0"/>
              </a:rPr>
              <a:t>   </a:t>
            </a:r>
            <a:r>
              <a:rPr lang="en-US" altLang="en-US" sz="1600" b="1" dirty="0">
                <a:solidFill>
                  <a:schemeClr val="folHlink"/>
                </a:solidFill>
                <a:latin typeface="Courier New" panose="02070309020205020404" pitchFamily="49" charset="0"/>
              </a:rPr>
              <a:t>{ action }</a:t>
            </a:r>
          </a:p>
          <a:p>
            <a:pPr lvl="1">
              <a:lnSpc>
                <a:spcPct val="120000"/>
              </a:lnSpc>
              <a:buFontTx/>
              <a:buNone/>
            </a:pPr>
            <a:r>
              <a:rPr lang="en-US" altLang="en-US" sz="1600" b="1" dirty="0">
                <a:latin typeface="Courier New" panose="02070309020205020404" pitchFamily="49" charset="0"/>
              </a:rPr>
              <a:t>...</a:t>
            </a:r>
          </a:p>
          <a:p>
            <a:pPr>
              <a:lnSpc>
                <a:spcPct val="120000"/>
              </a:lnSpc>
            </a:pPr>
            <a:r>
              <a:rPr lang="en-US" altLang="en-US" sz="1600" dirty="0">
                <a:solidFill>
                  <a:schemeClr val="tx2"/>
                </a:solidFill>
              </a:rPr>
              <a:t>pattern</a:t>
            </a:r>
            <a:r>
              <a:rPr lang="en-US" altLang="en-US" sz="1600" dirty="0"/>
              <a:t> in front of an action  acts  as  a  </a:t>
            </a:r>
            <a:r>
              <a:rPr lang="en-US" altLang="en-US" sz="1600" u="sng" dirty="0"/>
              <a:t>selector</a:t>
            </a:r>
            <a:r>
              <a:rPr lang="en-US" altLang="en-US" sz="1600" dirty="0"/>
              <a:t>  that determines  whether  the  action is to be executed. </a:t>
            </a:r>
          </a:p>
          <a:p>
            <a:pPr>
              <a:lnSpc>
                <a:spcPct val="120000"/>
              </a:lnSpc>
            </a:pPr>
            <a:r>
              <a:rPr lang="en-US" altLang="en-US" sz="1600" dirty="0"/>
              <a:t>Patterns can be : </a:t>
            </a:r>
            <a:r>
              <a:rPr lang="en-US" altLang="en-US" sz="1600" u="sng" dirty="0"/>
              <a:t>regular expressions</a:t>
            </a:r>
            <a:r>
              <a:rPr lang="en-US" altLang="en-US" sz="1600" dirty="0"/>
              <a:t>,  </a:t>
            </a:r>
            <a:r>
              <a:rPr lang="en-US" altLang="en-US" sz="1600" u="sng" dirty="0"/>
              <a:t>arithmetic  relational  expressions</a:t>
            </a:r>
            <a:r>
              <a:rPr lang="en-US" altLang="en-US" sz="1600" dirty="0"/>
              <a:t>,  </a:t>
            </a:r>
            <a:r>
              <a:rPr lang="en-US" altLang="en-US" sz="1600" u="sng" dirty="0"/>
              <a:t>string-valued  expressions</a:t>
            </a:r>
            <a:r>
              <a:rPr lang="en-US" altLang="en-US" sz="1600" dirty="0"/>
              <a:t>,  and </a:t>
            </a:r>
            <a:r>
              <a:rPr lang="en-US" altLang="en-US" sz="1600" u="sng" dirty="0"/>
              <a:t>arbitrary </a:t>
            </a:r>
            <a:r>
              <a:rPr lang="en-US" altLang="en-US" sz="1600" u="sng" dirty="0" err="1"/>
              <a:t>boolean</a:t>
            </a:r>
            <a:r>
              <a:rPr lang="en-US" altLang="en-US" sz="1600" u="sng" dirty="0"/>
              <a:t> combinations</a:t>
            </a:r>
            <a:r>
              <a:rPr lang="en-US" altLang="en-US" sz="1600" dirty="0"/>
              <a:t> of these.</a:t>
            </a:r>
            <a:endParaRPr lang="pl-PL" altLang="en-US" sz="1600" dirty="0"/>
          </a:p>
          <a:p>
            <a:pPr>
              <a:lnSpc>
                <a:spcPct val="160000"/>
              </a:lnSpc>
            </a:pPr>
            <a:r>
              <a:rPr lang="en-US" altLang="en-US" sz="1600" dirty="0">
                <a:solidFill>
                  <a:schemeClr val="folHlink"/>
                </a:solidFill>
              </a:rPr>
              <a:t>action</a:t>
            </a:r>
            <a:r>
              <a:rPr lang="en-US" altLang="en-US" sz="1600" dirty="0"/>
              <a:t> is a sequence of action statements terminated by newlines or semicolons. </a:t>
            </a:r>
          </a:p>
          <a:p>
            <a:pPr>
              <a:lnSpc>
                <a:spcPct val="120000"/>
              </a:lnSpc>
            </a:pPr>
            <a:endParaRPr lang="en-US" altLang="en-US" sz="1600" dirty="0"/>
          </a:p>
        </p:txBody>
      </p:sp>
    </p:spTree>
    <p:extLst>
      <p:ext uri="{BB962C8B-B14F-4D97-AF65-F5344CB8AC3E}">
        <p14:creationId xmlns:p14="http://schemas.microsoft.com/office/powerpoint/2010/main" val="20887071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Grp="1" noChangeArrowheads="1"/>
          </p:cNvSpPr>
          <p:nvPr>
            <p:ph type="title"/>
          </p:nvPr>
        </p:nvSpPr>
        <p:spPr/>
        <p:txBody>
          <a:bodyPr/>
          <a:lstStyle/>
          <a:p>
            <a:r>
              <a:rPr lang="en-US" altLang="en-US" sz="2800" dirty="0"/>
              <a:t>A simple example</a:t>
            </a:r>
          </a:p>
        </p:txBody>
      </p:sp>
      <p:sp>
        <p:nvSpPr>
          <p:cNvPr id="11276" name="Rectangle 12"/>
          <p:cNvSpPr>
            <a:spLocks noGrp="1" noChangeArrowheads="1"/>
          </p:cNvSpPr>
          <p:nvPr>
            <p:ph type="body" idx="1"/>
          </p:nvPr>
        </p:nvSpPr>
        <p:spPr/>
        <p:txBody>
          <a:bodyPr/>
          <a:lstStyle/>
          <a:p>
            <a:pPr algn="ctr">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a:t>
            </a:r>
            <a:r>
              <a:rPr lang="pl-PL" altLang="en-US" sz="1400" b="1" dirty="0">
                <a:solidFill>
                  <a:schemeClr val="folHlink"/>
                </a:solidFill>
                <a:latin typeface="Courier New" panose="02070309020205020404" pitchFamily="49" charset="0"/>
              </a:rPr>
              <a:t>ftp</a:t>
            </a:r>
            <a:r>
              <a:rPr lang="en-US" altLang="en-US" sz="1400" b="1" dirty="0">
                <a:solidFill>
                  <a:schemeClr val="folHlink"/>
                </a:solidFill>
                <a:latin typeface="Courier New" panose="02070309020205020404" pitchFamily="49" charset="0"/>
              </a:rPr>
              <a:t>/ {print $1 “ “ $3}’ /</a:t>
            </a:r>
            <a:r>
              <a:rPr lang="en-US" altLang="en-US" sz="1400" b="1" dirty="0" err="1">
                <a:solidFill>
                  <a:schemeClr val="folHlink"/>
                </a:solidFill>
                <a:latin typeface="Courier New" panose="02070309020205020404" pitchFamily="49" charset="0"/>
              </a:rPr>
              <a:t>etc</a:t>
            </a:r>
            <a:r>
              <a:rPr lang="en-US" altLang="en-US" sz="1400" b="1" dirty="0">
                <a:solidFill>
                  <a:schemeClr val="folHlink"/>
                </a:solidFill>
                <a:latin typeface="Courier New" panose="02070309020205020404" pitchFamily="49" charset="0"/>
              </a:rPr>
              <a:t>/</a:t>
            </a:r>
            <a:r>
              <a:rPr lang="en-US" altLang="en-US" sz="1400" b="1" dirty="0" err="1">
                <a:solidFill>
                  <a:schemeClr val="folHlink"/>
                </a:solidFill>
                <a:latin typeface="Courier New" panose="02070309020205020404" pitchFamily="49" charset="0"/>
              </a:rPr>
              <a:t>passwd</a:t>
            </a:r>
            <a:r>
              <a:rPr lang="en-US" altLang="en-US" dirty="0"/>
              <a:t>            </a:t>
            </a:r>
          </a:p>
        </p:txBody>
      </p:sp>
      <p:grpSp>
        <p:nvGrpSpPr>
          <p:cNvPr id="11297" name="Group 33"/>
          <p:cNvGrpSpPr>
            <a:grpSpLocks/>
          </p:cNvGrpSpPr>
          <p:nvPr/>
        </p:nvGrpSpPr>
        <p:grpSpPr bwMode="auto">
          <a:xfrm>
            <a:off x="1752600" y="2486025"/>
            <a:ext cx="990600" cy="866775"/>
            <a:chOff x="1104" y="1566"/>
            <a:chExt cx="624" cy="546"/>
          </a:xfrm>
        </p:grpSpPr>
        <p:sp>
          <p:nvSpPr>
            <p:cNvPr id="11280" name="AutoShape 16"/>
            <p:cNvSpPr>
              <a:spLocks/>
            </p:cNvSpPr>
            <p:nvPr/>
          </p:nvSpPr>
          <p:spPr bwMode="auto">
            <a:xfrm rot="5400000">
              <a:off x="1392" y="1422"/>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0"/>
            <p:cNvSpPr>
              <a:spLocks noChangeShapeType="1"/>
            </p:cNvSpPr>
            <p:nvPr/>
          </p:nvSpPr>
          <p:spPr bwMode="auto">
            <a:xfrm>
              <a:off x="1416" y="1614"/>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Rectangle 25"/>
            <p:cNvSpPr>
              <a:spLocks noChangeArrowheads="1"/>
            </p:cNvSpPr>
            <p:nvPr/>
          </p:nvSpPr>
          <p:spPr bwMode="auto">
            <a:xfrm>
              <a:off x="1104" y="1824"/>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Awk </a:t>
              </a:r>
            </a:p>
            <a:p>
              <a:pPr algn="ctr"/>
              <a:r>
                <a:rPr lang="en-US" altLang="en-US" sz="1200">
                  <a:latin typeface="Arial" panose="020B0604020202020204" pitchFamily="34" charset="0"/>
                </a:rPr>
                <a:t>executable</a:t>
              </a:r>
            </a:p>
          </p:txBody>
        </p:sp>
      </p:grpSp>
      <p:grpSp>
        <p:nvGrpSpPr>
          <p:cNvPr id="11299" name="Group 35"/>
          <p:cNvGrpSpPr>
            <a:grpSpLocks/>
          </p:cNvGrpSpPr>
          <p:nvPr/>
        </p:nvGrpSpPr>
        <p:grpSpPr bwMode="auto">
          <a:xfrm>
            <a:off x="2933700" y="2482850"/>
            <a:ext cx="1219200" cy="2546350"/>
            <a:chOff x="1848" y="1564"/>
            <a:chExt cx="768" cy="1604"/>
          </a:xfrm>
        </p:grpSpPr>
        <p:sp>
          <p:nvSpPr>
            <p:cNvPr id="11281" name="AutoShape 17"/>
            <p:cNvSpPr>
              <a:spLocks/>
            </p:cNvSpPr>
            <p:nvPr/>
          </p:nvSpPr>
          <p:spPr bwMode="auto">
            <a:xfrm rot="5400000">
              <a:off x="2208" y="142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p:cNvSpPr>
              <a:spLocks noChangeShapeType="1"/>
            </p:cNvSpPr>
            <p:nvPr/>
          </p:nvSpPr>
          <p:spPr bwMode="auto">
            <a:xfrm>
              <a:off x="2232" y="1612"/>
              <a:ext cx="0" cy="10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Rectangle 26"/>
            <p:cNvSpPr>
              <a:spLocks noChangeArrowheads="1"/>
            </p:cNvSpPr>
            <p:nvPr/>
          </p:nvSpPr>
          <p:spPr bwMode="auto">
            <a:xfrm>
              <a:off x="1848" y="2688"/>
              <a:ext cx="768"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pattern </a:t>
              </a:r>
            </a:p>
            <a:p>
              <a:pPr algn="ctr"/>
              <a:r>
                <a:rPr lang="en-US" altLang="en-US" sz="1200">
                  <a:latin typeface="Arial" panose="020B0604020202020204" pitchFamily="34" charset="0"/>
                </a:rPr>
                <a:t>to search </a:t>
              </a:r>
            </a:p>
          </p:txBody>
        </p:sp>
      </p:grpSp>
      <p:grpSp>
        <p:nvGrpSpPr>
          <p:cNvPr id="11300" name="Group 36"/>
          <p:cNvGrpSpPr>
            <a:grpSpLocks/>
          </p:cNvGrpSpPr>
          <p:nvPr/>
        </p:nvGrpSpPr>
        <p:grpSpPr bwMode="auto">
          <a:xfrm>
            <a:off x="4114800" y="2486025"/>
            <a:ext cx="1676400" cy="1676400"/>
            <a:chOff x="2592" y="1536"/>
            <a:chExt cx="1056" cy="1056"/>
          </a:xfrm>
        </p:grpSpPr>
        <p:sp>
          <p:nvSpPr>
            <p:cNvPr id="11277" name="AutoShape 13"/>
            <p:cNvSpPr>
              <a:spLocks/>
            </p:cNvSpPr>
            <p:nvPr/>
          </p:nvSpPr>
          <p:spPr bwMode="auto">
            <a:xfrm rot="5400000">
              <a:off x="3072" y="1056"/>
              <a:ext cx="96" cy="1056"/>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p:cNvSpPr>
              <a:spLocks noChangeShapeType="1"/>
            </p:cNvSpPr>
            <p:nvPr/>
          </p:nvSpPr>
          <p:spPr bwMode="auto">
            <a:xfrm>
              <a:off x="3120" y="1632"/>
              <a:ext cx="0" cy="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Rectangle 27"/>
            <p:cNvSpPr>
              <a:spLocks noChangeArrowheads="1"/>
            </p:cNvSpPr>
            <p:nvPr/>
          </p:nvSpPr>
          <p:spPr bwMode="auto">
            <a:xfrm>
              <a:off x="2694" y="2112"/>
              <a:ext cx="844"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Action to </a:t>
              </a:r>
            </a:p>
            <a:p>
              <a:pPr algn="ctr"/>
              <a:r>
                <a:rPr lang="en-US" altLang="en-US" sz="1200">
                  <a:latin typeface="Arial" panose="020B0604020202020204" pitchFamily="34" charset="0"/>
                </a:rPr>
                <a:t>perform on line</a:t>
              </a:r>
            </a:p>
            <a:p>
              <a:pPr algn="ctr"/>
              <a:r>
                <a:rPr lang="en-US" altLang="en-US" sz="1200">
                  <a:latin typeface="Arial" panose="020B0604020202020204" pitchFamily="34" charset="0"/>
                </a:rPr>
                <a:t>If pattern matches</a:t>
              </a:r>
            </a:p>
          </p:txBody>
        </p:sp>
      </p:grpSp>
      <p:grpSp>
        <p:nvGrpSpPr>
          <p:cNvPr id="11301" name="Group 37"/>
          <p:cNvGrpSpPr>
            <a:grpSpLocks/>
          </p:cNvGrpSpPr>
          <p:nvPr/>
        </p:nvGrpSpPr>
        <p:grpSpPr bwMode="auto">
          <a:xfrm>
            <a:off x="6019800" y="2476500"/>
            <a:ext cx="1219200" cy="2743200"/>
            <a:chOff x="3792" y="1536"/>
            <a:chExt cx="768" cy="1728"/>
          </a:xfrm>
        </p:grpSpPr>
        <p:sp>
          <p:nvSpPr>
            <p:cNvPr id="11278" name="AutoShape 14"/>
            <p:cNvSpPr>
              <a:spLocks/>
            </p:cNvSpPr>
            <p:nvPr/>
          </p:nvSpPr>
          <p:spPr bwMode="auto">
            <a:xfrm rot="5400000">
              <a:off x="4128" y="1200"/>
              <a:ext cx="96" cy="768"/>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p:cNvSpPr>
              <a:spLocks noChangeShapeType="1"/>
            </p:cNvSpPr>
            <p:nvPr/>
          </p:nvSpPr>
          <p:spPr bwMode="auto">
            <a:xfrm>
              <a:off x="4176" y="1626"/>
              <a:ext cx="0" cy="1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2" name="Rectangle 28"/>
            <p:cNvSpPr>
              <a:spLocks noChangeArrowheads="1"/>
            </p:cNvSpPr>
            <p:nvPr/>
          </p:nvSpPr>
          <p:spPr bwMode="auto">
            <a:xfrm>
              <a:off x="3834" y="2832"/>
              <a:ext cx="672"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latin typeface="Arial" panose="020B0604020202020204" pitchFamily="34" charset="0"/>
                </a:rPr>
                <a:t>The file </a:t>
              </a:r>
            </a:p>
            <a:p>
              <a:pPr algn="ctr"/>
              <a:r>
                <a:rPr lang="en-US" altLang="en-US" sz="1200" dirty="0">
                  <a:latin typeface="Arial" panose="020B0604020202020204" pitchFamily="34" charset="0"/>
                </a:rPr>
                <a:t>to operate </a:t>
              </a:r>
            </a:p>
            <a:p>
              <a:pPr algn="ctr"/>
              <a:r>
                <a:rPr lang="en-US" altLang="en-US" sz="1200" dirty="0">
                  <a:latin typeface="Arial" panose="020B0604020202020204" pitchFamily="34" charset="0"/>
                </a:rPr>
                <a:t>upon</a:t>
              </a:r>
            </a:p>
          </p:txBody>
        </p:sp>
      </p:grpSp>
      <p:grpSp>
        <p:nvGrpSpPr>
          <p:cNvPr id="11298" name="Group 34"/>
          <p:cNvGrpSpPr>
            <a:grpSpLocks/>
          </p:cNvGrpSpPr>
          <p:nvPr/>
        </p:nvGrpSpPr>
        <p:grpSpPr bwMode="auto">
          <a:xfrm>
            <a:off x="2362200" y="2486025"/>
            <a:ext cx="990600" cy="1447800"/>
            <a:chOff x="1488" y="1584"/>
            <a:chExt cx="624" cy="912"/>
          </a:xfrm>
        </p:grpSpPr>
        <p:sp>
          <p:nvSpPr>
            <p:cNvPr id="11294" name="AutoShape 30"/>
            <p:cNvSpPr>
              <a:spLocks/>
            </p:cNvSpPr>
            <p:nvPr/>
          </p:nvSpPr>
          <p:spPr bwMode="auto">
            <a:xfrm rot="5400000">
              <a:off x="1776" y="144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Line 31"/>
            <p:cNvSpPr>
              <a:spLocks noChangeShapeType="1"/>
            </p:cNvSpPr>
            <p:nvPr/>
          </p:nvSpPr>
          <p:spPr bwMode="auto">
            <a:xfrm>
              <a:off x="1800" y="1632"/>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6" name="Rectangle 32"/>
            <p:cNvSpPr>
              <a:spLocks noChangeArrowheads="1"/>
            </p:cNvSpPr>
            <p:nvPr/>
          </p:nvSpPr>
          <p:spPr bwMode="auto">
            <a:xfrm>
              <a:off x="1488" y="2208"/>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Field </a:t>
              </a:r>
            </a:p>
            <a:p>
              <a:pPr algn="ctr"/>
              <a:r>
                <a:rPr lang="en-US" altLang="en-US" sz="1200">
                  <a:latin typeface="Arial" panose="020B0604020202020204" pitchFamily="34" charset="0"/>
                </a:rPr>
                <a:t>Separator</a:t>
              </a:r>
            </a:p>
          </p:txBody>
        </p:sp>
      </p:grpSp>
    </p:spTree>
    <p:extLst>
      <p:ext uri="{BB962C8B-B14F-4D97-AF65-F5344CB8AC3E}">
        <p14:creationId xmlns:p14="http://schemas.microsoft.com/office/powerpoint/2010/main" val="31784231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Grp="1" noChangeArrowheads="1"/>
          </p:cNvSpPr>
          <p:nvPr>
            <p:ph type="title"/>
          </p:nvPr>
        </p:nvSpPr>
        <p:spPr/>
        <p:txBody>
          <a:bodyPr/>
          <a:lstStyle/>
          <a:p>
            <a:r>
              <a:rPr lang="en-US" altLang="en-US" sz="2800"/>
              <a:t>A simple example (cont..)</a:t>
            </a:r>
          </a:p>
        </p:txBody>
      </p:sp>
      <p:sp>
        <p:nvSpPr>
          <p:cNvPr id="11276" name="Rectangle 12"/>
          <p:cNvSpPr>
            <a:spLocks noGrp="1" noChangeArrowheads="1"/>
          </p:cNvSpPr>
          <p:nvPr>
            <p:ph type="body" idx="1"/>
          </p:nvPr>
        </p:nvSpPr>
        <p:spPr/>
        <p:txBody>
          <a:bodyPr/>
          <a:lstStyle/>
          <a:p>
            <a:pPr algn="ctr">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a:t>
            </a:r>
            <a:r>
              <a:rPr lang="en-US" altLang="en-US" sz="1400" b="1" dirty="0" err="1">
                <a:solidFill>
                  <a:schemeClr val="folHlink"/>
                </a:solidFill>
                <a:latin typeface="Courier New" panose="02070309020205020404" pitchFamily="49" charset="0"/>
              </a:rPr>
              <a:t>arun</a:t>
            </a:r>
            <a:r>
              <a:rPr lang="en-US" altLang="en-US" sz="1400" b="1" dirty="0">
                <a:solidFill>
                  <a:schemeClr val="folHlink"/>
                </a:solidFill>
                <a:latin typeface="Courier New" panose="02070309020205020404" pitchFamily="49" charset="0"/>
              </a:rPr>
              <a:t>/ {print $1 “ “ $3}’ /</a:t>
            </a:r>
            <a:r>
              <a:rPr lang="en-US" altLang="en-US" sz="1400" b="1" dirty="0" err="1">
                <a:solidFill>
                  <a:schemeClr val="folHlink"/>
                </a:solidFill>
                <a:latin typeface="Courier New" panose="02070309020205020404" pitchFamily="49" charset="0"/>
              </a:rPr>
              <a:t>etc</a:t>
            </a:r>
            <a:r>
              <a:rPr lang="en-US" altLang="en-US" sz="1400" b="1" dirty="0">
                <a:solidFill>
                  <a:schemeClr val="folHlink"/>
                </a:solidFill>
                <a:latin typeface="Courier New" panose="02070309020205020404" pitchFamily="49" charset="0"/>
              </a:rPr>
              <a:t>/</a:t>
            </a:r>
            <a:r>
              <a:rPr lang="en-US" altLang="en-US" sz="1400" b="1" dirty="0" err="1">
                <a:solidFill>
                  <a:schemeClr val="folHlink"/>
                </a:solidFill>
                <a:latin typeface="Courier New" panose="02070309020205020404" pitchFamily="49" charset="0"/>
              </a:rPr>
              <a:t>passwd</a:t>
            </a:r>
            <a:r>
              <a:rPr lang="en-US" altLang="en-US" dirty="0"/>
              <a:t>            </a:t>
            </a:r>
          </a:p>
        </p:txBody>
      </p:sp>
      <p:grpSp>
        <p:nvGrpSpPr>
          <p:cNvPr id="11297" name="Group 33"/>
          <p:cNvGrpSpPr>
            <a:grpSpLocks/>
          </p:cNvGrpSpPr>
          <p:nvPr/>
        </p:nvGrpSpPr>
        <p:grpSpPr bwMode="auto">
          <a:xfrm>
            <a:off x="1752600" y="2486025"/>
            <a:ext cx="990600" cy="866775"/>
            <a:chOff x="1104" y="1566"/>
            <a:chExt cx="624" cy="546"/>
          </a:xfrm>
        </p:grpSpPr>
        <p:sp>
          <p:nvSpPr>
            <p:cNvPr id="11280" name="AutoShape 16"/>
            <p:cNvSpPr>
              <a:spLocks/>
            </p:cNvSpPr>
            <p:nvPr/>
          </p:nvSpPr>
          <p:spPr bwMode="auto">
            <a:xfrm rot="5400000">
              <a:off x="1392" y="1422"/>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0"/>
            <p:cNvSpPr>
              <a:spLocks noChangeShapeType="1"/>
            </p:cNvSpPr>
            <p:nvPr/>
          </p:nvSpPr>
          <p:spPr bwMode="auto">
            <a:xfrm>
              <a:off x="1416" y="1614"/>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Rectangle 25"/>
            <p:cNvSpPr>
              <a:spLocks noChangeArrowheads="1"/>
            </p:cNvSpPr>
            <p:nvPr/>
          </p:nvSpPr>
          <p:spPr bwMode="auto">
            <a:xfrm>
              <a:off x="1104" y="1824"/>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Awk </a:t>
              </a:r>
            </a:p>
            <a:p>
              <a:pPr algn="ctr"/>
              <a:r>
                <a:rPr lang="en-US" altLang="en-US" sz="1200">
                  <a:latin typeface="Arial" panose="020B0604020202020204" pitchFamily="34" charset="0"/>
                </a:rPr>
                <a:t>executable</a:t>
              </a:r>
            </a:p>
          </p:txBody>
        </p:sp>
      </p:grpSp>
      <p:grpSp>
        <p:nvGrpSpPr>
          <p:cNvPr id="11299" name="Group 35"/>
          <p:cNvGrpSpPr>
            <a:grpSpLocks/>
          </p:cNvGrpSpPr>
          <p:nvPr/>
        </p:nvGrpSpPr>
        <p:grpSpPr bwMode="auto">
          <a:xfrm>
            <a:off x="2933700" y="2482850"/>
            <a:ext cx="1219200" cy="2546350"/>
            <a:chOff x="1848" y="1564"/>
            <a:chExt cx="768" cy="1604"/>
          </a:xfrm>
        </p:grpSpPr>
        <p:sp>
          <p:nvSpPr>
            <p:cNvPr id="11281" name="AutoShape 17"/>
            <p:cNvSpPr>
              <a:spLocks/>
            </p:cNvSpPr>
            <p:nvPr/>
          </p:nvSpPr>
          <p:spPr bwMode="auto">
            <a:xfrm rot="5400000">
              <a:off x="2208" y="142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p:cNvSpPr>
              <a:spLocks noChangeShapeType="1"/>
            </p:cNvSpPr>
            <p:nvPr/>
          </p:nvSpPr>
          <p:spPr bwMode="auto">
            <a:xfrm>
              <a:off x="2232" y="1612"/>
              <a:ext cx="0" cy="10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Rectangle 26"/>
            <p:cNvSpPr>
              <a:spLocks noChangeArrowheads="1"/>
            </p:cNvSpPr>
            <p:nvPr/>
          </p:nvSpPr>
          <p:spPr bwMode="auto">
            <a:xfrm>
              <a:off x="1848" y="2688"/>
              <a:ext cx="768"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pattern </a:t>
              </a:r>
            </a:p>
            <a:p>
              <a:pPr algn="ctr"/>
              <a:r>
                <a:rPr lang="en-US" altLang="en-US" sz="1200">
                  <a:latin typeface="Arial" panose="020B0604020202020204" pitchFamily="34" charset="0"/>
                </a:rPr>
                <a:t>to search </a:t>
              </a:r>
            </a:p>
          </p:txBody>
        </p:sp>
      </p:grpSp>
      <p:grpSp>
        <p:nvGrpSpPr>
          <p:cNvPr id="11300" name="Group 36"/>
          <p:cNvGrpSpPr>
            <a:grpSpLocks/>
          </p:cNvGrpSpPr>
          <p:nvPr/>
        </p:nvGrpSpPr>
        <p:grpSpPr bwMode="auto">
          <a:xfrm>
            <a:off x="4114800" y="2486025"/>
            <a:ext cx="1676400" cy="1676400"/>
            <a:chOff x="2592" y="1536"/>
            <a:chExt cx="1056" cy="1056"/>
          </a:xfrm>
        </p:grpSpPr>
        <p:sp>
          <p:nvSpPr>
            <p:cNvPr id="11277" name="AutoShape 13"/>
            <p:cNvSpPr>
              <a:spLocks/>
            </p:cNvSpPr>
            <p:nvPr/>
          </p:nvSpPr>
          <p:spPr bwMode="auto">
            <a:xfrm rot="5400000">
              <a:off x="3072" y="1056"/>
              <a:ext cx="96" cy="1056"/>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p:cNvSpPr>
              <a:spLocks noChangeShapeType="1"/>
            </p:cNvSpPr>
            <p:nvPr/>
          </p:nvSpPr>
          <p:spPr bwMode="auto">
            <a:xfrm>
              <a:off x="3120" y="1632"/>
              <a:ext cx="0" cy="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Rectangle 27"/>
            <p:cNvSpPr>
              <a:spLocks noChangeArrowheads="1"/>
            </p:cNvSpPr>
            <p:nvPr/>
          </p:nvSpPr>
          <p:spPr bwMode="auto">
            <a:xfrm>
              <a:off x="2694" y="2112"/>
              <a:ext cx="844"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Action to </a:t>
              </a:r>
            </a:p>
            <a:p>
              <a:pPr algn="ctr"/>
              <a:r>
                <a:rPr lang="en-US" altLang="en-US" sz="1200">
                  <a:latin typeface="Arial" panose="020B0604020202020204" pitchFamily="34" charset="0"/>
                </a:rPr>
                <a:t>perform on line</a:t>
              </a:r>
            </a:p>
            <a:p>
              <a:pPr algn="ctr"/>
              <a:r>
                <a:rPr lang="en-US" altLang="en-US" sz="1200">
                  <a:latin typeface="Arial" panose="020B0604020202020204" pitchFamily="34" charset="0"/>
                </a:rPr>
                <a:t>If pattern matches</a:t>
              </a:r>
            </a:p>
          </p:txBody>
        </p:sp>
      </p:grpSp>
      <p:grpSp>
        <p:nvGrpSpPr>
          <p:cNvPr id="11301" name="Group 37"/>
          <p:cNvGrpSpPr>
            <a:grpSpLocks/>
          </p:cNvGrpSpPr>
          <p:nvPr/>
        </p:nvGrpSpPr>
        <p:grpSpPr bwMode="auto">
          <a:xfrm>
            <a:off x="6019800" y="2476500"/>
            <a:ext cx="1219200" cy="2743200"/>
            <a:chOff x="3792" y="1536"/>
            <a:chExt cx="768" cy="1728"/>
          </a:xfrm>
        </p:grpSpPr>
        <p:sp>
          <p:nvSpPr>
            <p:cNvPr id="11278" name="AutoShape 14"/>
            <p:cNvSpPr>
              <a:spLocks/>
            </p:cNvSpPr>
            <p:nvPr/>
          </p:nvSpPr>
          <p:spPr bwMode="auto">
            <a:xfrm rot="5400000">
              <a:off x="4128" y="1200"/>
              <a:ext cx="96" cy="768"/>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p:cNvSpPr>
              <a:spLocks noChangeShapeType="1"/>
            </p:cNvSpPr>
            <p:nvPr/>
          </p:nvSpPr>
          <p:spPr bwMode="auto">
            <a:xfrm>
              <a:off x="4176" y="1626"/>
              <a:ext cx="0" cy="1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2" name="Rectangle 28"/>
            <p:cNvSpPr>
              <a:spLocks noChangeArrowheads="1"/>
            </p:cNvSpPr>
            <p:nvPr/>
          </p:nvSpPr>
          <p:spPr bwMode="auto">
            <a:xfrm>
              <a:off x="3834" y="2832"/>
              <a:ext cx="672"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latin typeface="Arial" panose="020B0604020202020204" pitchFamily="34" charset="0"/>
                </a:rPr>
                <a:t>The file </a:t>
              </a:r>
            </a:p>
            <a:p>
              <a:pPr algn="ctr"/>
              <a:r>
                <a:rPr lang="en-US" altLang="en-US" sz="1200" dirty="0">
                  <a:latin typeface="Arial" panose="020B0604020202020204" pitchFamily="34" charset="0"/>
                </a:rPr>
                <a:t>to operate </a:t>
              </a:r>
            </a:p>
            <a:p>
              <a:pPr algn="ctr"/>
              <a:r>
                <a:rPr lang="en-US" altLang="en-US" sz="1200" dirty="0">
                  <a:latin typeface="Arial" panose="020B0604020202020204" pitchFamily="34" charset="0"/>
                </a:rPr>
                <a:t>upon</a:t>
              </a:r>
            </a:p>
          </p:txBody>
        </p:sp>
      </p:grpSp>
      <p:grpSp>
        <p:nvGrpSpPr>
          <p:cNvPr id="11298" name="Group 34"/>
          <p:cNvGrpSpPr>
            <a:grpSpLocks/>
          </p:cNvGrpSpPr>
          <p:nvPr/>
        </p:nvGrpSpPr>
        <p:grpSpPr bwMode="auto">
          <a:xfrm>
            <a:off x="2362200" y="2486025"/>
            <a:ext cx="990600" cy="1447800"/>
            <a:chOff x="1488" y="1584"/>
            <a:chExt cx="624" cy="912"/>
          </a:xfrm>
        </p:grpSpPr>
        <p:sp>
          <p:nvSpPr>
            <p:cNvPr id="11294" name="AutoShape 30"/>
            <p:cNvSpPr>
              <a:spLocks/>
            </p:cNvSpPr>
            <p:nvPr/>
          </p:nvSpPr>
          <p:spPr bwMode="auto">
            <a:xfrm rot="5400000">
              <a:off x="1776" y="144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Line 31"/>
            <p:cNvSpPr>
              <a:spLocks noChangeShapeType="1"/>
            </p:cNvSpPr>
            <p:nvPr/>
          </p:nvSpPr>
          <p:spPr bwMode="auto">
            <a:xfrm>
              <a:off x="1800" y="1632"/>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6" name="Rectangle 32"/>
            <p:cNvSpPr>
              <a:spLocks noChangeArrowheads="1"/>
            </p:cNvSpPr>
            <p:nvPr/>
          </p:nvSpPr>
          <p:spPr bwMode="auto">
            <a:xfrm>
              <a:off x="1488" y="2208"/>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Field </a:t>
              </a:r>
            </a:p>
            <a:p>
              <a:pPr algn="ctr"/>
              <a:r>
                <a:rPr lang="en-US" altLang="en-US" sz="1200">
                  <a:latin typeface="Arial" panose="020B0604020202020204" pitchFamily="34" charset="0"/>
                </a:rPr>
                <a:t>Separator</a:t>
              </a:r>
            </a:p>
          </p:txBody>
        </p:sp>
      </p:grpSp>
      <p:pic>
        <p:nvPicPr>
          <p:cNvPr id="2" name="Picture 1"/>
          <p:cNvPicPr>
            <a:picLocks noChangeAspect="1"/>
          </p:cNvPicPr>
          <p:nvPr/>
        </p:nvPicPr>
        <p:blipFill>
          <a:blip r:embed="rId2"/>
          <a:stretch>
            <a:fillRect/>
          </a:stretch>
        </p:blipFill>
        <p:spPr>
          <a:xfrm>
            <a:off x="323439" y="1179066"/>
            <a:ext cx="8516970" cy="4769865"/>
          </a:xfrm>
          <a:prstGeom prst="rect">
            <a:avLst/>
          </a:prstGeom>
        </p:spPr>
      </p:pic>
    </p:spTree>
    <p:extLst>
      <p:ext uri="{BB962C8B-B14F-4D97-AF65-F5344CB8AC3E}">
        <p14:creationId xmlns:p14="http://schemas.microsoft.com/office/powerpoint/2010/main" val="14141810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2800"/>
              <a:t>Running awk programs</a:t>
            </a:r>
          </a:p>
        </p:txBody>
      </p:sp>
      <p:sp>
        <p:nvSpPr>
          <p:cNvPr id="21507" name="Rectangle 3"/>
          <p:cNvSpPr>
            <a:spLocks noGrp="1" noChangeArrowheads="1"/>
          </p:cNvSpPr>
          <p:nvPr>
            <p:ph type="body" idx="1"/>
          </p:nvPr>
        </p:nvSpPr>
        <p:spPr/>
        <p:txBody>
          <a:bodyPr/>
          <a:lstStyle/>
          <a:p>
            <a:pPr>
              <a:lnSpc>
                <a:spcPct val="80000"/>
              </a:lnSpc>
              <a:buFontTx/>
              <a:buNone/>
            </a:pPr>
            <a:endParaRPr lang="en-US" altLang="en-US" sz="1600" dirty="0"/>
          </a:p>
          <a:p>
            <a:pPr>
              <a:lnSpc>
                <a:spcPct val="80000"/>
              </a:lnSpc>
              <a:buFontTx/>
              <a:buNone/>
            </a:pPr>
            <a:r>
              <a:rPr lang="en-US" altLang="en-US" sz="1600" dirty="0"/>
              <a:t>There are four ways in which we can run </a:t>
            </a:r>
            <a:r>
              <a:rPr lang="en-US" altLang="en-US" sz="1600" dirty="0" err="1"/>
              <a:t>awk</a:t>
            </a:r>
            <a:r>
              <a:rPr lang="en-US" altLang="en-US" sz="1600" dirty="0"/>
              <a:t> programs</a:t>
            </a:r>
          </a:p>
          <a:p>
            <a:pPr>
              <a:lnSpc>
                <a:spcPct val="80000"/>
              </a:lnSpc>
              <a:buFontTx/>
              <a:buNone/>
            </a:pPr>
            <a:endParaRPr lang="en-US" altLang="en-US" sz="1600" dirty="0"/>
          </a:p>
          <a:p>
            <a:pPr>
              <a:lnSpc>
                <a:spcPct val="80000"/>
              </a:lnSpc>
            </a:pPr>
            <a:r>
              <a:rPr lang="en-US" altLang="en-US" sz="1600" dirty="0">
                <a:hlinkClick r:id="rId2" action="ppaction://hlinkfile"/>
              </a:rPr>
              <a:t>One-shot</a:t>
            </a:r>
            <a:r>
              <a:rPr lang="en-US" altLang="en-US" sz="1600" dirty="0"/>
              <a:t>: Running a short throw-away </a:t>
            </a:r>
            <a:r>
              <a:rPr lang="en-US" altLang="en-US" sz="1600" dirty="0" err="1"/>
              <a:t>awk</a:t>
            </a:r>
            <a:r>
              <a:rPr lang="en-US" altLang="en-US" sz="1600" dirty="0"/>
              <a:t> program.</a:t>
            </a:r>
          </a:p>
          <a:p>
            <a:pPr>
              <a:lnSpc>
                <a:spcPct val="80000"/>
              </a:lnSpc>
              <a:buFontTx/>
              <a:buNone/>
            </a:pPr>
            <a:r>
              <a:rPr lang="en-US" altLang="en-US" sz="1400" b="1" dirty="0">
                <a:solidFill>
                  <a:schemeClr val="folHlink"/>
                </a:solidFill>
                <a:latin typeface="Courier New" panose="02070309020205020404" pitchFamily="49" charset="0"/>
              </a:rPr>
              <a:t>   $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a:t>
            </a:r>
            <a:r>
              <a:rPr lang="en-US" altLang="en-US" sz="1400" b="1" i="1" dirty="0">
                <a:solidFill>
                  <a:schemeClr val="folHlink"/>
                </a:solidFill>
                <a:latin typeface="Courier New" panose="02070309020205020404" pitchFamily="49" charset="0"/>
              </a:rPr>
              <a:t>program</a:t>
            </a:r>
            <a:r>
              <a:rPr lang="en-US" altLang="en-US" sz="1400" b="1" dirty="0">
                <a:solidFill>
                  <a:schemeClr val="folHlink"/>
                </a:solidFill>
                <a:latin typeface="Courier New" panose="02070309020205020404" pitchFamily="49" charset="0"/>
              </a:rPr>
              <a:t>' </a:t>
            </a:r>
            <a:r>
              <a:rPr lang="en-US" altLang="en-US" sz="1400" b="1" i="1" dirty="0">
                <a:solidFill>
                  <a:schemeClr val="folHlink"/>
                </a:solidFill>
                <a:latin typeface="Courier New" panose="02070309020205020404" pitchFamily="49" charset="0"/>
              </a:rPr>
              <a:t>input-file1</a:t>
            </a:r>
            <a:r>
              <a:rPr lang="en-US" altLang="en-US" sz="1400" b="1" dirty="0">
                <a:solidFill>
                  <a:schemeClr val="folHlink"/>
                </a:solidFill>
                <a:latin typeface="Courier New" panose="02070309020205020404" pitchFamily="49" charset="0"/>
              </a:rPr>
              <a:t> </a:t>
            </a:r>
            <a:r>
              <a:rPr lang="en-US" altLang="en-US" sz="1400" b="1" i="1" dirty="0">
                <a:solidFill>
                  <a:schemeClr val="folHlink"/>
                </a:solidFill>
                <a:latin typeface="Courier New" panose="02070309020205020404" pitchFamily="49" charset="0"/>
              </a:rPr>
              <a:t>input-file2</a:t>
            </a:r>
            <a:r>
              <a:rPr lang="en-US" altLang="en-US" sz="1400" b="1" dirty="0">
                <a:solidFill>
                  <a:schemeClr val="folHlink"/>
                </a:solidFill>
                <a:latin typeface="Courier New" panose="02070309020205020404" pitchFamily="49" charset="0"/>
              </a:rPr>
              <a:t>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600" dirty="0"/>
              <a:t>... where </a:t>
            </a:r>
            <a:r>
              <a:rPr lang="en-US" altLang="en-US" sz="1600" i="1" dirty="0"/>
              <a:t>program</a:t>
            </a:r>
            <a:r>
              <a:rPr lang="en-US" altLang="en-US" sz="1600" dirty="0"/>
              <a:t> consists of a series of patterns and actions.</a:t>
            </a:r>
          </a:p>
          <a:p>
            <a:pPr>
              <a:lnSpc>
                <a:spcPct val="80000"/>
              </a:lnSpc>
              <a:buFontTx/>
              <a:buNone/>
            </a:pPr>
            <a:endParaRPr lang="en-US" altLang="en-US" sz="1600" b="1" dirty="0">
              <a:solidFill>
                <a:schemeClr val="folHlink"/>
              </a:solidFill>
              <a:latin typeface="Courier New" panose="02070309020205020404" pitchFamily="49" charset="0"/>
            </a:endParaRPr>
          </a:p>
          <a:p>
            <a:pPr>
              <a:lnSpc>
                <a:spcPct val="80000"/>
              </a:lnSpc>
            </a:pPr>
            <a:r>
              <a:rPr lang="en-US" altLang="en-US" sz="1600" dirty="0">
                <a:hlinkClick r:id="rId3" action="ppaction://hlinkfile"/>
              </a:rPr>
              <a:t>Read Terminal</a:t>
            </a:r>
            <a:r>
              <a:rPr lang="en-US" altLang="en-US" sz="1600" dirty="0"/>
              <a:t>: Using no input files (input from terminal instead). </a:t>
            </a:r>
          </a:p>
          <a:p>
            <a:pPr>
              <a:lnSpc>
                <a:spcPct val="80000"/>
              </a:lnSpc>
              <a:buFontTx/>
              <a:buNone/>
            </a:pPr>
            <a:r>
              <a:rPr lang="en-US" altLang="en-US" sz="1400" b="1" dirty="0">
                <a:solidFill>
                  <a:schemeClr val="folHlink"/>
                </a:solidFill>
                <a:latin typeface="Courier New" panose="02070309020205020404" pitchFamily="49" charset="0"/>
              </a:rPr>
              <a:t>   $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a:t>
            </a:r>
            <a:r>
              <a:rPr lang="en-US" altLang="en-US" sz="1400" b="1" i="1" dirty="0">
                <a:solidFill>
                  <a:schemeClr val="folHlink"/>
                </a:solidFill>
                <a:latin typeface="Courier New" panose="02070309020205020404" pitchFamily="49" charset="0"/>
              </a:rPr>
              <a:t>program</a:t>
            </a:r>
            <a:r>
              <a:rPr lang="en-US" altLang="en-US" sz="1400" b="1" dirty="0">
                <a:solidFill>
                  <a:schemeClr val="folHlink"/>
                </a:solidFill>
                <a:latin typeface="Courier New" panose="02070309020205020404" pitchFamily="49" charset="0"/>
              </a:rPr>
              <a:t>' &lt;ENTER&gt; </a:t>
            </a:r>
          </a:p>
          <a:p>
            <a:pPr>
              <a:lnSpc>
                <a:spcPct val="80000"/>
              </a:lnSpc>
              <a:buFontTx/>
              <a:buNone/>
            </a:pPr>
            <a:r>
              <a:rPr lang="en-US" altLang="en-US" sz="1400" b="1" dirty="0">
                <a:solidFill>
                  <a:schemeClr val="folHlink"/>
                </a:solidFill>
                <a:latin typeface="Courier New" panose="02070309020205020404" pitchFamily="49" charset="0"/>
              </a:rPr>
              <a:t>   &lt;input lines&gt;</a:t>
            </a:r>
          </a:p>
          <a:p>
            <a:pPr>
              <a:lnSpc>
                <a:spcPct val="80000"/>
              </a:lnSpc>
              <a:buFontTx/>
              <a:buNone/>
            </a:pPr>
            <a:r>
              <a:rPr lang="en-US" altLang="en-US" sz="1400" b="1" dirty="0">
                <a:solidFill>
                  <a:schemeClr val="folHlink"/>
                </a:solidFill>
                <a:latin typeface="Courier New" panose="02070309020205020404" pitchFamily="49" charset="0"/>
              </a:rPr>
              <a:t>   &lt;input lines&gt;</a:t>
            </a:r>
          </a:p>
          <a:p>
            <a:pPr>
              <a:lnSpc>
                <a:spcPct val="80000"/>
              </a:lnSpc>
              <a:buFontTx/>
              <a:buNone/>
            </a:pPr>
            <a:r>
              <a:rPr lang="en-US" altLang="en-US" sz="1400" b="1" dirty="0">
                <a:solidFill>
                  <a:schemeClr val="folHlink"/>
                </a:solidFill>
                <a:latin typeface="Courier New" panose="02070309020205020404" pitchFamily="49" charset="0"/>
              </a:rPr>
              <a:t>   ctrl-d</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600" dirty="0">
                <a:hlinkClick r:id="rId4" action="ppaction://hlinkfile"/>
              </a:rPr>
              <a:t>Long</a:t>
            </a:r>
            <a:r>
              <a:rPr lang="en-US" altLang="en-US" sz="1600" dirty="0"/>
              <a:t>: Putting permanent </a:t>
            </a:r>
            <a:r>
              <a:rPr lang="en-US" altLang="en-US" sz="1600" dirty="0" err="1"/>
              <a:t>awk</a:t>
            </a:r>
            <a:r>
              <a:rPr lang="en-US" altLang="en-US" sz="1600" dirty="0"/>
              <a:t> programs in files. </a:t>
            </a:r>
          </a:p>
          <a:p>
            <a:pPr>
              <a:lnSpc>
                <a:spcPct val="80000"/>
              </a:lnSpc>
              <a:buFontTx/>
              <a:buNone/>
            </a:pPr>
            <a:r>
              <a:rPr lang="en-US" altLang="en-US" sz="1400" b="1" dirty="0">
                <a:solidFill>
                  <a:schemeClr val="folHlink"/>
                </a:solidFill>
                <a:latin typeface="Courier New" panose="02070309020205020404" pitchFamily="49" charset="0"/>
              </a:rPr>
              <a:t>	$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a:t>
            </a:r>
            <a:r>
              <a:rPr lang="en-US" altLang="en-US" sz="1400" b="1" i="1" dirty="0">
                <a:solidFill>
                  <a:schemeClr val="folHlink"/>
                </a:solidFill>
                <a:latin typeface="Courier New" panose="02070309020205020404" pitchFamily="49" charset="0"/>
              </a:rPr>
              <a:t>source-file</a:t>
            </a:r>
            <a:r>
              <a:rPr lang="en-US" altLang="en-US" sz="1400" b="1" dirty="0">
                <a:solidFill>
                  <a:schemeClr val="folHlink"/>
                </a:solidFill>
                <a:latin typeface="Courier New" panose="02070309020205020404" pitchFamily="49" charset="0"/>
              </a:rPr>
              <a:t> </a:t>
            </a:r>
            <a:r>
              <a:rPr lang="en-US" altLang="en-US" sz="1400" b="1" i="1" dirty="0">
                <a:solidFill>
                  <a:schemeClr val="folHlink"/>
                </a:solidFill>
                <a:latin typeface="Courier New" panose="02070309020205020404" pitchFamily="49" charset="0"/>
              </a:rPr>
              <a:t>input-file1</a:t>
            </a:r>
            <a:r>
              <a:rPr lang="en-US" altLang="en-US" sz="1400" b="1" dirty="0">
                <a:solidFill>
                  <a:schemeClr val="folHlink"/>
                </a:solidFill>
                <a:latin typeface="Courier New" panose="02070309020205020404" pitchFamily="49" charset="0"/>
              </a:rPr>
              <a:t> </a:t>
            </a:r>
            <a:r>
              <a:rPr lang="en-US" altLang="en-US" sz="1400" b="1" i="1" dirty="0">
                <a:solidFill>
                  <a:schemeClr val="folHlink"/>
                </a:solidFill>
                <a:latin typeface="Courier New" panose="02070309020205020404" pitchFamily="49" charset="0"/>
              </a:rPr>
              <a:t>input-file2</a:t>
            </a:r>
            <a:r>
              <a:rPr lang="en-US" altLang="en-US" sz="1400" b="1" dirty="0">
                <a:solidFill>
                  <a:schemeClr val="folHlink"/>
                </a:solidFill>
                <a:latin typeface="Courier New" panose="02070309020205020404" pitchFamily="49" charset="0"/>
              </a:rPr>
              <a:t> ... </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600" u="sng" dirty="0">
                <a:solidFill>
                  <a:schemeClr val="accent1"/>
                </a:solidFill>
              </a:rPr>
              <a:t>Executable</a:t>
            </a:r>
            <a:r>
              <a:rPr lang="en-US" altLang="en-US" sz="1600" dirty="0"/>
              <a:t>: </a:t>
            </a:r>
            <a:r>
              <a:rPr lang="en-US" altLang="en-US" sz="1600" dirty="0">
                <a:solidFill>
                  <a:schemeClr val="tx1"/>
                </a:solidFill>
              </a:rPr>
              <a:t>self-contained </a:t>
            </a:r>
            <a:r>
              <a:rPr lang="en-US" altLang="en-US" sz="1600" dirty="0" err="1">
                <a:solidFill>
                  <a:schemeClr val="tx1"/>
                </a:solidFill>
                <a:latin typeface="Arial Unicode MS"/>
              </a:rPr>
              <a:t>awk</a:t>
            </a:r>
            <a:r>
              <a:rPr lang="en-US" altLang="en-US" sz="1600" dirty="0">
                <a:solidFill>
                  <a:schemeClr val="tx1"/>
                </a:solidFill>
              </a:rPr>
              <a:t> scripts, using the </a:t>
            </a:r>
            <a:r>
              <a:rPr lang="en-US" altLang="en-US" sz="1600" dirty="0">
                <a:solidFill>
                  <a:schemeClr val="tx1"/>
                </a:solidFill>
                <a:latin typeface="Arial Unicode MS"/>
              </a:rPr>
              <a:t>`#!'</a:t>
            </a:r>
            <a:r>
              <a:rPr lang="en-US" altLang="en-US" sz="1600" dirty="0">
                <a:solidFill>
                  <a:schemeClr val="tx1"/>
                </a:solidFill>
              </a:rPr>
              <a:t> script mechanism. </a:t>
            </a:r>
          </a:p>
          <a:p>
            <a:pPr marL="360000" lvl="1" indent="0">
              <a:lnSpc>
                <a:spcPct val="80000"/>
              </a:lnSpc>
              <a:buNone/>
            </a:pPr>
            <a:r>
              <a:rPr lang="en-US" altLang="en-US" sz="1600" dirty="0">
                <a:solidFill>
                  <a:schemeClr val="tx1"/>
                </a:solidFill>
              </a:rPr>
              <a:t>Self-contained </a:t>
            </a:r>
            <a:r>
              <a:rPr lang="en-US" altLang="en-US" sz="1600" dirty="0" err="1">
                <a:solidFill>
                  <a:schemeClr val="tx1"/>
                </a:solidFill>
              </a:rPr>
              <a:t>awk</a:t>
            </a:r>
            <a:r>
              <a:rPr lang="en-US" altLang="en-US" sz="1600" dirty="0">
                <a:solidFill>
                  <a:schemeClr val="tx1"/>
                </a:solidFill>
              </a:rPr>
              <a:t> scripts are useful when you want to write a program which users can invoke without their having to know that the program is written in </a:t>
            </a:r>
            <a:r>
              <a:rPr lang="en-US" altLang="en-US" sz="1600" dirty="0" err="1">
                <a:solidFill>
                  <a:schemeClr val="tx1"/>
                </a:solidFill>
              </a:rPr>
              <a:t>awk</a:t>
            </a:r>
            <a:r>
              <a:rPr lang="en-US" altLang="en-US" sz="1600" dirty="0">
                <a:solidFill>
                  <a:schemeClr val="tx1"/>
                </a:solidFill>
              </a:rPr>
              <a:t>. </a:t>
            </a:r>
            <a:endParaRPr lang="en-US" altLang="en-US" sz="1600" dirty="0"/>
          </a:p>
          <a:p>
            <a:pPr>
              <a:lnSpc>
                <a:spcPct val="80000"/>
              </a:lnSpc>
              <a:buFontTx/>
              <a:buNone/>
            </a:pPr>
            <a:endParaRPr lang="en-US" altLang="en-US" sz="1400" b="1" dirty="0">
              <a:solidFill>
                <a:schemeClr val="folHlink"/>
              </a:solidFill>
              <a:latin typeface="Courier New" panose="02070309020205020404" pitchFamily="49" charset="0"/>
            </a:endParaRPr>
          </a:p>
        </p:txBody>
      </p:sp>
    </p:spTree>
    <p:extLst>
      <p:ext uri="{BB962C8B-B14F-4D97-AF65-F5344CB8AC3E}">
        <p14:creationId xmlns:p14="http://schemas.microsoft.com/office/powerpoint/2010/main" val="2051296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fontAlgn="auto">
              <a:spcAft>
                <a:spcPts val="0"/>
              </a:spcAft>
              <a:defRPr/>
            </a:pPr>
            <a:r>
              <a:rPr lang="en-US" dirty="0"/>
              <a:t>Basic </a:t>
            </a:r>
            <a:r>
              <a:rPr lang="en-US" dirty="0" err="1"/>
              <a:t>awk</a:t>
            </a:r>
            <a:r>
              <a:rPr lang="en-US" dirty="0"/>
              <a:t> Syntax</a:t>
            </a:r>
          </a:p>
        </p:txBody>
      </p:sp>
      <p:sp>
        <p:nvSpPr>
          <p:cNvPr id="12290" name="Rectangle 3"/>
          <p:cNvSpPr>
            <a:spLocks noGrp="1" noChangeArrowheads="1"/>
          </p:cNvSpPr>
          <p:nvPr>
            <p:ph sz="quarter" idx="1"/>
          </p:nvPr>
        </p:nvSpPr>
        <p:spPr>
          <a:xfrm>
            <a:off x="457200" y="1600200"/>
            <a:ext cx="7467600" cy="4873625"/>
          </a:xfrm>
        </p:spPr>
        <p:txBody>
          <a:bodyPr/>
          <a:lstStyle/>
          <a:p>
            <a:r>
              <a:rPr lang="en-US" altLang="en-US" b="1">
                <a:latin typeface="Courier New" panose="02070309020205020404" pitchFamily="49" charset="0"/>
                <a:cs typeface="Courier New" panose="02070309020205020404" pitchFamily="49" charset="0"/>
              </a:rPr>
              <a:t>awk [options] ‘script’ file(s)</a:t>
            </a:r>
          </a:p>
          <a:p>
            <a:endParaRPr lang="en-US" altLang="en-US"/>
          </a:p>
          <a:p>
            <a:r>
              <a:rPr lang="en-US" altLang="en-US" b="1">
                <a:latin typeface="Courier New" panose="02070309020205020404" pitchFamily="49" charset="0"/>
                <a:cs typeface="Courier New" panose="02070309020205020404" pitchFamily="49" charset="0"/>
              </a:rPr>
              <a:t>awk [options] –f scriptfile file(s)</a:t>
            </a:r>
          </a:p>
          <a:p>
            <a:endParaRPr lang="en-US" altLang="en-US"/>
          </a:p>
          <a:p>
            <a:pPr>
              <a:buFont typeface="Wingdings" panose="05000000000000000000" pitchFamily="2" charset="2"/>
              <a:buNone/>
            </a:pPr>
            <a:r>
              <a:rPr lang="en-US" altLang="en-US" u="sng"/>
              <a:t>Options:</a:t>
            </a:r>
          </a:p>
          <a:p>
            <a:pPr>
              <a:buFont typeface="Wingdings" panose="05000000000000000000" pitchFamily="2" charset="2"/>
              <a:buNone/>
            </a:pPr>
            <a:r>
              <a:rPr lang="en-US" altLang="en-US"/>
              <a:t>	-F	to change input field separator</a:t>
            </a:r>
          </a:p>
          <a:p>
            <a:pPr>
              <a:buFont typeface="Wingdings" panose="05000000000000000000" pitchFamily="2" charset="2"/>
              <a:buNone/>
            </a:pPr>
            <a:r>
              <a:rPr lang="en-US" altLang="en-US"/>
              <a:t>	-f	to name script file</a:t>
            </a:r>
          </a:p>
        </p:txBody>
      </p:sp>
      <p:sp>
        <p:nvSpPr>
          <p:cNvPr id="1229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33F3D053-29D5-45C9-969C-E78EA5713719}" type="slidenum">
              <a:rPr lang="en-US" altLang="en-US" sz="1400">
                <a:solidFill>
                  <a:srgbClr val="FFFFFF"/>
                </a:solidFill>
              </a:rPr>
              <a:pPr/>
              <a:t>129</a:t>
            </a:fld>
            <a:endParaRPr lang="en-US" altLang="en-US" sz="1400">
              <a:solidFill>
                <a:srgbClr val="FFFFFF"/>
              </a:solidFill>
            </a:endParaRPr>
          </a:p>
        </p:txBody>
      </p:sp>
    </p:spTree>
    <p:extLst>
      <p:ext uri="{BB962C8B-B14F-4D97-AF65-F5344CB8AC3E}">
        <p14:creationId xmlns:p14="http://schemas.microsoft.com/office/powerpoint/2010/main" val="3893132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fontAlgn="auto">
              <a:spcAft>
                <a:spcPts val="0"/>
              </a:spcAft>
              <a:defRPr/>
            </a:pPr>
            <a:r>
              <a:rPr lang="en-US" dirty="0"/>
              <a:t>Basic </a:t>
            </a:r>
            <a:r>
              <a:rPr lang="en-US" dirty="0" err="1"/>
              <a:t>awk</a:t>
            </a:r>
            <a:r>
              <a:rPr lang="en-US" dirty="0"/>
              <a:t> Program</a:t>
            </a:r>
          </a:p>
        </p:txBody>
      </p:sp>
      <p:sp>
        <p:nvSpPr>
          <p:cNvPr id="14338" name="Rectangle 3"/>
          <p:cNvSpPr>
            <a:spLocks noGrp="1" noChangeArrowheads="1"/>
          </p:cNvSpPr>
          <p:nvPr>
            <p:ph sz="quarter" idx="1"/>
          </p:nvPr>
        </p:nvSpPr>
        <p:spPr>
          <a:xfrm>
            <a:off x="457200" y="1600200"/>
            <a:ext cx="7467600" cy="4873625"/>
          </a:xfrm>
        </p:spPr>
        <p:txBody>
          <a:bodyPr/>
          <a:lstStyle/>
          <a:p>
            <a:r>
              <a:rPr lang="en-US" altLang="en-US"/>
              <a:t>consists of patterns &amp; actions:  </a:t>
            </a:r>
          </a:p>
          <a:p>
            <a:pPr>
              <a:buFont typeface="Wingdings" panose="05000000000000000000" pitchFamily="2" charset="2"/>
              <a:buNone/>
            </a:pPr>
            <a:r>
              <a:rPr lang="en-US" altLang="en-US"/>
              <a:t>		</a:t>
            </a:r>
            <a:r>
              <a:rPr lang="en-US" altLang="en-US" b="1">
                <a:latin typeface="Courier New" panose="02070309020205020404" pitchFamily="49" charset="0"/>
                <a:cs typeface="Courier New" panose="02070309020205020404" pitchFamily="49" charset="0"/>
              </a:rPr>
              <a:t>pattern {action}</a:t>
            </a:r>
          </a:p>
          <a:p>
            <a:endParaRPr lang="en-US" altLang="en-US"/>
          </a:p>
          <a:p>
            <a:pPr lvl="1"/>
            <a:r>
              <a:rPr lang="en-US" altLang="en-US"/>
              <a:t>if pattern is missing, action is applied to all lines</a:t>
            </a:r>
          </a:p>
          <a:p>
            <a:pPr lvl="1"/>
            <a:r>
              <a:rPr lang="en-US" altLang="en-US"/>
              <a:t>if action is missing, the matched line is printed</a:t>
            </a:r>
          </a:p>
          <a:p>
            <a:pPr lvl="1"/>
            <a:r>
              <a:rPr lang="en-US" altLang="en-US"/>
              <a:t>must have either pattern or action</a:t>
            </a:r>
          </a:p>
          <a:p>
            <a:endParaRPr lang="en-US" altLang="en-US"/>
          </a:p>
          <a:p>
            <a:pPr>
              <a:buFont typeface="Wingdings" panose="05000000000000000000" pitchFamily="2" charset="2"/>
              <a:buNone/>
            </a:pPr>
            <a:r>
              <a:rPr lang="en-US" altLang="en-US" u="sng"/>
              <a:t>Example:</a:t>
            </a:r>
          </a:p>
          <a:p>
            <a:pPr lvl="1">
              <a:buFont typeface="Wingdings 2" panose="05020102010507070707" pitchFamily="18" charset="2"/>
              <a:buNone/>
            </a:pPr>
            <a:r>
              <a:rPr lang="en-US" altLang="en-US" b="1">
                <a:latin typeface="Courier New" panose="02070309020205020404" pitchFamily="49" charset="0"/>
                <a:cs typeface="Courier New" panose="02070309020205020404" pitchFamily="49" charset="0"/>
              </a:rPr>
              <a:t>awk '/for/' testfile</a:t>
            </a:r>
          </a:p>
          <a:p>
            <a:pPr lvl="1"/>
            <a:r>
              <a:rPr lang="en-US" altLang="en-US"/>
              <a:t>prints all lines containing string “for” in testfile</a:t>
            </a:r>
          </a:p>
        </p:txBody>
      </p:sp>
      <p:sp>
        <p:nvSpPr>
          <p:cNvPr id="143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F073C6AB-1F64-43AC-9F76-BB2F61FD1FD4}" type="slidenum">
              <a:rPr lang="en-US" altLang="en-US" sz="1400">
                <a:solidFill>
                  <a:srgbClr val="FFFFFF"/>
                </a:solidFill>
              </a:rPr>
              <a:pPr/>
              <a:t>130</a:t>
            </a:fld>
            <a:endParaRPr lang="en-US" altLang="en-US" sz="1400">
              <a:solidFill>
                <a:srgbClr val="FFFFFF"/>
              </a:solidFill>
            </a:endParaRPr>
          </a:p>
        </p:txBody>
      </p:sp>
    </p:spTree>
    <p:extLst>
      <p:ext uri="{BB962C8B-B14F-4D97-AF65-F5344CB8AC3E}">
        <p14:creationId xmlns:p14="http://schemas.microsoft.com/office/powerpoint/2010/main" val="30167250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fontAlgn="auto">
              <a:spcAft>
                <a:spcPts val="0"/>
              </a:spcAft>
              <a:defRPr/>
            </a:pPr>
            <a:r>
              <a:rPr lang="en-US" dirty="0"/>
              <a:t>Basic Terminology: input file</a:t>
            </a:r>
          </a:p>
        </p:txBody>
      </p:sp>
      <p:sp>
        <p:nvSpPr>
          <p:cNvPr id="16386" name="Rectangle 3"/>
          <p:cNvSpPr>
            <a:spLocks noGrp="1" noChangeArrowheads="1"/>
          </p:cNvSpPr>
          <p:nvPr>
            <p:ph sz="quarter" idx="1"/>
          </p:nvPr>
        </p:nvSpPr>
        <p:spPr>
          <a:xfrm>
            <a:off x="457200" y="1600200"/>
            <a:ext cx="7467600" cy="4873625"/>
          </a:xfrm>
        </p:spPr>
        <p:txBody>
          <a:bodyPr/>
          <a:lstStyle/>
          <a:p>
            <a:r>
              <a:rPr lang="en-US" altLang="en-US"/>
              <a:t>A </a:t>
            </a:r>
            <a:r>
              <a:rPr lang="en-US" altLang="en-US" u="sng"/>
              <a:t>field</a:t>
            </a:r>
            <a:r>
              <a:rPr lang="en-US" altLang="en-US"/>
              <a:t> is a unit of data in a line</a:t>
            </a:r>
          </a:p>
          <a:p>
            <a:r>
              <a:rPr lang="en-US" altLang="en-US"/>
              <a:t>Each field is separated from the other fields by the </a:t>
            </a:r>
            <a:r>
              <a:rPr lang="en-US" altLang="en-US" u="sng"/>
              <a:t>field separator</a:t>
            </a:r>
          </a:p>
          <a:p>
            <a:pPr lvl="1"/>
            <a:r>
              <a:rPr lang="en-US" altLang="en-US"/>
              <a:t>default field separator is whitespace</a:t>
            </a:r>
          </a:p>
          <a:p>
            <a:r>
              <a:rPr lang="en-US" altLang="en-US"/>
              <a:t>A </a:t>
            </a:r>
            <a:r>
              <a:rPr lang="en-US" altLang="en-US" u="sng"/>
              <a:t>record</a:t>
            </a:r>
            <a:r>
              <a:rPr lang="en-US" altLang="en-US"/>
              <a:t> is the collection of fields in a line</a:t>
            </a:r>
          </a:p>
          <a:p>
            <a:r>
              <a:rPr lang="en-US" altLang="en-US"/>
              <a:t>A data file is made up of records</a:t>
            </a:r>
          </a:p>
        </p:txBody>
      </p:sp>
      <p:sp>
        <p:nvSpPr>
          <p:cNvPr id="163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1639EA0-AD7A-41A0-80AF-BCB9110DB1FD}" type="slidenum">
              <a:rPr lang="en-US" altLang="en-US" sz="1400">
                <a:solidFill>
                  <a:srgbClr val="FFFFFF"/>
                </a:solidFill>
              </a:rPr>
              <a:pPr/>
              <a:t>131</a:t>
            </a:fld>
            <a:endParaRPr lang="en-US" altLang="en-US" sz="1400">
              <a:solidFill>
                <a:srgbClr val="FFFFFF"/>
              </a:solidFill>
            </a:endParaRPr>
          </a:p>
        </p:txBody>
      </p:sp>
    </p:spTree>
    <p:extLst>
      <p:ext uri="{BB962C8B-B14F-4D97-AF65-F5344CB8AC3E}">
        <p14:creationId xmlns:p14="http://schemas.microsoft.com/office/powerpoint/2010/main" val="26014899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fontAlgn="auto">
              <a:spcAft>
                <a:spcPts val="0"/>
              </a:spcAft>
              <a:defRPr/>
            </a:pPr>
            <a:r>
              <a:rPr lang="en-US" dirty="0"/>
              <a:t>Example Input File</a:t>
            </a:r>
          </a:p>
        </p:txBody>
      </p:sp>
      <p:sp>
        <p:nvSpPr>
          <p:cNvPr id="1843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78FD121-F598-49A4-863C-EAF2EB61CB8B}" type="slidenum">
              <a:rPr lang="en-US" altLang="en-US" sz="1400">
                <a:solidFill>
                  <a:srgbClr val="FFFFFF"/>
                </a:solidFill>
              </a:rPr>
              <a:pPr/>
              <a:t>132</a:t>
            </a:fld>
            <a:endParaRPr lang="en-US" altLang="en-US" sz="1400">
              <a:solidFill>
                <a:srgbClr val="FFFFFF"/>
              </a:solidFill>
            </a:endParaRP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05000"/>
            <a:ext cx="7631113"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486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81000"/>
            <a:ext cx="46450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p:txBody>
          <a:bodyPr/>
          <a:lstStyle/>
          <a:p>
            <a:pPr fontAlgn="auto">
              <a:spcAft>
                <a:spcPts val="0"/>
              </a:spcAft>
              <a:defRPr/>
            </a:pPr>
            <a:r>
              <a:rPr lang="en-US" dirty="0"/>
              <a:t>Buffers</a:t>
            </a:r>
          </a:p>
        </p:txBody>
      </p:sp>
      <p:sp>
        <p:nvSpPr>
          <p:cNvPr id="19459" name="Rectangle 3"/>
          <p:cNvSpPr>
            <a:spLocks noGrp="1" noChangeArrowheads="1"/>
          </p:cNvSpPr>
          <p:nvPr>
            <p:ph sz="quarter" idx="1"/>
          </p:nvPr>
        </p:nvSpPr>
        <p:spPr>
          <a:xfrm>
            <a:off x="457200" y="1600200"/>
            <a:ext cx="7467600" cy="4873625"/>
          </a:xfrm>
        </p:spPr>
        <p:txBody>
          <a:bodyPr/>
          <a:lstStyle/>
          <a:p>
            <a:endParaRPr lang="en-US" altLang="en-US"/>
          </a:p>
          <a:p>
            <a:r>
              <a:rPr lang="en-US" altLang="en-US"/>
              <a:t>awk supports two types of buffers: </a:t>
            </a:r>
          </a:p>
          <a:p>
            <a:pPr>
              <a:buFont typeface="Wingdings" panose="05000000000000000000" pitchFamily="2" charset="2"/>
              <a:buNone/>
            </a:pPr>
            <a:r>
              <a:rPr lang="en-US" altLang="en-US"/>
              <a:t>	</a:t>
            </a:r>
            <a:r>
              <a:rPr lang="en-US" altLang="en-US" u="sng"/>
              <a:t>record</a:t>
            </a:r>
            <a:r>
              <a:rPr lang="en-US" altLang="en-US"/>
              <a:t> and </a:t>
            </a:r>
            <a:r>
              <a:rPr lang="en-US" altLang="en-US" u="sng"/>
              <a:t>field</a:t>
            </a:r>
          </a:p>
          <a:p>
            <a:endParaRPr lang="en-US" altLang="en-US"/>
          </a:p>
          <a:p>
            <a:r>
              <a:rPr lang="en-US" altLang="en-US"/>
              <a:t>field buffer:</a:t>
            </a:r>
          </a:p>
          <a:p>
            <a:pPr lvl="1"/>
            <a:r>
              <a:rPr lang="en-US" altLang="en-US"/>
              <a:t>one for each fields in the current record.</a:t>
            </a:r>
          </a:p>
          <a:p>
            <a:pPr lvl="1"/>
            <a:r>
              <a:rPr lang="en-US" altLang="en-US"/>
              <a:t>names: $1, $2, …</a:t>
            </a:r>
          </a:p>
          <a:p>
            <a:endParaRPr lang="en-US" altLang="en-US"/>
          </a:p>
          <a:p>
            <a:r>
              <a:rPr lang="en-US" altLang="en-US"/>
              <a:t>record buffer :</a:t>
            </a:r>
          </a:p>
          <a:p>
            <a:pPr lvl="1"/>
            <a:r>
              <a:rPr lang="en-US" altLang="en-US"/>
              <a:t>$0 holds the entire record</a:t>
            </a:r>
          </a:p>
        </p:txBody>
      </p:sp>
      <p:sp>
        <p:nvSpPr>
          <p:cNvPr id="1946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49BB2DB4-7C6D-4CC6-854E-D045EE2A9891}" type="slidenum">
              <a:rPr lang="en-US" altLang="en-US" sz="1400">
                <a:solidFill>
                  <a:srgbClr val="FFFFFF"/>
                </a:solidFill>
              </a:rPr>
              <a:pPr/>
              <a:t>133</a:t>
            </a:fld>
            <a:endParaRPr lang="en-US" altLang="en-US" sz="1400">
              <a:solidFill>
                <a:srgbClr val="FFFFFF"/>
              </a:solidFill>
            </a:endParaRPr>
          </a:p>
        </p:txBody>
      </p:sp>
    </p:spTree>
    <p:extLst>
      <p:ext uri="{BB962C8B-B14F-4D97-AF65-F5344CB8AC3E}">
        <p14:creationId xmlns:p14="http://schemas.microsoft.com/office/powerpoint/2010/main" val="33299283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1026"/>
          <p:cNvSpPr>
            <a:spLocks noGrp="1" noChangeArrowheads="1"/>
          </p:cNvSpPr>
          <p:nvPr>
            <p:ph type="title"/>
          </p:nvPr>
        </p:nvSpPr>
        <p:spPr/>
        <p:txBody>
          <a:bodyPr/>
          <a:lstStyle/>
          <a:p>
            <a:pPr fontAlgn="auto">
              <a:spcAft>
                <a:spcPts val="0"/>
              </a:spcAft>
              <a:defRPr/>
            </a:pPr>
            <a:r>
              <a:rPr lang="en-US" dirty="0"/>
              <a:t>Some System Variables</a:t>
            </a:r>
          </a:p>
        </p:txBody>
      </p:sp>
      <p:sp>
        <p:nvSpPr>
          <p:cNvPr id="14340" name="Rectangle 1027"/>
          <p:cNvSpPr>
            <a:spLocks noGrp="1" noChangeArrowheads="1"/>
          </p:cNvSpPr>
          <p:nvPr>
            <p:ph sz="quarter" idx="1"/>
          </p:nvPr>
        </p:nvSpPr>
        <p:spPr>
          <a:xfrm>
            <a:off x="457200" y="1600200"/>
            <a:ext cx="7620000" cy="4873625"/>
          </a:xfrm>
        </p:spPr>
        <p:txBody>
          <a:bodyPr>
            <a:normAutofit/>
          </a:bodyPr>
          <a:lstStyle/>
          <a:p>
            <a:pPr marL="274320" indent="-274320" fontAlgn="auto">
              <a:spcAft>
                <a:spcPts val="0"/>
              </a:spcAft>
              <a:buFont typeface="Wingdings"/>
              <a:buNone/>
              <a:defRPr/>
            </a:pPr>
            <a:endParaRPr lang="en-US" dirty="0"/>
          </a:p>
          <a:p>
            <a:pPr marL="274320" indent="-274320" fontAlgn="auto">
              <a:spcAft>
                <a:spcPts val="0"/>
              </a:spcAft>
              <a:buFont typeface="Wingdings"/>
              <a:buNone/>
              <a:defRPr/>
            </a:pPr>
            <a:r>
              <a:rPr lang="en-US" dirty="0"/>
              <a:t>FS		 Field separator (default=whitespace)</a:t>
            </a:r>
          </a:p>
          <a:p>
            <a:pPr marL="274320" indent="-274320" fontAlgn="auto">
              <a:spcAft>
                <a:spcPts val="0"/>
              </a:spcAft>
              <a:buFont typeface="Wingdings"/>
              <a:buNone/>
              <a:defRPr/>
            </a:pPr>
            <a:r>
              <a:rPr lang="en-US" dirty="0"/>
              <a:t>RS		 Record separator (default=\n)</a:t>
            </a:r>
          </a:p>
          <a:p>
            <a:pPr marL="274320" indent="-274320" fontAlgn="auto">
              <a:spcAft>
                <a:spcPts val="0"/>
              </a:spcAft>
              <a:buFont typeface="Wingdings"/>
              <a:buNone/>
              <a:defRPr/>
            </a:pPr>
            <a:endParaRPr lang="en-US" dirty="0"/>
          </a:p>
          <a:p>
            <a:pPr marL="274320" indent="-274320" fontAlgn="auto">
              <a:spcAft>
                <a:spcPts val="0"/>
              </a:spcAft>
              <a:buFont typeface="Wingdings"/>
              <a:buNone/>
              <a:defRPr/>
            </a:pPr>
            <a:r>
              <a:rPr lang="en-US" dirty="0"/>
              <a:t>NF		 Number of fields in current record</a:t>
            </a:r>
          </a:p>
          <a:p>
            <a:pPr marL="274320" indent="-274320" fontAlgn="auto">
              <a:spcAft>
                <a:spcPts val="0"/>
              </a:spcAft>
              <a:buFont typeface="Wingdings"/>
              <a:buNone/>
              <a:defRPr/>
            </a:pPr>
            <a:r>
              <a:rPr lang="en-US" dirty="0"/>
              <a:t>NR		 Number of the current record</a:t>
            </a:r>
          </a:p>
          <a:p>
            <a:pPr marL="274320" indent="-274320" fontAlgn="auto">
              <a:spcAft>
                <a:spcPts val="0"/>
              </a:spcAft>
              <a:buFont typeface="Wingdings"/>
              <a:buNone/>
              <a:defRPr/>
            </a:pPr>
            <a:endParaRPr lang="en-US" dirty="0"/>
          </a:p>
          <a:p>
            <a:pPr marL="274320" indent="-274320" fontAlgn="auto">
              <a:spcAft>
                <a:spcPts val="0"/>
              </a:spcAft>
              <a:buFont typeface="Wingdings"/>
              <a:buNone/>
              <a:defRPr/>
            </a:pPr>
            <a:r>
              <a:rPr lang="en-US" dirty="0"/>
              <a:t>OFS		 Output field separator (default=space)</a:t>
            </a:r>
          </a:p>
          <a:p>
            <a:pPr marL="274320" indent="-274320" fontAlgn="auto">
              <a:spcAft>
                <a:spcPts val="0"/>
              </a:spcAft>
              <a:buFont typeface="Wingdings"/>
              <a:buNone/>
              <a:defRPr/>
            </a:pPr>
            <a:r>
              <a:rPr lang="en-US" dirty="0"/>
              <a:t>ORS		 Output record separator (default=\n)</a:t>
            </a:r>
          </a:p>
          <a:p>
            <a:pPr marL="274320" indent="-274320" fontAlgn="auto">
              <a:spcAft>
                <a:spcPts val="0"/>
              </a:spcAft>
              <a:buFont typeface="Wingdings"/>
              <a:buNone/>
              <a:defRPr/>
            </a:pPr>
            <a:endParaRPr lang="en-US" dirty="0"/>
          </a:p>
          <a:p>
            <a:pPr marL="274320" indent="-274320" fontAlgn="auto">
              <a:spcAft>
                <a:spcPts val="0"/>
              </a:spcAft>
              <a:buFont typeface="Wingdings"/>
              <a:buNone/>
              <a:defRPr/>
            </a:pPr>
            <a:r>
              <a:rPr lang="en-US" dirty="0"/>
              <a:t>FILENAME	 Current filename</a:t>
            </a:r>
          </a:p>
          <a:p>
            <a:pPr marL="274320" indent="-274320" fontAlgn="auto">
              <a:spcAft>
                <a:spcPts val="0"/>
              </a:spcAft>
              <a:buFont typeface="Wingdings"/>
              <a:buNone/>
              <a:defRPr/>
            </a:pPr>
            <a:endParaRPr lang="en-US" dirty="0"/>
          </a:p>
        </p:txBody>
      </p:sp>
      <p:sp>
        <p:nvSpPr>
          <p:cNvPr id="2048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2356586-5CB9-46F9-999E-1F91C7DA99FA}" type="slidenum">
              <a:rPr lang="en-US" altLang="en-US" sz="1400">
                <a:solidFill>
                  <a:srgbClr val="FFFFFF"/>
                </a:solidFill>
              </a:rPr>
              <a:pPr/>
              <a:t>134</a:t>
            </a:fld>
            <a:endParaRPr lang="en-US" altLang="en-US" sz="1400">
              <a:solidFill>
                <a:srgbClr val="FFFFFF"/>
              </a:solidFill>
            </a:endParaRPr>
          </a:p>
        </p:txBody>
      </p:sp>
    </p:spTree>
    <p:extLst>
      <p:ext uri="{BB962C8B-B14F-4D97-AF65-F5344CB8AC3E}">
        <p14:creationId xmlns:p14="http://schemas.microsoft.com/office/powerpoint/2010/main" val="20544781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fontAlgn="auto">
              <a:spcAft>
                <a:spcPts val="0"/>
              </a:spcAft>
              <a:defRPr/>
            </a:pPr>
            <a:r>
              <a:rPr lang="en-US"/>
              <a:t>Example: Records and Fields</a:t>
            </a:r>
          </a:p>
        </p:txBody>
      </p:sp>
      <p:sp>
        <p:nvSpPr>
          <p:cNvPr id="15364" name="Rectangle 3"/>
          <p:cNvSpPr>
            <a:spLocks noGrp="1" noChangeArrowheads="1"/>
          </p:cNvSpPr>
          <p:nvPr>
            <p:ph sz="quarter" idx="1"/>
          </p:nvPr>
        </p:nvSpPr>
        <p:spPr>
          <a:xfrm>
            <a:off x="457200" y="1600200"/>
            <a:ext cx="7467600" cy="4873625"/>
          </a:xfrm>
        </p:spPr>
        <p:txBody>
          <a:bodyPr>
            <a:normAutofit/>
          </a:bodyPr>
          <a:lstStyle/>
          <a:p>
            <a:pPr marL="274320" indent="-274320" fontAlgn="auto">
              <a:spcAft>
                <a:spcPts val="0"/>
              </a:spcAft>
              <a:buFont typeface="Wingdings"/>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cat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fontAlgn="auto">
              <a:spcAft>
                <a:spcPts val="0"/>
              </a:spcAft>
              <a:buFont typeface="Wingdings"/>
              <a:buNone/>
              <a:defRPr/>
            </a:pPr>
            <a:r>
              <a:rPr lang="en-US" b="1" dirty="0">
                <a:latin typeface="Courier New" pitchFamily="49" charset="0"/>
                <a:cs typeface="Courier New" pitchFamily="49" charset="0"/>
              </a:rPr>
              <a:t>Tom Jones       4424    5/12/66 543354</a:t>
            </a:r>
          </a:p>
          <a:p>
            <a:pPr marL="274320" indent="-274320" fontAlgn="auto">
              <a:spcAft>
                <a:spcPts val="0"/>
              </a:spcAft>
              <a:buFont typeface="Wingdings"/>
              <a:buNone/>
              <a:defRPr/>
            </a:pPr>
            <a:r>
              <a:rPr lang="en-US" b="1" dirty="0">
                <a:latin typeface="Courier New" pitchFamily="49" charset="0"/>
                <a:cs typeface="Courier New" pitchFamily="49" charset="0"/>
              </a:rPr>
              <a:t>Mary Adams      5346    11/4/63 28765</a:t>
            </a:r>
          </a:p>
          <a:p>
            <a:pPr marL="274320" indent="-274320" fontAlgn="auto">
              <a:spcAft>
                <a:spcPts val="0"/>
              </a:spcAft>
              <a:buFont typeface="Wingdings"/>
              <a:buNone/>
              <a:defRPr/>
            </a:pPr>
            <a:r>
              <a:rPr lang="en-US" b="1" dirty="0">
                <a:latin typeface="Courier New" pitchFamily="49" charset="0"/>
                <a:cs typeface="Courier New" pitchFamily="49" charset="0"/>
              </a:rPr>
              <a:t>Sally Chang     1654    7/22/54 650000</a:t>
            </a:r>
          </a:p>
          <a:p>
            <a:pPr marL="274320" indent="-274320" fontAlgn="auto">
              <a:spcAft>
                <a:spcPts val="0"/>
              </a:spcAft>
              <a:buFont typeface="Wingdings"/>
              <a:buNone/>
              <a:defRPr/>
            </a:pPr>
            <a:r>
              <a:rPr lang="en-US" b="1" dirty="0">
                <a:latin typeface="Courier New" pitchFamily="49" charset="0"/>
                <a:cs typeface="Courier New" pitchFamily="49" charset="0"/>
              </a:rPr>
              <a:t>Billy Black     1683    9/23/44 336500</a:t>
            </a:r>
          </a:p>
          <a:p>
            <a:pPr marL="274320" indent="-274320" fontAlgn="auto">
              <a:spcAft>
                <a:spcPts val="0"/>
              </a:spcAft>
              <a:buFont typeface="Wingdings"/>
              <a:buNone/>
              <a:defRPr/>
            </a:pPr>
            <a:endParaRPr lang="en-US" b="1" dirty="0">
              <a:latin typeface="Courier New" pitchFamily="49" charset="0"/>
              <a:cs typeface="Courier New" pitchFamily="49" charset="0"/>
            </a:endParaRPr>
          </a:p>
          <a:p>
            <a:pPr marL="274320" indent="-274320" fontAlgn="auto">
              <a:spcAft>
                <a:spcPts val="0"/>
              </a:spcAft>
              <a:buFont typeface="Wingdings"/>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'{print NR, $0}'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fontAlgn="auto">
              <a:spcAft>
                <a:spcPts val="0"/>
              </a:spcAft>
              <a:buFont typeface="Wingdings"/>
              <a:buNone/>
              <a:defRPr/>
            </a:pPr>
            <a:r>
              <a:rPr lang="en-US" b="1" dirty="0">
                <a:latin typeface="Courier New" pitchFamily="49" charset="0"/>
                <a:cs typeface="Courier New" pitchFamily="49" charset="0"/>
              </a:rPr>
              <a:t>1 Tom Jones     4424    5/12/66 543354</a:t>
            </a:r>
          </a:p>
          <a:p>
            <a:pPr marL="274320" indent="-274320" fontAlgn="auto">
              <a:spcAft>
                <a:spcPts val="0"/>
              </a:spcAft>
              <a:buFont typeface="Wingdings"/>
              <a:buNone/>
              <a:defRPr/>
            </a:pPr>
            <a:r>
              <a:rPr lang="en-US" b="1" dirty="0">
                <a:latin typeface="Courier New" pitchFamily="49" charset="0"/>
                <a:cs typeface="Courier New" pitchFamily="49" charset="0"/>
              </a:rPr>
              <a:t>2 Mary Adams    5346    11/4/63 28765</a:t>
            </a:r>
          </a:p>
          <a:p>
            <a:pPr marL="274320" indent="-274320" fontAlgn="auto">
              <a:spcAft>
                <a:spcPts val="0"/>
              </a:spcAft>
              <a:buFont typeface="Wingdings"/>
              <a:buNone/>
              <a:defRPr/>
            </a:pPr>
            <a:r>
              <a:rPr lang="en-US" b="1" dirty="0">
                <a:latin typeface="Courier New" pitchFamily="49" charset="0"/>
                <a:cs typeface="Courier New" pitchFamily="49" charset="0"/>
              </a:rPr>
              <a:t>3 Sally Chang   1654    7/22/54 650000</a:t>
            </a:r>
          </a:p>
          <a:p>
            <a:pPr marL="274320" indent="-274320" fontAlgn="auto">
              <a:spcAft>
                <a:spcPts val="0"/>
              </a:spcAft>
              <a:buFont typeface="Wingdings"/>
              <a:buNone/>
              <a:defRPr/>
            </a:pPr>
            <a:r>
              <a:rPr lang="en-US" b="1" dirty="0">
                <a:latin typeface="Courier New" pitchFamily="49" charset="0"/>
                <a:cs typeface="Courier New" pitchFamily="49" charset="0"/>
              </a:rPr>
              <a:t>4 Billy Black   1683    9/23/44 336500</a:t>
            </a:r>
          </a:p>
        </p:txBody>
      </p:sp>
      <p:sp>
        <p:nvSpPr>
          <p:cNvPr id="2150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2030F92A-F80E-4DDD-A2F2-97488FB3683B}" type="slidenum">
              <a:rPr lang="en-US" altLang="en-US" sz="1400">
                <a:solidFill>
                  <a:srgbClr val="FFFFFF"/>
                </a:solidFill>
              </a:rPr>
              <a:pPr/>
              <a:t>135</a:t>
            </a:fld>
            <a:endParaRPr lang="en-US" altLang="en-US" sz="1400">
              <a:solidFill>
                <a:srgbClr val="FFFFFF"/>
              </a:solidFill>
            </a:endParaRPr>
          </a:p>
        </p:txBody>
      </p:sp>
    </p:spTree>
    <p:extLst>
      <p:ext uri="{BB962C8B-B14F-4D97-AF65-F5344CB8AC3E}">
        <p14:creationId xmlns:p14="http://schemas.microsoft.com/office/powerpoint/2010/main" val="35817743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1026"/>
          <p:cNvSpPr>
            <a:spLocks noGrp="1" noChangeArrowheads="1"/>
          </p:cNvSpPr>
          <p:nvPr>
            <p:ph type="title"/>
          </p:nvPr>
        </p:nvSpPr>
        <p:spPr/>
        <p:txBody>
          <a:bodyPr/>
          <a:lstStyle/>
          <a:p>
            <a:pPr fontAlgn="auto">
              <a:spcAft>
                <a:spcPts val="0"/>
              </a:spcAft>
              <a:defRPr/>
            </a:pPr>
            <a:r>
              <a:rPr lang="en-US"/>
              <a:t>Example: Space as Field Separator </a:t>
            </a:r>
          </a:p>
        </p:txBody>
      </p:sp>
      <p:sp>
        <p:nvSpPr>
          <p:cNvPr id="16388" name="Rectangle 1027"/>
          <p:cNvSpPr>
            <a:spLocks noGrp="1" noChangeArrowheads="1"/>
          </p:cNvSpPr>
          <p:nvPr>
            <p:ph sz="quarter" idx="1"/>
          </p:nvPr>
        </p:nvSpPr>
        <p:spPr>
          <a:xfrm>
            <a:off x="457200" y="1600200"/>
            <a:ext cx="7467600" cy="4873625"/>
          </a:xfrm>
        </p:spPr>
        <p:txBody>
          <a:bodyPr>
            <a:normAutofit/>
          </a:bodyPr>
          <a:lstStyle/>
          <a:p>
            <a:pPr marL="274320" indent="-274320" fontAlgn="auto">
              <a:spcAft>
                <a:spcPts val="0"/>
              </a:spcAft>
              <a:buFont typeface="Wingdings"/>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cat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fontAlgn="auto">
              <a:spcAft>
                <a:spcPts val="0"/>
              </a:spcAft>
              <a:buFont typeface="Wingdings"/>
              <a:buNone/>
              <a:defRPr/>
            </a:pPr>
            <a:r>
              <a:rPr lang="en-US" b="1" dirty="0">
                <a:latin typeface="Courier New" pitchFamily="49" charset="0"/>
                <a:cs typeface="Courier New" pitchFamily="49" charset="0"/>
              </a:rPr>
              <a:t>Tom Jones       4424    5/12/66 543354</a:t>
            </a:r>
          </a:p>
          <a:p>
            <a:pPr marL="274320" indent="-274320" fontAlgn="auto">
              <a:spcAft>
                <a:spcPts val="0"/>
              </a:spcAft>
              <a:buFont typeface="Wingdings"/>
              <a:buNone/>
              <a:defRPr/>
            </a:pPr>
            <a:r>
              <a:rPr lang="en-US" b="1" dirty="0">
                <a:latin typeface="Courier New" pitchFamily="49" charset="0"/>
                <a:cs typeface="Courier New" pitchFamily="49" charset="0"/>
              </a:rPr>
              <a:t>Mary Adams      5346    11/4/63 28765</a:t>
            </a:r>
          </a:p>
          <a:p>
            <a:pPr marL="274320" indent="-274320" fontAlgn="auto">
              <a:spcAft>
                <a:spcPts val="0"/>
              </a:spcAft>
              <a:buFont typeface="Wingdings"/>
              <a:buNone/>
              <a:defRPr/>
            </a:pPr>
            <a:r>
              <a:rPr lang="en-US" b="1" dirty="0">
                <a:latin typeface="Courier New" pitchFamily="49" charset="0"/>
                <a:cs typeface="Courier New" pitchFamily="49" charset="0"/>
              </a:rPr>
              <a:t>Sally Chang     1654    7/22/54 650000</a:t>
            </a:r>
          </a:p>
          <a:p>
            <a:pPr marL="274320" indent="-274320" fontAlgn="auto">
              <a:spcAft>
                <a:spcPts val="0"/>
              </a:spcAft>
              <a:buFont typeface="Wingdings"/>
              <a:buNone/>
              <a:defRPr/>
            </a:pPr>
            <a:r>
              <a:rPr lang="en-US" b="1" dirty="0">
                <a:latin typeface="Courier New" pitchFamily="49" charset="0"/>
                <a:cs typeface="Courier New" pitchFamily="49" charset="0"/>
              </a:rPr>
              <a:t>Billy Black     1683    9/23/44 336500</a:t>
            </a:r>
          </a:p>
          <a:p>
            <a:pPr marL="274320" indent="-274320" fontAlgn="auto">
              <a:spcAft>
                <a:spcPts val="0"/>
              </a:spcAft>
              <a:buFont typeface="Wingdings"/>
              <a:buNone/>
              <a:defRPr/>
            </a:pPr>
            <a:endParaRPr lang="en-US" b="1" dirty="0">
              <a:latin typeface="Courier New" pitchFamily="49" charset="0"/>
              <a:cs typeface="Courier New" pitchFamily="49" charset="0"/>
            </a:endParaRPr>
          </a:p>
          <a:p>
            <a:pPr marL="274320" indent="-274320" fontAlgn="auto">
              <a:spcAft>
                <a:spcPts val="0"/>
              </a:spcAft>
              <a:buFont typeface="Wingdings"/>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'{print NR, $1, $2, $5}'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fontAlgn="auto">
              <a:spcAft>
                <a:spcPts val="0"/>
              </a:spcAft>
              <a:buFont typeface="Wingdings"/>
              <a:buNone/>
              <a:defRPr/>
            </a:pPr>
            <a:r>
              <a:rPr lang="en-US" b="1" dirty="0">
                <a:latin typeface="Courier New" pitchFamily="49" charset="0"/>
                <a:cs typeface="Courier New" pitchFamily="49" charset="0"/>
              </a:rPr>
              <a:t>1 Tom Jones 543354</a:t>
            </a:r>
          </a:p>
          <a:p>
            <a:pPr marL="274320" indent="-274320" fontAlgn="auto">
              <a:spcAft>
                <a:spcPts val="0"/>
              </a:spcAft>
              <a:buFont typeface="Wingdings"/>
              <a:buNone/>
              <a:defRPr/>
            </a:pPr>
            <a:r>
              <a:rPr lang="en-US" b="1" dirty="0">
                <a:latin typeface="Courier New" pitchFamily="49" charset="0"/>
                <a:cs typeface="Courier New" pitchFamily="49" charset="0"/>
              </a:rPr>
              <a:t>2 Mary Adams 28765</a:t>
            </a:r>
          </a:p>
          <a:p>
            <a:pPr marL="274320" indent="-274320" fontAlgn="auto">
              <a:spcAft>
                <a:spcPts val="0"/>
              </a:spcAft>
              <a:buFont typeface="Wingdings"/>
              <a:buNone/>
              <a:defRPr/>
            </a:pPr>
            <a:r>
              <a:rPr lang="en-US" b="1" dirty="0">
                <a:latin typeface="Courier New" pitchFamily="49" charset="0"/>
                <a:cs typeface="Courier New" pitchFamily="49" charset="0"/>
              </a:rPr>
              <a:t>3 Sally Chang 650000</a:t>
            </a:r>
          </a:p>
          <a:p>
            <a:pPr marL="274320" indent="-274320" fontAlgn="auto">
              <a:spcAft>
                <a:spcPts val="0"/>
              </a:spcAft>
              <a:buFont typeface="Wingdings"/>
              <a:buNone/>
              <a:defRPr/>
            </a:pPr>
            <a:r>
              <a:rPr lang="en-US" b="1" dirty="0">
                <a:latin typeface="Courier New" pitchFamily="49" charset="0"/>
                <a:cs typeface="Courier New" pitchFamily="49" charset="0"/>
              </a:rPr>
              <a:t>4 Billy Black 336500</a:t>
            </a:r>
          </a:p>
        </p:txBody>
      </p:sp>
      <p:sp>
        <p:nvSpPr>
          <p:cNvPr id="2355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DFCAE10-22BE-4618-B06A-2B18ED6BB7A7}" type="slidenum">
              <a:rPr lang="en-US" altLang="en-US" sz="1400">
                <a:solidFill>
                  <a:srgbClr val="FFFFFF"/>
                </a:solidFill>
              </a:rPr>
              <a:pPr/>
              <a:t>136</a:t>
            </a:fld>
            <a:endParaRPr lang="en-US" altLang="en-US" sz="1400">
              <a:solidFill>
                <a:srgbClr val="FFFFFF"/>
              </a:solidFill>
            </a:endParaRPr>
          </a:p>
        </p:txBody>
      </p:sp>
    </p:spTree>
    <p:extLst>
      <p:ext uri="{BB962C8B-B14F-4D97-AF65-F5344CB8AC3E}">
        <p14:creationId xmlns:p14="http://schemas.microsoft.com/office/powerpoint/2010/main" val="35404992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1026"/>
          <p:cNvSpPr>
            <a:spLocks noGrp="1" noChangeArrowheads="1"/>
          </p:cNvSpPr>
          <p:nvPr>
            <p:ph type="title"/>
          </p:nvPr>
        </p:nvSpPr>
        <p:spPr/>
        <p:txBody>
          <a:bodyPr/>
          <a:lstStyle/>
          <a:p>
            <a:pPr fontAlgn="auto">
              <a:spcAft>
                <a:spcPts val="0"/>
              </a:spcAft>
              <a:defRPr/>
            </a:pPr>
            <a:r>
              <a:rPr lang="en-US"/>
              <a:t>Example: Colon as Field Separator</a:t>
            </a:r>
          </a:p>
        </p:txBody>
      </p:sp>
      <p:sp>
        <p:nvSpPr>
          <p:cNvPr id="25602" name="Rectangle 1027"/>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cat em2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Jones:4424:5/12/66:543354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Mary Adams:5346:11/4/63:28765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awk</a:t>
            </a:r>
            <a:r>
              <a:rPr lang="en-US" altLang="en-US" b="1" dirty="0">
                <a:latin typeface="Courier New" panose="02070309020205020404" pitchFamily="49" charset="0"/>
                <a:cs typeface="Courier New" panose="02070309020205020404" pitchFamily="49" charset="0"/>
              </a:rPr>
              <a:t> -F: '/Jones/{print $1, $2}' em2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 4424</a:t>
            </a:r>
          </a:p>
        </p:txBody>
      </p:sp>
      <p:sp>
        <p:nvSpPr>
          <p:cNvPr id="2560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62D61451-4EA0-4023-8033-BEE00C6F7E27}" type="slidenum">
              <a:rPr lang="en-US" altLang="en-US" sz="1400">
                <a:solidFill>
                  <a:srgbClr val="FFFFFF"/>
                </a:solidFill>
              </a:rPr>
              <a:pPr/>
              <a:t>137</a:t>
            </a:fld>
            <a:endParaRPr lang="en-US" altLang="en-US" sz="1400">
              <a:solidFill>
                <a:srgbClr val="FFFFFF"/>
              </a:solidFill>
            </a:endParaRPr>
          </a:p>
        </p:txBody>
      </p:sp>
    </p:spTree>
    <p:extLst>
      <p:ext uri="{BB962C8B-B14F-4D97-AF65-F5344CB8AC3E}">
        <p14:creationId xmlns:p14="http://schemas.microsoft.com/office/powerpoint/2010/main" val="15347664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z="2800"/>
              <a:t>Advanced awk features</a:t>
            </a:r>
            <a:r>
              <a:rPr lang="en-US" altLang="en-US"/>
              <a:t> </a:t>
            </a:r>
          </a:p>
        </p:txBody>
      </p:sp>
      <p:sp>
        <p:nvSpPr>
          <p:cNvPr id="29699" name="Rectangle 3"/>
          <p:cNvSpPr>
            <a:spLocks noGrp="1" noChangeArrowheads="1"/>
          </p:cNvSpPr>
          <p:nvPr>
            <p:ph type="body" idx="1"/>
          </p:nvPr>
        </p:nvSpPr>
        <p:spPr/>
        <p:txBody>
          <a:bodyPr/>
          <a:lstStyle/>
          <a:p>
            <a:pPr>
              <a:lnSpc>
                <a:spcPct val="120000"/>
              </a:lnSpc>
            </a:pPr>
            <a:r>
              <a:rPr lang="en-US" altLang="en-US" sz="1600" dirty="0" err="1"/>
              <a:t>Awk</a:t>
            </a:r>
            <a:r>
              <a:rPr lang="en-US" altLang="en-US" sz="1600" dirty="0"/>
              <a:t> borrows a lot from the C language.</a:t>
            </a:r>
          </a:p>
          <a:p>
            <a:pPr>
              <a:lnSpc>
                <a:spcPct val="120000"/>
              </a:lnSpc>
            </a:pPr>
            <a:r>
              <a:rPr lang="en-US" altLang="en-US" sz="1600" dirty="0"/>
              <a:t>The if loop, for loop and while loop have the same constructs as in C.</a:t>
            </a:r>
          </a:p>
          <a:p>
            <a:pPr>
              <a:lnSpc>
                <a:spcPct val="120000"/>
              </a:lnSpc>
            </a:pPr>
            <a:r>
              <a:rPr lang="en-US" altLang="en-US" sz="1600" dirty="0" err="1"/>
              <a:t>Awk’s</a:t>
            </a:r>
            <a:r>
              <a:rPr lang="en-US" altLang="en-US" sz="1600" dirty="0"/>
              <a:t> variables are stored internally as strings.</a:t>
            </a:r>
          </a:p>
          <a:p>
            <a:pPr>
              <a:lnSpc>
                <a:spcPct val="120000"/>
              </a:lnSpc>
              <a:buFontTx/>
              <a:buNone/>
            </a:pPr>
            <a:r>
              <a:rPr lang="en-US" altLang="en-US" sz="1600" dirty="0"/>
              <a:t>      </a:t>
            </a:r>
            <a:r>
              <a:rPr lang="en-US" altLang="en-US" sz="1400" b="1" dirty="0" err="1">
                <a:solidFill>
                  <a:schemeClr val="folHlink"/>
                </a:solidFill>
                <a:latin typeface="Courier New" panose="02070309020205020404" pitchFamily="49" charset="0"/>
              </a:rPr>
              <a:t>eg</a:t>
            </a:r>
            <a:r>
              <a:rPr lang="en-US" altLang="en-US" sz="1400" b="1" dirty="0">
                <a:solidFill>
                  <a:schemeClr val="folHlink"/>
                </a:solidFill>
                <a:latin typeface="Courier New" panose="02070309020205020404" pitchFamily="49" charset="0"/>
              </a:rPr>
              <a:t>. x = “1.01”</a:t>
            </a:r>
          </a:p>
          <a:p>
            <a:pPr>
              <a:lnSpc>
                <a:spcPct val="120000"/>
              </a:lnSpc>
              <a:buFontTx/>
              <a:buNone/>
            </a:pPr>
            <a:r>
              <a:rPr lang="en-US" altLang="en-US" sz="1400" b="1" dirty="0">
                <a:solidFill>
                  <a:schemeClr val="folHlink"/>
                </a:solidFill>
                <a:latin typeface="Courier New" panose="02070309020205020404" pitchFamily="49" charset="0"/>
              </a:rPr>
              <a:t>       x = x + 1</a:t>
            </a:r>
          </a:p>
          <a:p>
            <a:pPr>
              <a:lnSpc>
                <a:spcPct val="120000"/>
              </a:lnSpc>
              <a:buFontTx/>
              <a:buNone/>
            </a:pPr>
            <a:r>
              <a:rPr lang="en-US" altLang="en-US" sz="1400" b="1" dirty="0">
                <a:solidFill>
                  <a:schemeClr val="folHlink"/>
                </a:solidFill>
                <a:latin typeface="Courier New" panose="02070309020205020404" pitchFamily="49" charset="0"/>
              </a:rPr>
              <a:t>       print x</a:t>
            </a:r>
          </a:p>
          <a:p>
            <a:pPr>
              <a:lnSpc>
                <a:spcPct val="120000"/>
              </a:lnSpc>
              <a:buFontTx/>
              <a:buNone/>
            </a:pPr>
            <a:r>
              <a:rPr lang="en-US" altLang="en-US" sz="1600" dirty="0"/>
              <a:t>      </a:t>
            </a:r>
            <a:r>
              <a:rPr lang="en-US" altLang="en-US" sz="1400" b="1" dirty="0">
                <a:latin typeface="Courier New" panose="02070309020205020404" pitchFamily="49" charset="0"/>
              </a:rPr>
              <a:t>The above will print the value 2.01</a:t>
            </a:r>
          </a:p>
          <a:p>
            <a:pPr>
              <a:lnSpc>
                <a:spcPct val="120000"/>
              </a:lnSpc>
            </a:pPr>
            <a:r>
              <a:rPr lang="en-US" altLang="en-US" sz="1600" dirty="0"/>
              <a:t>Comparison operators in </a:t>
            </a:r>
            <a:r>
              <a:rPr lang="en-US" altLang="en-US" sz="1600" dirty="0" err="1"/>
              <a:t>awk</a:t>
            </a:r>
            <a:r>
              <a:rPr lang="en-US" altLang="en-US" sz="1600" dirty="0"/>
              <a:t> are : </a:t>
            </a:r>
            <a:r>
              <a:rPr lang="en-US" altLang="en-US" sz="1400" b="1" dirty="0">
                <a:solidFill>
                  <a:schemeClr val="folHlink"/>
                </a:solidFill>
                <a:latin typeface="Courier New" panose="02070309020205020404" pitchFamily="49" charset="0"/>
              </a:rPr>
              <a:t>"==", "&lt;", "&gt;", "&lt;=", "&gt;=", "!=“, "~" and "!~“.</a:t>
            </a:r>
          </a:p>
          <a:p>
            <a:pPr>
              <a:lnSpc>
                <a:spcPct val="120000"/>
              </a:lnSpc>
            </a:pPr>
            <a:r>
              <a:rPr lang="en-US" altLang="en-US" sz="1400" b="1" dirty="0">
                <a:solidFill>
                  <a:schemeClr val="folHlink"/>
                </a:solidFill>
              </a:rPr>
              <a:t>“~”</a:t>
            </a:r>
            <a:r>
              <a:rPr lang="en-US" altLang="en-US" sz="1600" dirty="0"/>
              <a:t> and </a:t>
            </a:r>
            <a:r>
              <a:rPr lang="en-US" altLang="en-US" sz="1400" b="1" dirty="0">
                <a:solidFill>
                  <a:schemeClr val="folHlink"/>
                </a:solidFill>
              </a:rPr>
              <a:t>“!~”</a:t>
            </a:r>
            <a:r>
              <a:rPr lang="en-US" altLang="en-US" sz="1600" dirty="0"/>
              <a:t> operators mean "matches" and "does not match".</a:t>
            </a:r>
          </a:p>
          <a:p>
            <a:pPr>
              <a:lnSpc>
                <a:spcPct val="120000"/>
              </a:lnSpc>
            </a:pPr>
            <a:endParaRPr lang="en-US" altLang="en-US" sz="1600" dirty="0"/>
          </a:p>
        </p:txBody>
      </p:sp>
    </p:spTree>
    <p:extLst>
      <p:ext uri="{BB962C8B-B14F-4D97-AF65-F5344CB8AC3E}">
        <p14:creationId xmlns:p14="http://schemas.microsoft.com/office/powerpoint/2010/main" val="42653341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z="2800"/>
              <a:t>Awk Examples </a:t>
            </a:r>
          </a:p>
        </p:txBody>
      </p:sp>
      <p:sp>
        <p:nvSpPr>
          <p:cNvPr id="25603" name="Rectangle 3"/>
          <p:cNvSpPr>
            <a:spLocks noGrp="1" noChangeArrowheads="1"/>
          </p:cNvSpPr>
          <p:nvPr>
            <p:ph type="body" idx="1"/>
          </p:nvPr>
        </p:nvSpPr>
        <p:spPr/>
        <p:txBody>
          <a:bodyPr/>
          <a:lstStyle/>
          <a:p>
            <a:pPr>
              <a:lnSpc>
                <a:spcPct val="140000"/>
              </a:lnSpc>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 print $0 }' /</a:t>
            </a:r>
            <a:r>
              <a:rPr lang="en-US" altLang="en-US" sz="1400" b="1" dirty="0" err="1">
                <a:solidFill>
                  <a:schemeClr val="folHlink"/>
                </a:solidFill>
                <a:latin typeface="Courier New" panose="02070309020205020404" pitchFamily="49" charset="0"/>
              </a:rPr>
              <a:t>etc</a:t>
            </a:r>
            <a:r>
              <a:rPr lang="en-US" altLang="en-US" sz="1400" b="1" dirty="0">
                <a:solidFill>
                  <a:schemeClr val="folHlink"/>
                </a:solidFill>
                <a:latin typeface="Courier New" panose="02070309020205020404" pitchFamily="49" charset="0"/>
              </a:rPr>
              <a:t>/</a:t>
            </a:r>
            <a:r>
              <a:rPr lang="en-US" altLang="en-US" sz="1400" b="1" dirty="0" err="1">
                <a:solidFill>
                  <a:schemeClr val="folHlink"/>
                </a:solidFill>
                <a:latin typeface="Courier New" panose="02070309020205020404" pitchFamily="49" charset="0"/>
              </a:rPr>
              <a:t>passwd</a:t>
            </a:r>
            <a:r>
              <a:rPr lang="en-US" altLang="en-US" sz="1400" dirty="0"/>
              <a:t> </a:t>
            </a:r>
          </a:p>
          <a:p>
            <a:pPr>
              <a:lnSpc>
                <a:spcPct val="140000"/>
              </a:lnSpc>
              <a:buFontTx/>
              <a:buNone/>
            </a:pPr>
            <a:r>
              <a:rPr lang="en-US" altLang="en-US" sz="1400" dirty="0">
                <a:latin typeface="Courier New" panose="02070309020205020404" pitchFamily="49" charset="0"/>
              </a:rPr>
              <a:t>  </a:t>
            </a:r>
            <a:r>
              <a:rPr lang="en-US" altLang="en-US" sz="1400" dirty="0"/>
              <a:t>Prints all the lines in /</a:t>
            </a:r>
            <a:r>
              <a:rPr lang="en-US" altLang="en-US" sz="1400" dirty="0" err="1"/>
              <a:t>etc</a:t>
            </a:r>
            <a:r>
              <a:rPr lang="en-US" altLang="en-US" sz="1400" dirty="0"/>
              <a:t>/</a:t>
            </a:r>
            <a:r>
              <a:rPr lang="en-US" altLang="en-US" sz="1400" dirty="0" err="1"/>
              <a:t>passwd</a:t>
            </a:r>
            <a:endParaRPr lang="en-US" altLang="en-US" sz="1400" dirty="0"/>
          </a:p>
          <a:p>
            <a:pPr>
              <a:lnSpc>
                <a:spcPct val="140000"/>
              </a:lnSpc>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 print "username: " $1 "\t\</a:t>
            </a:r>
            <a:r>
              <a:rPr lang="en-US" altLang="en-US" sz="1400" b="1" dirty="0" err="1">
                <a:solidFill>
                  <a:schemeClr val="folHlink"/>
                </a:solidFill>
                <a:latin typeface="Courier New" panose="02070309020205020404" pitchFamily="49" charset="0"/>
              </a:rPr>
              <a:t>tuid</a:t>
            </a:r>
            <a:r>
              <a:rPr lang="en-US" altLang="en-US" sz="1400" b="1" dirty="0">
                <a:solidFill>
                  <a:schemeClr val="folHlink"/>
                </a:solidFill>
                <a:latin typeface="Courier New" panose="02070309020205020404" pitchFamily="49" charset="0"/>
              </a:rPr>
              <a:t>:" $3" }' /</a:t>
            </a:r>
            <a:r>
              <a:rPr lang="en-US" altLang="en-US" sz="1400" b="1" dirty="0" err="1">
                <a:solidFill>
                  <a:schemeClr val="folHlink"/>
                </a:solidFill>
                <a:latin typeface="Courier New" panose="02070309020205020404" pitchFamily="49" charset="0"/>
              </a:rPr>
              <a:t>etc</a:t>
            </a:r>
            <a:r>
              <a:rPr lang="en-US" altLang="en-US" sz="1400" b="1" dirty="0">
                <a:solidFill>
                  <a:schemeClr val="folHlink"/>
                </a:solidFill>
                <a:latin typeface="Courier New" panose="02070309020205020404" pitchFamily="49" charset="0"/>
              </a:rPr>
              <a:t>/</a:t>
            </a:r>
            <a:r>
              <a:rPr lang="en-US" altLang="en-US" sz="1400" b="1" dirty="0" err="1">
                <a:solidFill>
                  <a:schemeClr val="folHlink"/>
                </a:solidFill>
                <a:latin typeface="Courier New" panose="02070309020205020404" pitchFamily="49" charset="0"/>
              </a:rPr>
              <a:t>passwd</a:t>
            </a:r>
            <a:r>
              <a:rPr lang="en-US" altLang="en-US" sz="1400" b="1" dirty="0">
                <a:solidFill>
                  <a:schemeClr val="folHlink"/>
                </a:solidFill>
                <a:latin typeface="Courier New" panose="02070309020205020404" pitchFamily="49" charset="0"/>
              </a:rPr>
              <a:t> </a:t>
            </a:r>
          </a:p>
          <a:p>
            <a:pPr>
              <a:lnSpc>
                <a:spcPct val="140000"/>
              </a:lnSpc>
              <a:buFontTx/>
              <a:buNone/>
            </a:pPr>
            <a:r>
              <a:rPr lang="en-US" altLang="en-US" sz="1400" b="1" dirty="0">
                <a:solidFill>
                  <a:schemeClr val="folHlink"/>
                </a:solidFill>
                <a:latin typeface="Courier New" panose="02070309020205020404" pitchFamily="49" charset="0"/>
              </a:rPr>
              <a:t>  </a:t>
            </a:r>
            <a:r>
              <a:rPr lang="en-US" altLang="en-US" sz="1400" dirty="0"/>
              <a:t>Prints the 1</a:t>
            </a:r>
            <a:r>
              <a:rPr lang="en-US" altLang="en-US" sz="1400" baseline="30000" dirty="0"/>
              <a:t>st</a:t>
            </a:r>
            <a:r>
              <a:rPr lang="en-US" altLang="en-US" sz="1400" dirty="0"/>
              <a:t> and 3</a:t>
            </a:r>
            <a:r>
              <a:rPr lang="en-US" altLang="en-US" sz="1400" baseline="30000" dirty="0"/>
              <a:t>rd</a:t>
            </a:r>
            <a:r>
              <a:rPr lang="en-US" altLang="en-US" sz="1400" dirty="0"/>
              <a:t> fields of each line in /</a:t>
            </a:r>
            <a:r>
              <a:rPr lang="en-US" altLang="en-US" sz="1400" dirty="0" err="1"/>
              <a:t>etc</a:t>
            </a:r>
            <a:r>
              <a:rPr lang="en-US" altLang="en-US" sz="1400" dirty="0"/>
              <a:t>/</a:t>
            </a:r>
            <a:r>
              <a:rPr lang="en-US" altLang="en-US" sz="1400" dirty="0" err="1"/>
              <a:t>passwd</a:t>
            </a:r>
            <a:r>
              <a:rPr lang="en-US" altLang="en-US" sz="1400" dirty="0"/>
              <a:t>. The fields  are separated by “:”</a:t>
            </a:r>
          </a:p>
          <a:p>
            <a:pPr>
              <a:lnSpc>
                <a:spcPct val="140000"/>
              </a:lnSpc>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script1.awk /</a:t>
            </a:r>
            <a:r>
              <a:rPr lang="en-US" altLang="en-US" sz="1400" b="1" dirty="0" err="1">
                <a:solidFill>
                  <a:schemeClr val="folHlink"/>
                </a:solidFill>
                <a:latin typeface="Courier New" panose="02070309020205020404" pitchFamily="49" charset="0"/>
              </a:rPr>
              <a:t>etc</a:t>
            </a:r>
            <a:r>
              <a:rPr lang="en-US" altLang="en-US" sz="1400" b="1" dirty="0">
                <a:solidFill>
                  <a:schemeClr val="folHlink"/>
                </a:solidFill>
                <a:latin typeface="Courier New" panose="02070309020205020404" pitchFamily="49" charset="0"/>
              </a:rPr>
              <a:t>/</a:t>
            </a:r>
            <a:r>
              <a:rPr lang="en-US" altLang="en-US" sz="1400" b="1" dirty="0" err="1">
                <a:solidFill>
                  <a:schemeClr val="folHlink"/>
                </a:solidFill>
                <a:latin typeface="Courier New" panose="02070309020205020404" pitchFamily="49" charset="0"/>
              </a:rPr>
              <a:t>passwd</a:t>
            </a:r>
            <a:endParaRPr lang="en-US" altLang="en-US" sz="1400" b="1" dirty="0">
              <a:solidFill>
                <a:schemeClr val="folHlink"/>
              </a:solidFill>
              <a:latin typeface="Courier New" panose="02070309020205020404" pitchFamily="49" charset="0"/>
            </a:endParaRPr>
          </a:p>
          <a:p>
            <a:pPr>
              <a:lnSpc>
                <a:spcPct val="140000"/>
              </a:lnSpc>
              <a:buFontTx/>
              <a:buNone/>
            </a:pPr>
            <a:r>
              <a:rPr lang="en-US" altLang="en-US" sz="1400" b="1" dirty="0">
                <a:solidFill>
                  <a:schemeClr val="folHlink"/>
                </a:solidFill>
                <a:latin typeface="Courier New" panose="02070309020205020404" pitchFamily="49" charset="0"/>
              </a:rPr>
              <a:t>  </a:t>
            </a:r>
            <a:r>
              <a:rPr lang="en-US" altLang="en-US" sz="1400" b="1" u="sng" dirty="0">
                <a:solidFill>
                  <a:srgbClr val="D23C9C"/>
                </a:solidFill>
                <a:latin typeface="Courier New" panose="02070309020205020404" pitchFamily="49" charset="0"/>
              </a:rPr>
              <a:t>script1.awk</a:t>
            </a:r>
          </a:p>
          <a:p>
            <a:pPr>
              <a:lnSpc>
                <a:spcPct val="140000"/>
              </a:lnSpc>
              <a:buFontTx/>
              <a:buNone/>
            </a:pPr>
            <a:r>
              <a:rPr lang="en-US" altLang="en-US" sz="1400" b="1" dirty="0">
                <a:solidFill>
                  <a:srgbClr val="D23C9C"/>
                </a:solidFill>
                <a:latin typeface="Courier New" panose="02070309020205020404" pitchFamily="49" charset="0"/>
              </a:rPr>
              <a:t>  BEGIN{ x=0 }# The BEGIN block is executed before processing the file</a:t>
            </a:r>
          </a:p>
          <a:p>
            <a:pPr>
              <a:lnSpc>
                <a:spcPct val="140000"/>
              </a:lnSpc>
              <a:buFontTx/>
              <a:buNone/>
            </a:pPr>
            <a:r>
              <a:rPr lang="en-US" altLang="en-US" sz="1400" b="1" dirty="0">
                <a:solidFill>
                  <a:srgbClr val="D23C9C"/>
                </a:solidFill>
                <a:latin typeface="Courier New" panose="02070309020205020404" pitchFamily="49" charset="0"/>
              </a:rPr>
              <a:t>  /^$/ { x=x+1 } # For every null line increment the count</a:t>
            </a:r>
          </a:p>
          <a:p>
            <a:pPr>
              <a:lnSpc>
                <a:spcPct val="140000"/>
              </a:lnSpc>
              <a:buFontTx/>
              <a:buNone/>
            </a:pPr>
            <a:r>
              <a:rPr lang="en-US" altLang="en-US" sz="1400" b="1" dirty="0">
                <a:solidFill>
                  <a:srgbClr val="D23C9C"/>
                </a:solidFill>
                <a:latin typeface="Courier New" panose="02070309020205020404" pitchFamily="49" charset="0"/>
              </a:rPr>
              <a:t>  END { print "I found " x " blank lines. :)" } #Executed at the end</a:t>
            </a:r>
          </a:p>
          <a:p>
            <a:pPr>
              <a:lnSpc>
                <a:spcPct val="140000"/>
              </a:lnSpc>
              <a:buFontTx/>
              <a:buNone/>
            </a:pPr>
            <a:r>
              <a:rPr lang="en-US" altLang="en-US" sz="1400" b="1" dirty="0">
                <a:solidFill>
                  <a:schemeClr val="folHlink"/>
                </a:solidFill>
              </a:rPr>
              <a:t>  </a:t>
            </a:r>
            <a:r>
              <a:rPr lang="en-US" altLang="en-US" sz="1400" dirty="0">
                <a:solidFill>
                  <a:schemeClr val="folHlink"/>
                </a:solidFill>
              </a:rPr>
              <a:t>The above script calculates the number of null lines. Note that BEGIN and END are </a:t>
            </a:r>
          </a:p>
          <a:p>
            <a:pPr>
              <a:lnSpc>
                <a:spcPct val="140000"/>
              </a:lnSpc>
              <a:buFontTx/>
              <a:buNone/>
            </a:pPr>
            <a:r>
              <a:rPr lang="en-US" altLang="en-US" sz="1400" dirty="0">
                <a:solidFill>
                  <a:schemeClr val="folHlink"/>
                </a:solidFill>
              </a:rPr>
              <a:t>  special patterns</a:t>
            </a:r>
            <a:r>
              <a:rPr lang="en-US" altLang="en-US" sz="1400" b="1" dirty="0">
                <a:solidFill>
                  <a:schemeClr val="folHlink"/>
                </a:solidFill>
              </a:rPr>
              <a:t>.</a:t>
            </a:r>
          </a:p>
        </p:txBody>
      </p:sp>
    </p:spTree>
    <p:extLst>
      <p:ext uri="{BB962C8B-B14F-4D97-AF65-F5344CB8AC3E}">
        <p14:creationId xmlns:p14="http://schemas.microsoft.com/office/powerpoint/2010/main" val="3796609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5029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5029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5715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pic>
        <p:nvPicPr>
          <p:cNvPr id="3" name="Picture 2">
            <a:extLst>
              <a:ext uri="{FF2B5EF4-FFF2-40B4-BE49-F238E27FC236}">
                <a16:creationId xmlns:a16="http://schemas.microsoft.com/office/drawing/2014/main" id="{80B295E0-D6F1-4769-BE07-DE781D77111F}"/>
              </a:ext>
            </a:extLst>
          </p:cNvPr>
          <p:cNvPicPr>
            <a:picLocks noChangeAspect="1"/>
          </p:cNvPicPr>
          <p:nvPr/>
        </p:nvPicPr>
        <p:blipFill>
          <a:blip r:embed="rId3"/>
          <a:stretch>
            <a:fillRect/>
          </a:stretch>
        </p:blipFill>
        <p:spPr>
          <a:xfrm>
            <a:off x="190838" y="5911573"/>
            <a:ext cx="5905500" cy="657225"/>
          </a:xfrm>
          <a:prstGeom prst="rect">
            <a:avLst/>
          </a:prstGeom>
        </p:spPr>
      </p:pic>
    </p:spTree>
    <p:extLst>
      <p:ext uri="{BB962C8B-B14F-4D97-AF65-F5344CB8AC3E}">
        <p14:creationId xmlns:p14="http://schemas.microsoft.com/office/powerpoint/2010/main" val="304125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8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98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8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9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z="2800"/>
              <a:t>Awk examples (cont..)</a:t>
            </a:r>
          </a:p>
        </p:txBody>
      </p:sp>
      <p:sp>
        <p:nvSpPr>
          <p:cNvPr id="26627" name="Rectangle 3"/>
          <p:cNvSpPr>
            <a:spLocks noGrp="1" noChangeArrowheads="1"/>
          </p:cNvSpPr>
          <p:nvPr>
            <p:ph type="body" idx="1"/>
          </p:nvPr>
        </p:nvSpPr>
        <p:spPr/>
        <p:txBody>
          <a:bodyPr/>
          <a:lstStyle/>
          <a:p>
            <a:pPr>
              <a:lnSpc>
                <a:spcPct val="120000"/>
              </a:lnSpc>
              <a:buFontTx/>
              <a:buNone/>
            </a:pPr>
            <a:r>
              <a:rPr lang="en-US" altLang="en-US" sz="1400" b="1">
                <a:solidFill>
                  <a:schemeClr val="folHlink"/>
                </a:solidFill>
                <a:latin typeface="Courier New" panose="02070309020205020404" pitchFamily="49" charset="0"/>
              </a:rPr>
              <a:t>$ awk 'BEGIN { RS = "/" } ; { print $0 }' file1.txt</a:t>
            </a:r>
          </a:p>
          <a:p>
            <a:pPr>
              <a:lnSpc>
                <a:spcPct val="120000"/>
              </a:lnSpc>
              <a:buFontTx/>
              <a:buNone/>
            </a:pPr>
            <a:r>
              <a:rPr lang="en-US" altLang="en-US" sz="1400">
                <a:solidFill>
                  <a:schemeClr val="folHlink"/>
                </a:solidFill>
              </a:rPr>
              <a:t>    </a:t>
            </a:r>
            <a:r>
              <a:rPr lang="en-US" altLang="en-US" sz="1400" u="sng">
                <a:solidFill>
                  <a:schemeClr val="tx2"/>
                </a:solidFill>
              </a:rPr>
              <a:t>RS is the record separator</a:t>
            </a:r>
            <a:r>
              <a:rPr lang="en-US" altLang="en-US" sz="1400"/>
              <a:t> (default is \n). In this example the RS is modified to “/”</a:t>
            </a:r>
          </a:p>
          <a:p>
            <a:pPr>
              <a:lnSpc>
                <a:spcPct val="120000"/>
              </a:lnSpc>
              <a:buFontTx/>
              <a:buNone/>
            </a:pPr>
            <a:r>
              <a:rPr lang="en-US" altLang="en-US" sz="1400"/>
              <a:t>    and then the file is processed. So awk will distinguish between records by “/”</a:t>
            </a:r>
          </a:p>
          <a:p>
            <a:pPr>
              <a:lnSpc>
                <a:spcPct val="120000"/>
              </a:lnSpc>
              <a:buFontTx/>
              <a:buNone/>
            </a:pPr>
            <a:r>
              <a:rPr lang="en-US" altLang="en-US" sz="1400"/>
              <a:t>    character. </a:t>
            </a:r>
          </a:p>
          <a:p>
            <a:pPr>
              <a:lnSpc>
                <a:spcPct val="120000"/>
              </a:lnSpc>
              <a:buFontTx/>
              <a:buNone/>
            </a:pPr>
            <a:r>
              <a:rPr lang="en-US" altLang="en-US" sz="1400" b="1">
                <a:solidFill>
                  <a:schemeClr val="folHlink"/>
                </a:solidFill>
                <a:latin typeface="Courier New" panose="02070309020205020404" pitchFamily="49" charset="0"/>
              </a:rPr>
              <a:t>$ awk '$1 ~ /foo/ { print $0 }' file.txt</a:t>
            </a:r>
          </a:p>
          <a:p>
            <a:pPr>
              <a:lnSpc>
                <a:spcPct val="120000"/>
              </a:lnSpc>
              <a:buFontTx/>
              <a:buNone/>
            </a:pPr>
            <a:r>
              <a:rPr lang="en-US" altLang="en-US" sz="1400"/>
              <a:t>    The pattern will print out all records from file file.txt whose first fields contain the</a:t>
            </a:r>
          </a:p>
          <a:p>
            <a:pPr>
              <a:lnSpc>
                <a:spcPct val="120000"/>
              </a:lnSpc>
              <a:buFontTx/>
              <a:buNone/>
            </a:pPr>
            <a:r>
              <a:rPr lang="en-US" altLang="en-US" sz="1400"/>
              <a:t>    string “foo”.</a:t>
            </a:r>
          </a:p>
          <a:p>
            <a:pPr>
              <a:lnSpc>
                <a:spcPct val="120000"/>
              </a:lnSpc>
              <a:buFontTx/>
              <a:buNone/>
            </a:pPr>
            <a:r>
              <a:rPr lang="en-US" altLang="en-US" sz="1400" b="1">
                <a:solidFill>
                  <a:schemeClr val="folHlink"/>
                </a:solidFill>
                <a:latin typeface="Courier New" panose="02070309020205020404" pitchFamily="49" charset="0"/>
              </a:rPr>
              <a:t>$ awk '{ print $(2*2) }' file.txt</a:t>
            </a:r>
          </a:p>
          <a:p>
            <a:pPr>
              <a:lnSpc>
                <a:spcPct val="120000"/>
              </a:lnSpc>
              <a:buFontTx/>
              <a:buNone/>
            </a:pPr>
            <a:r>
              <a:rPr lang="en-US" altLang="en-US" sz="1400" b="1">
                <a:solidFill>
                  <a:schemeClr val="folHlink"/>
                </a:solidFill>
                <a:latin typeface="Courier New" panose="02070309020205020404" pitchFamily="49" charset="0"/>
              </a:rPr>
              <a:t> </a:t>
            </a:r>
            <a:r>
              <a:rPr lang="en-US" altLang="en-US" sz="1400"/>
              <a:t>  In the above example the </a:t>
            </a:r>
            <a:r>
              <a:rPr lang="en-US" altLang="en-US" sz="1400" u="sng">
                <a:solidFill>
                  <a:schemeClr val="hlink"/>
                </a:solidFill>
              </a:rPr>
              <a:t>field number is an expression</a:t>
            </a:r>
            <a:r>
              <a:rPr lang="en-US" altLang="en-US" sz="1400"/>
              <a:t>. So awk will  print the 4</a:t>
            </a:r>
            <a:r>
              <a:rPr lang="en-US" altLang="en-US" sz="1400" baseline="30000"/>
              <a:t>th</a:t>
            </a:r>
            <a:r>
              <a:rPr lang="en-US" altLang="en-US" sz="1400"/>
              <a:t> fields</a:t>
            </a:r>
          </a:p>
          <a:p>
            <a:pPr>
              <a:lnSpc>
                <a:spcPct val="120000"/>
              </a:lnSpc>
              <a:buFontTx/>
              <a:buNone/>
            </a:pPr>
            <a:r>
              <a:rPr lang="en-US" altLang="en-US" sz="1400"/>
              <a:t>    of all the records.</a:t>
            </a:r>
            <a:r>
              <a:rPr lang="en-US" altLang="en-US" sz="1400" b="1">
                <a:solidFill>
                  <a:schemeClr val="folHlink"/>
                </a:solidFill>
                <a:latin typeface="Courier New" panose="02070309020205020404" pitchFamily="49" charset="0"/>
              </a:rPr>
              <a:t> </a:t>
            </a:r>
          </a:p>
          <a:p>
            <a:pPr>
              <a:lnSpc>
                <a:spcPct val="80000"/>
              </a:lnSpc>
              <a:buFontTx/>
              <a:buNone/>
            </a:pPr>
            <a:r>
              <a:rPr lang="en-US" altLang="en-US"/>
              <a:t> </a:t>
            </a:r>
          </a:p>
          <a:p>
            <a:pPr>
              <a:lnSpc>
                <a:spcPct val="80000"/>
              </a:lnSpc>
              <a:buFontTx/>
              <a:buNone/>
            </a:pPr>
            <a:endParaRPr lang="en-US" altLang="en-US"/>
          </a:p>
        </p:txBody>
      </p:sp>
    </p:spTree>
    <p:extLst>
      <p:ext uri="{BB962C8B-B14F-4D97-AF65-F5344CB8AC3E}">
        <p14:creationId xmlns:p14="http://schemas.microsoft.com/office/powerpoint/2010/main" val="18952164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z="2800"/>
              <a:t>Awk examples (cont..)</a:t>
            </a:r>
          </a:p>
        </p:txBody>
      </p:sp>
      <p:sp>
        <p:nvSpPr>
          <p:cNvPr id="28675" name="Rectangle 3"/>
          <p:cNvSpPr>
            <a:spLocks noGrp="1" noChangeArrowheads="1"/>
          </p:cNvSpPr>
          <p:nvPr>
            <p:ph type="body" idx="1"/>
          </p:nvPr>
        </p:nvSpPr>
        <p:spPr/>
        <p:txBody>
          <a:bodyPr/>
          <a:lstStyle/>
          <a:p>
            <a:pPr>
              <a:lnSpc>
                <a:spcPct val="120000"/>
              </a:lnSpc>
              <a:buFontTx/>
              <a:buNone/>
            </a:pPr>
            <a:r>
              <a:rPr lang="en-US" altLang="en-US" sz="1400" b="1">
                <a:solidFill>
                  <a:schemeClr val="folHlink"/>
                </a:solidFill>
                <a:latin typeface="Courier New" panose="02070309020205020404" pitchFamily="49" charset="0"/>
              </a:rPr>
              <a:t>$ awk '{ $3 = $2 - 10; print $2, $3 }' inventory-shipped</a:t>
            </a:r>
            <a:r>
              <a:rPr lang="en-US" altLang="en-US" sz="1400">
                <a:latin typeface="Courier New" panose="02070309020205020404" pitchFamily="49" charset="0"/>
              </a:rPr>
              <a:t> </a:t>
            </a:r>
          </a:p>
          <a:p>
            <a:pPr>
              <a:lnSpc>
                <a:spcPct val="130000"/>
              </a:lnSpc>
              <a:buFontTx/>
              <a:buNone/>
            </a:pPr>
            <a:r>
              <a:rPr lang="en-US" altLang="en-US" sz="2000" b="1">
                <a:solidFill>
                  <a:schemeClr val="folHlink"/>
                </a:solidFill>
                <a:latin typeface="Courier New" panose="02070309020205020404" pitchFamily="49" charset="0"/>
              </a:rPr>
              <a:t> </a:t>
            </a:r>
            <a:r>
              <a:rPr lang="en-US" altLang="en-US" sz="1600"/>
              <a:t>This example will subtract the second field of each record by 10 and store</a:t>
            </a:r>
          </a:p>
          <a:p>
            <a:pPr>
              <a:lnSpc>
                <a:spcPct val="130000"/>
              </a:lnSpc>
              <a:buFontTx/>
              <a:buNone/>
            </a:pPr>
            <a:r>
              <a:rPr lang="en-US" altLang="en-US" sz="1600"/>
              <a:t>   it in the third field.</a:t>
            </a:r>
          </a:p>
          <a:p>
            <a:pPr>
              <a:lnSpc>
                <a:spcPct val="130000"/>
              </a:lnSpc>
              <a:buFontTx/>
              <a:buNone/>
            </a:pPr>
            <a:r>
              <a:rPr lang="en-US" altLang="en-US" sz="1400" b="1">
                <a:solidFill>
                  <a:schemeClr val="folHlink"/>
                </a:solidFill>
                <a:latin typeface="Courier New" panose="02070309020205020404" pitchFamily="49" charset="0"/>
              </a:rPr>
              <a:t>$ awk 'BEGIN { FS = "," } ; { print $2 }'</a:t>
            </a:r>
            <a:r>
              <a:rPr lang="en-US" altLang="en-US" sz="1400">
                <a:latin typeface="Courier New" panose="02070309020205020404" pitchFamily="49" charset="0"/>
              </a:rPr>
              <a:t> </a:t>
            </a:r>
            <a:r>
              <a:rPr lang="en-US" altLang="en-US" sz="1400" b="1">
                <a:solidFill>
                  <a:schemeClr val="folHlink"/>
                </a:solidFill>
                <a:latin typeface="Courier New" panose="02070309020205020404" pitchFamily="49" charset="0"/>
              </a:rPr>
              <a:t>file.txt</a:t>
            </a:r>
          </a:p>
          <a:p>
            <a:pPr>
              <a:lnSpc>
                <a:spcPct val="130000"/>
              </a:lnSpc>
              <a:buFontTx/>
              <a:buNone/>
            </a:pPr>
            <a:r>
              <a:rPr lang="en-US" altLang="en-US" sz="1400" b="1">
                <a:latin typeface="Courier New" panose="02070309020205020404" pitchFamily="49" charset="0"/>
              </a:rPr>
              <a:t>  </a:t>
            </a:r>
            <a:r>
              <a:rPr lang="en-US" altLang="en-US" sz="1600" u="sng">
                <a:solidFill>
                  <a:schemeClr val="tx2"/>
                </a:solidFill>
              </a:rPr>
              <a:t>FS is the field separator</a:t>
            </a:r>
            <a:r>
              <a:rPr lang="en-US" altLang="en-US" sz="1600"/>
              <a:t> in awk. In the above example we are asking awk to</a:t>
            </a:r>
          </a:p>
          <a:p>
            <a:pPr>
              <a:lnSpc>
                <a:spcPct val="130000"/>
              </a:lnSpc>
              <a:buFontTx/>
              <a:buNone/>
            </a:pPr>
            <a:r>
              <a:rPr lang="en-US" altLang="en-US" sz="1600"/>
              <a:t>   separate the fields by “,” instead of default “ “.</a:t>
            </a:r>
          </a:p>
          <a:p>
            <a:pPr>
              <a:buFontTx/>
              <a:buNone/>
            </a:pPr>
            <a:r>
              <a:rPr lang="en-US" altLang="en-US" sz="1400" b="1">
                <a:solidFill>
                  <a:schemeClr val="folHlink"/>
                </a:solidFill>
                <a:latin typeface="Courier New" panose="02070309020205020404" pitchFamily="49" charset="0"/>
              </a:rPr>
              <a:t>$ awk 'BEGIN { OFS = ";"; ORS = "\n\n" } </a:t>
            </a:r>
          </a:p>
          <a:p>
            <a:pPr>
              <a:buFontTx/>
              <a:buNone/>
            </a:pPr>
            <a:r>
              <a:rPr lang="en-US" altLang="en-US" sz="1400" b="1">
                <a:solidFill>
                  <a:schemeClr val="folHlink"/>
                </a:solidFill>
                <a:latin typeface="Courier New" panose="02070309020205020404" pitchFamily="49" charset="0"/>
              </a:rPr>
              <a:t>             { print $1, $2 }'  file1.txt</a:t>
            </a:r>
          </a:p>
          <a:p>
            <a:pPr>
              <a:buFontTx/>
              <a:buNone/>
            </a:pPr>
            <a:r>
              <a:rPr lang="en-US" altLang="en-US" sz="1400" b="1">
                <a:solidFill>
                  <a:schemeClr val="folHlink"/>
                </a:solidFill>
                <a:latin typeface="Courier New" panose="02070309020205020404" pitchFamily="49" charset="0"/>
              </a:rPr>
              <a:t>  </a:t>
            </a:r>
            <a:r>
              <a:rPr lang="en-US" altLang="en-US" sz="1600" u="sng">
                <a:solidFill>
                  <a:schemeClr val="tx2"/>
                </a:solidFill>
              </a:rPr>
              <a:t>OFS is the Output field Separator</a:t>
            </a:r>
            <a:r>
              <a:rPr lang="en-US" altLang="en-US" sz="1600"/>
              <a:t>, </a:t>
            </a:r>
            <a:r>
              <a:rPr lang="en-US" altLang="en-US" sz="1600" u="sng">
                <a:solidFill>
                  <a:schemeClr val="tx2"/>
                </a:solidFill>
              </a:rPr>
              <a:t>ORS is Output record separator</a:t>
            </a:r>
            <a:r>
              <a:rPr lang="en-US" altLang="en-US" sz="1600"/>
              <a:t>. This</a:t>
            </a:r>
          </a:p>
          <a:p>
            <a:pPr>
              <a:buFontTx/>
              <a:buNone/>
            </a:pPr>
            <a:r>
              <a:rPr lang="en-US" altLang="en-US" sz="1600"/>
              <a:t>    prints the first and second fields of each input record separated by a</a:t>
            </a:r>
          </a:p>
          <a:p>
            <a:pPr>
              <a:buFontTx/>
              <a:buNone/>
            </a:pPr>
            <a:r>
              <a:rPr lang="en-US" altLang="en-US" sz="1600"/>
              <a:t>    semicolon, with a blank line added after each line.</a:t>
            </a:r>
          </a:p>
        </p:txBody>
      </p:sp>
    </p:spTree>
    <p:extLst>
      <p:ext uri="{BB962C8B-B14F-4D97-AF65-F5344CB8AC3E}">
        <p14:creationId xmlns:p14="http://schemas.microsoft.com/office/powerpoint/2010/main" val="9895213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z="3200" dirty="0" err="1"/>
              <a:t>Awk</a:t>
            </a:r>
            <a:r>
              <a:rPr lang="en-US" altLang="en-US" sz="3200" dirty="0"/>
              <a:t> examples</a:t>
            </a:r>
          </a:p>
        </p:txBody>
      </p:sp>
      <p:sp>
        <p:nvSpPr>
          <p:cNvPr id="32771" name="Rectangle 3"/>
          <p:cNvSpPr>
            <a:spLocks noGrp="1" noChangeArrowheads="1"/>
          </p:cNvSpPr>
          <p:nvPr>
            <p:ph type="body" idx="1"/>
          </p:nvPr>
        </p:nvSpPr>
        <p:spPr/>
        <p:txBody>
          <a:bodyPr/>
          <a:lstStyle/>
          <a:p>
            <a:pPr>
              <a:lnSpc>
                <a:spcPct val="130000"/>
              </a:lnSpc>
              <a:buFontTx/>
              <a:buNone/>
            </a:pPr>
            <a:r>
              <a:rPr lang="en-US" altLang="en-US" sz="1600" dirty="0"/>
              <a:t>Consider that we have the following input in a file called</a:t>
            </a:r>
            <a:r>
              <a:rPr lang="en-US" altLang="en-US" sz="1600" dirty="0">
                <a:solidFill>
                  <a:schemeClr val="folHlink"/>
                </a:solidFill>
              </a:rPr>
              <a:t> </a:t>
            </a:r>
            <a:r>
              <a:rPr lang="en-US" altLang="en-US" sz="1600" dirty="0">
                <a:solidFill>
                  <a:schemeClr val="bg2"/>
                </a:solidFill>
              </a:rPr>
              <a:t>grades</a:t>
            </a:r>
          </a:p>
          <a:p>
            <a:pPr>
              <a:lnSpc>
                <a:spcPct val="130000"/>
              </a:lnSpc>
              <a:buFontTx/>
              <a:buNone/>
            </a:pPr>
            <a:r>
              <a:rPr lang="en-US" altLang="en-US" sz="1600" b="1" dirty="0">
                <a:solidFill>
                  <a:schemeClr val="folHlink"/>
                </a:solidFill>
              </a:rPr>
              <a:t>   </a:t>
            </a:r>
            <a:r>
              <a:rPr lang="en-US" altLang="en-US" sz="1400" b="1" dirty="0">
                <a:solidFill>
                  <a:schemeClr val="folHlink"/>
                </a:solidFill>
                <a:latin typeface="Courier New" panose="02070309020205020404" pitchFamily="49" charset="0"/>
              </a:rPr>
              <a:t>john 85 92 78 94 88 </a:t>
            </a:r>
          </a:p>
          <a:p>
            <a:pPr>
              <a:lnSpc>
                <a:spcPct val="130000"/>
              </a:lnSpc>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andrea</a:t>
            </a:r>
            <a:r>
              <a:rPr lang="en-US" altLang="en-US" sz="1400" b="1" dirty="0">
                <a:solidFill>
                  <a:schemeClr val="folHlink"/>
                </a:solidFill>
                <a:latin typeface="Courier New" panose="02070309020205020404" pitchFamily="49" charset="0"/>
              </a:rPr>
              <a:t> 89 90 75 90 86 </a:t>
            </a:r>
          </a:p>
          <a:p>
            <a:pPr>
              <a:lnSpc>
                <a:spcPct val="130000"/>
              </a:lnSpc>
              <a:buFontTx/>
              <a:buNone/>
            </a:pPr>
            <a:r>
              <a:rPr lang="en-US" altLang="en-US" sz="1400" b="1" dirty="0">
                <a:solidFill>
                  <a:schemeClr val="folHlink"/>
                </a:solidFill>
                <a:latin typeface="Courier New" panose="02070309020205020404" pitchFamily="49" charset="0"/>
              </a:rPr>
              <a:t>  jasper 84 88 80 92 84 </a:t>
            </a:r>
          </a:p>
          <a:p>
            <a:pPr>
              <a:lnSpc>
                <a:spcPct val="130000"/>
              </a:lnSpc>
              <a:buFontTx/>
              <a:buNone/>
            </a:pPr>
            <a:r>
              <a:rPr lang="en-US" altLang="en-US" sz="1600" dirty="0"/>
              <a:t>The following </a:t>
            </a:r>
            <a:r>
              <a:rPr lang="en-US" altLang="en-US" sz="1600" dirty="0" err="1"/>
              <a:t>awk</a:t>
            </a:r>
            <a:r>
              <a:rPr lang="en-US" altLang="en-US" sz="1600" dirty="0"/>
              <a:t> script will find the average</a:t>
            </a:r>
          </a:p>
          <a:p>
            <a:pPr>
              <a:lnSpc>
                <a:spcPct val="130000"/>
              </a:lnSpc>
              <a:buFontTx/>
              <a:buNone/>
            </a:pPr>
            <a:r>
              <a:rPr lang="en-US" altLang="en-US" sz="1400" b="1" dirty="0">
                <a:solidFill>
                  <a:srgbClr val="D23C9C"/>
                </a:solidFill>
                <a:latin typeface="Courier New" panose="02070309020205020404" pitchFamily="49" charset="0"/>
              </a:rPr>
              <a:t># average five grades </a:t>
            </a:r>
          </a:p>
          <a:p>
            <a:pPr>
              <a:lnSpc>
                <a:spcPct val="130000"/>
              </a:lnSpc>
              <a:buFontTx/>
              <a:buNone/>
            </a:pPr>
            <a:r>
              <a:rPr lang="en-US" altLang="en-US" sz="1400" b="1" dirty="0">
                <a:solidFill>
                  <a:srgbClr val="D23C9C"/>
                </a:solidFill>
                <a:latin typeface="Courier New" panose="02070309020205020404" pitchFamily="49" charset="0"/>
              </a:rPr>
              <a:t>{ total = $2 + $3 + $4 + $5 + $6 </a:t>
            </a:r>
          </a:p>
          <a:p>
            <a:pPr>
              <a:lnSpc>
                <a:spcPct val="130000"/>
              </a:lnSpc>
              <a:buFontTx/>
              <a:buNone/>
            </a:pPr>
            <a:r>
              <a:rPr lang="en-US" altLang="en-US" sz="1400" b="1" dirty="0">
                <a:solidFill>
                  <a:srgbClr val="D23C9C"/>
                </a:solidFill>
                <a:latin typeface="Courier New" panose="02070309020205020404" pitchFamily="49" charset="0"/>
              </a:rPr>
              <a:t>  </a:t>
            </a:r>
            <a:r>
              <a:rPr lang="en-US" altLang="en-US" sz="1400" b="1" dirty="0" err="1">
                <a:solidFill>
                  <a:srgbClr val="D23C9C"/>
                </a:solidFill>
                <a:latin typeface="Courier New" panose="02070309020205020404" pitchFamily="49" charset="0"/>
              </a:rPr>
              <a:t>avg</a:t>
            </a:r>
            <a:r>
              <a:rPr lang="en-US" altLang="en-US" sz="1400" b="1" dirty="0">
                <a:solidFill>
                  <a:srgbClr val="D23C9C"/>
                </a:solidFill>
                <a:latin typeface="Courier New" panose="02070309020205020404" pitchFamily="49" charset="0"/>
              </a:rPr>
              <a:t> = total / 5 </a:t>
            </a:r>
          </a:p>
          <a:p>
            <a:pPr>
              <a:lnSpc>
                <a:spcPct val="130000"/>
              </a:lnSpc>
              <a:buFontTx/>
              <a:buNone/>
            </a:pPr>
            <a:r>
              <a:rPr lang="en-US" altLang="en-US" sz="1400" b="1" dirty="0">
                <a:solidFill>
                  <a:srgbClr val="D23C9C"/>
                </a:solidFill>
                <a:latin typeface="Courier New" panose="02070309020205020404" pitchFamily="49" charset="0"/>
              </a:rPr>
              <a:t>  print $1, </a:t>
            </a:r>
            <a:r>
              <a:rPr lang="en-US" altLang="en-US" sz="1400" b="1" dirty="0" err="1">
                <a:solidFill>
                  <a:srgbClr val="D23C9C"/>
                </a:solidFill>
                <a:latin typeface="Courier New" panose="02070309020205020404" pitchFamily="49" charset="0"/>
              </a:rPr>
              <a:t>avg</a:t>
            </a:r>
            <a:r>
              <a:rPr lang="en-US" altLang="en-US" sz="1400" b="1" dirty="0">
                <a:solidFill>
                  <a:srgbClr val="D23C9C"/>
                </a:solidFill>
                <a:latin typeface="Courier New" panose="02070309020205020404" pitchFamily="49" charset="0"/>
              </a:rPr>
              <a:t> } </a:t>
            </a:r>
          </a:p>
          <a:p>
            <a:pPr>
              <a:lnSpc>
                <a:spcPct val="130000"/>
              </a:lnSpc>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a:t>
            </a:r>
            <a:r>
              <a:rPr lang="en-US" altLang="en-US" sz="1400" b="1" dirty="0" err="1">
                <a:solidFill>
                  <a:schemeClr val="folHlink"/>
                </a:solidFill>
                <a:latin typeface="Courier New" panose="02070309020205020404" pitchFamily="49" charset="0"/>
              </a:rPr>
              <a:t>grades.awk</a:t>
            </a:r>
            <a:r>
              <a:rPr lang="en-US" altLang="en-US" sz="1400" b="1" dirty="0">
                <a:solidFill>
                  <a:schemeClr val="folHlink"/>
                </a:solidFill>
                <a:latin typeface="Courier New" panose="02070309020205020404" pitchFamily="49" charset="0"/>
              </a:rPr>
              <a:t> grades</a:t>
            </a:r>
          </a:p>
        </p:txBody>
      </p:sp>
    </p:spTree>
    <p:extLst>
      <p:ext uri="{BB962C8B-B14F-4D97-AF65-F5344CB8AC3E}">
        <p14:creationId xmlns:p14="http://schemas.microsoft.com/office/powerpoint/2010/main" val="31547078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z="3600"/>
              <a:t>Awk examples (cont..)</a:t>
            </a:r>
          </a:p>
        </p:txBody>
      </p:sp>
      <p:sp>
        <p:nvSpPr>
          <p:cNvPr id="33795" name="Rectangle 3"/>
          <p:cNvSpPr>
            <a:spLocks noGrp="1" noChangeArrowheads="1"/>
          </p:cNvSpPr>
          <p:nvPr>
            <p:ph type="body" idx="1"/>
          </p:nvPr>
        </p:nvSpPr>
        <p:spPr/>
        <p:txBody>
          <a:bodyPr/>
          <a:lstStyle/>
          <a:p>
            <a:pPr>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'BEGIN { OFMT = "%d"  # print numbers as integers</a:t>
            </a:r>
          </a:p>
          <a:p>
            <a:pPr>
              <a:buFontTx/>
              <a:buNone/>
            </a:pPr>
            <a:r>
              <a:rPr lang="en-US" altLang="en-US" sz="1400" b="1" dirty="0">
                <a:solidFill>
                  <a:schemeClr val="folHlink"/>
                </a:solidFill>
                <a:latin typeface="Courier New" panose="02070309020205020404" pitchFamily="49" charset="0"/>
              </a:rPr>
              <a:t>              print 17.23 }‘</a:t>
            </a:r>
          </a:p>
          <a:p>
            <a:pPr>
              <a:buFontTx/>
              <a:buNone/>
            </a:pPr>
            <a:r>
              <a:rPr lang="en-US" altLang="en-US" sz="1600" dirty="0"/>
              <a:t>This will print 17. </a:t>
            </a:r>
            <a:r>
              <a:rPr lang="en-US" altLang="en-US" sz="1600" u="sng" dirty="0">
                <a:solidFill>
                  <a:schemeClr val="tx2"/>
                </a:solidFill>
              </a:rPr>
              <a:t>OFMT is the output format specifier</a:t>
            </a:r>
            <a:r>
              <a:rPr lang="en-US" altLang="en-US" sz="1600" dirty="0"/>
              <a:t>.</a:t>
            </a:r>
          </a:p>
          <a:p>
            <a:pPr>
              <a:buFontTx/>
              <a:buNone/>
            </a:pPr>
            <a:endParaRPr lang="en-US" altLang="en-US" sz="1400" b="1" dirty="0">
              <a:solidFill>
                <a:schemeClr val="folHlink"/>
              </a:solidFill>
              <a:latin typeface="Courier New" panose="02070309020205020404" pitchFamily="49" charset="0"/>
            </a:endParaRPr>
          </a:p>
          <a:p>
            <a:pPr>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a:t>
            </a:r>
            <a:r>
              <a:rPr lang="en-US" altLang="en-US" sz="1400" b="1" dirty="0" err="1">
                <a:solidFill>
                  <a:schemeClr val="folHlink"/>
                </a:solidFill>
                <a:latin typeface="Courier New" panose="02070309020205020404" pitchFamily="49" charset="0"/>
              </a:rPr>
              <a:t>mailerr.awk</a:t>
            </a:r>
            <a:endParaRPr lang="en-US" altLang="en-US" sz="1400" b="1" dirty="0">
              <a:solidFill>
                <a:schemeClr val="folHlink"/>
              </a:solidFill>
              <a:latin typeface="Courier New" panose="02070309020205020404" pitchFamily="49" charset="0"/>
            </a:endParaRPr>
          </a:p>
          <a:p>
            <a:pPr>
              <a:buFontTx/>
              <a:buNone/>
            </a:pPr>
            <a:r>
              <a:rPr lang="en-US" altLang="en-US" sz="1400" b="1" dirty="0">
                <a:solidFill>
                  <a:schemeClr val="folHlink"/>
                </a:solidFill>
                <a:latin typeface="Courier New" panose="02070309020205020404" pitchFamily="49" charset="0"/>
              </a:rPr>
              <a:t>  </a:t>
            </a:r>
            <a:r>
              <a:rPr lang="en-US" altLang="en-US" sz="1400" b="1" dirty="0">
                <a:solidFill>
                  <a:srgbClr val="D23C9C"/>
                </a:solidFill>
                <a:latin typeface="Courier New" panose="02070309020205020404" pitchFamily="49" charset="0"/>
              </a:rPr>
              <a:t>{ report = "mail bug-system"</a:t>
            </a:r>
          </a:p>
          <a:p>
            <a:pPr>
              <a:buFontTx/>
              <a:buNone/>
            </a:pPr>
            <a:r>
              <a:rPr lang="en-US" altLang="en-US" sz="1400" b="1" dirty="0">
                <a:solidFill>
                  <a:srgbClr val="D23C9C"/>
                </a:solidFill>
                <a:latin typeface="Courier New" panose="02070309020205020404" pitchFamily="49" charset="0"/>
              </a:rPr>
              <a:t>    print "</a:t>
            </a:r>
            <a:r>
              <a:rPr lang="en-US" altLang="en-US" sz="1400" b="1" dirty="0" err="1">
                <a:solidFill>
                  <a:srgbClr val="D23C9C"/>
                </a:solidFill>
                <a:latin typeface="Courier New" panose="02070309020205020404" pitchFamily="49" charset="0"/>
              </a:rPr>
              <a:t>Awk</a:t>
            </a:r>
            <a:r>
              <a:rPr lang="en-US" altLang="en-US" sz="1400" b="1" dirty="0">
                <a:solidFill>
                  <a:srgbClr val="D23C9C"/>
                </a:solidFill>
                <a:latin typeface="Courier New" panose="02070309020205020404" pitchFamily="49" charset="0"/>
              </a:rPr>
              <a:t> script failed:", $0 | report</a:t>
            </a:r>
          </a:p>
          <a:p>
            <a:pPr>
              <a:buFontTx/>
              <a:buNone/>
            </a:pPr>
            <a:r>
              <a:rPr lang="en-US" altLang="en-US" sz="1400" b="1" dirty="0">
                <a:solidFill>
                  <a:srgbClr val="D23C9C"/>
                </a:solidFill>
                <a:latin typeface="Courier New" panose="02070309020205020404" pitchFamily="49" charset="0"/>
              </a:rPr>
              <a:t>    print "at record number", FNR, "of", FILENAME  | report</a:t>
            </a:r>
          </a:p>
          <a:p>
            <a:pPr>
              <a:buFontTx/>
              <a:buNone/>
            </a:pPr>
            <a:r>
              <a:rPr lang="en-US" altLang="en-US" sz="1400" b="1" dirty="0">
                <a:solidFill>
                  <a:srgbClr val="D23C9C"/>
                </a:solidFill>
                <a:latin typeface="Courier New" panose="02070309020205020404" pitchFamily="49" charset="0"/>
              </a:rPr>
              <a:t>    close(report)</a:t>
            </a:r>
          </a:p>
          <a:p>
            <a:pPr>
              <a:buFontTx/>
              <a:buNone/>
            </a:pPr>
            <a:r>
              <a:rPr lang="en-US" altLang="en-US" sz="1400" b="1" dirty="0">
                <a:solidFill>
                  <a:srgbClr val="D23C9C"/>
                </a:solidFill>
                <a:latin typeface="Courier New" panose="02070309020205020404" pitchFamily="49" charset="0"/>
              </a:rPr>
              <a:t>  }</a:t>
            </a:r>
          </a:p>
          <a:p>
            <a:pPr>
              <a:buFontTx/>
              <a:buNone/>
            </a:pPr>
            <a:r>
              <a:rPr lang="en-US" altLang="en-US" sz="1600" dirty="0"/>
              <a:t>This script opens a pipe to the mail command and prints output into the pipe.</a:t>
            </a:r>
          </a:p>
          <a:p>
            <a:pPr>
              <a:buFontTx/>
              <a:buNone/>
            </a:pPr>
            <a:r>
              <a:rPr lang="en-US" altLang="en-US" sz="1600" dirty="0"/>
              <a:t>When the pipe is closed the mail is sent. </a:t>
            </a:r>
            <a:r>
              <a:rPr lang="en-US" altLang="en-US" sz="1600" dirty="0" err="1"/>
              <a:t>Awk</a:t>
            </a:r>
            <a:r>
              <a:rPr lang="en-US" altLang="en-US" sz="1600" dirty="0"/>
              <a:t> assumes that whatever comes</a:t>
            </a:r>
          </a:p>
          <a:p>
            <a:pPr>
              <a:buFontTx/>
              <a:buNone/>
            </a:pPr>
            <a:r>
              <a:rPr lang="en-US" altLang="en-US" sz="1600" dirty="0"/>
              <a:t> after the “|” symbol is a command and creates a process for it.</a:t>
            </a:r>
            <a:endParaRPr lang="en-US" altLang="en-US" sz="1400" b="1" dirty="0">
              <a:solidFill>
                <a:srgbClr val="D23C9C"/>
              </a:solidFill>
              <a:latin typeface="Courier New" panose="02070309020205020404" pitchFamily="49" charset="0"/>
            </a:endParaRPr>
          </a:p>
        </p:txBody>
      </p:sp>
    </p:spTree>
    <p:extLst>
      <p:ext uri="{BB962C8B-B14F-4D97-AF65-F5344CB8AC3E}">
        <p14:creationId xmlns:p14="http://schemas.microsoft.com/office/powerpoint/2010/main" val="5235155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fontAlgn="auto">
              <a:spcAft>
                <a:spcPts val="0"/>
              </a:spcAft>
              <a:defRPr/>
            </a:pPr>
            <a:r>
              <a:rPr lang="en-US" dirty="0"/>
              <a:t>Expression Pattern types</a:t>
            </a:r>
          </a:p>
        </p:txBody>
      </p:sp>
      <p:sp>
        <p:nvSpPr>
          <p:cNvPr id="33794" name="Rectangle 3"/>
          <p:cNvSpPr>
            <a:spLocks noGrp="1" noChangeArrowheads="1"/>
          </p:cNvSpPr>
          <p:nvPr>
            <p:ph sz="quarter" idx="1"/>
          </p:nvPr>
        </p:nvSpPr>
        <p:spPr>
          <a:xfrm>
            <a:off x="457200" y="1600200"/>
            <a:ext cx="7467600" cy="4873625"/>
          </a:xfrm>
        </p:spPr>
        <p:txBody>
          <a:bodyPr/>
          <a:lstStyle/>
          <a:p>
            <a:r>
              <a:rPr lang="en-US" altLang="en-US"/>
              <a:t>match</a:t>
            </a:r>
          </a:p>
          <a:p>
            <a:pPr lvl="1"/>
            <a:r>
              <a:rPr lang="en-US" altLang="en-US"/>
              <a:t>entire input record</a:t>
            </a:r>
          </a:p>
          <a:p>
            <a:pPr lvl="1">
              <a:buFont typeface="Wingdings 2" panose="05020102010507070707" pitchFamily="18" charset="2"/>
              <a:buNone/>
            </a:pPr>
            <a:r>
              <a:rPr lang="en-US" altLang="en-US"/>
              <a:t>	regular expression enclosed by ‘/’s</a:t>
            </a:r>
          </a:p>
          <a:p>
            <a:pPr lvl="1"/>
            <a:r>
              <a:rPr lang="en-US" altLang="en-US"/>
              <a:t>explicit pattern-matching expressions</a:t>
            </a:r>
          </a:p>
          <a:p>
            <a:pPr lvl="1">
              <a:buFont typeface="Wingdings 2" panose="05020102010507070707" pitchFamily="18" charset="2"/>
              <a:buNone/>
            </a:pPr>
            <a:r>
              <a:rPr lang="en-US" altLang="en-US"/>
              <a:t>	~ (match), !~ (not match)</a:t>
            </a:r>
          </a:p>
          <a:p>
            <a:pPr lvl="1">
              <a:buFont typeface="Wingdings 2" panose="05020102010507070707" pitchFamily="18" charset="2"/>
              <a:buNone/>
            </a:pPr>
            <a:endParaRPr lang="en-US" altLang="en-US"/>
          </a:p>
          <a:p>
            <a:r>
              <a:rPr lang="en-US" altLang="en-US"/>
              <a:t>expression operators</a:t>
            </a:r>
          </a:p>
          <a:p>
            <a:pPr lvl="1"/>
            <a:r>
              <a:rPr lang="en-US" altLang="en-US"/>
              <a:t>arithmetic</a:t>
            </a:r>
          </a:p>
          <a:p>
            <a:pPr lvl="1"/>
            <a:r>
              <a:rPr lang="en-US" altLang="en-US"/>
              <a:t>relational</a:t>
            </a:r>
          </a:p>
          <a:p>
            <a:pPr lvl="1"/>
            <a:r>
              <a:rPr lang="en-US" altLang="en-US"/>
              <a:t>logical</a:t>
            </a:r>
          </a:p>
          <a:p>
            <a:pPr lvl="1">
              <a:buFont typeface="Wingdings 2" panose="05020102010507070707" pitchFamily="18" charset="2"/>
              <a:buNone/>
            </a:pPr>
            <a:endParaRPr lang="en-US" altLang="en-US"/>
          </a:p>
        </p:txBody>
      </p:sp>
      <p:sp>
        <p:nvSpPr>
          <p:cNvPr id="3379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DB2B7979-F34A-4F35-8D59-38A5F063F25B}" type="slidenum">
              <a:rPr lang="en-US" altLang="en-US" sz="1400">
                <a:solidFill>
                  <a:srgbClr val="FFFFFF"/>
                </a:solidFill>
              </a:rPr>
              <a:pPr/>
              <a:t>144</a:t>
            </a:fld>
            <a:endParaRPr lang="en-US" altLang="en-US" sz="1400">
              <a:solidFill>
                <a:srgbClr val="FFFFFF"/>
              </a:solidFill>
            </a:endParaRPr>
          </a:p>
        </p:txBody>
      </p:sp>
    </p:spTree>
    <p:extLst>
      <p:ext uri="{BB962C8B-B14F-4D97-AF65-F5344CB8AC3E}">
        <p14:creationId xmlns:p14="http://schemas.microsoft.com/office/powerpoint/2010/main" val="40329908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fontAlgn="auto">
              <a:spcAft>
                <a:spcPts val="0"/>
              </a:spcAft>
              <a:defRPr/>
            </a:pPr>
            <a:r>
              <a:rPr lang="en-US" dirty="0"/>
              <a:t>Example: match input record</a:t>
            </a:r>
          </a:p>
        </p:txBody>
      </p:sp>
      <p:sp>
        <p:nvSpPr>
          <p:cNvPr id="35842"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cat employees2</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Tom Jones:4424:5/12/66:543354</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Mary Adams:5346:11/4/63:28765</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Sally Chang:1654:7/22/54:650000</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Billy Black:1683:9/23/44:336500</a:t>
            </a:r>
          </a:p>
          <a:p>
            <a:pPr>
              <a:buFont typeface="Wingdings" panose="05000000000000000000" pitchFamily="2" charset="2"/>
              <a:buNone/>
            </a:pPr>
            <a:endParaRPr lang="en-US" altLang="en-US" b="1">
              <a:latin typeface="Courier New" panose="02070309020205020404" pitchFamily="49" charset="0"/>
              <a:cs typeface="Courier New" panose="02070309020205020404" pitchFamily="49" charset="0"/>
            </a:endParaRPr>
          </a:p>
          <a:p>
            <a:pPr>
              <a:spcBef>
                <a:spcPct val="20000"/>
              </a:spcBef>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a:t>
            </a:r>
            <a:r>
              <a:rPr lang="en-US" altLang="en-US" b="1">
                <a:solidFill>
                  <a:schemeClr val="accent2"/>
                </a:solidFill>
                <a:latin typeface="Courier New" panose="02070309020205020404" pitchFamily="49" charset="0"/>
                <a:cs typeface="Courier New" panose="02070309020205020404" pitchFamily="49" charset="0"/>
              </a:rPr>
              <a:t>awk –F: '/00$/' employees2</a:t>
            </a:r>
          </a:p>
          <a:p>
            <a:pPr>
              <a:spcBef>
                <a:spcPct val="20000"/>
              </a:spcBef>
              <a:buFont typeface="Wingdings" panose="05000000000000000000" pitchFamily="2" charset="2"/>
              <a:buNone/>
            </a:pPr>
            <a:r>
              <a:rPr lang="en-US" altLang="en-US" b="1">
                <a:latin typeface="Courier New" panose="02070309020205020404" pitchFamily="49" charset="0"/>
                <a:cs typeface="Courier New" panose="02070309020205020404" pitchFamily="49" charset="0"/>
              </a:rPr>
              <a:t>Sally Chang:1654:7/22/54:650000</a:t>
            </a:r>
          </a:p>
          <a:p>
            <a:pPr>
              <a:spcBef>
                <a:spcPct val="20000"/>
              </a:spcBef>
              <a:buFont typeface="Wingdings" panose="05000000000000000000" pitchFamily="2" charset="2"/>
              <a:buNone/>
            </a:pPr>
            <a:r>
              <a:rPr lang="en-US" altLang="en-US" b="1">
                <a:latin typeface="Courier New" panose="02070309020205020404" pitchFamily="49" charset="0"/>
                <a:cs typeface="Courier New" panose="02070309020205020404" pitchFamily="49" charset="0"/>
              </a:rPr>
              <a:t>Billy Black:1683:9/23/44:336500</a:t>
            </a:r>
          </a:p>
        </p:txBody>
      </p:sp>
      <p:sp>
        <p:nvSpPr>
          <p:cNvPr id="3584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67FE1C60-04DA-4C7E-8989-42FE5DC2A179}" type="slidenum">
              <a:rPr lang="en-US" altLang="en-US" sz="1400">
                <a:solidFill>
                  <a:srgbClr val="FFFFFF"/>
                </a:solidFill>
              </a:rPr>
              <a:pPr/>
              <a:t>145</a:t>
            </a:fld>
            <a:endParaRPr lang="en-US" altLang="en-US" sz="1400">
              <a:solidFill>
                <a:srgbClr val="FFFFFF"/>
              </a:solidFill>
            </a:endParaRPr>
          </a:p>
        </p:txBody>
      </p:sp>
    </p:spTree>
    <p:extLst>
      <p:ext uri="{BB962C8B-B14F-4D97-AF65-F5344CB8AC3E}">
        <p14:creationId xmlns:p14="http://schemas.microsoft.com/office/powerpoint/2010/main" val="35287167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fontAlgn="auto">
              <a:spcAft>
                <a:spcPts val="0"/>
              </a:spcAft>
              <a:defRPr/>
            </a:pPr>
            <a:r>
              <a:rPr lang="en-US"/>
              <a:t>Arithmetic Operators</a:t>
            </a:r>
          </a:p>
        </p:txBody>
      </p:sp>
      <p:sp>
        <p:nvSpPr>
          <p:cNvPr id="41986"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u="sng"/>
              <a:t>Operator	Meaning		Example</a:t>
            </a:r>
          </a:p>
          <a:p>
            <a:pPr>
              <a:buFont typeface="Wingdings" panose="05000000000000000000" pitchFamily="2" charset="2"/>
              <a:buNone/>
            </a:pPr>
            <a:r>
              <a:rPr lang="en-US" altLang="en-US"/>
              <a:t>	+		Add			x + y</a:t>
            </a:r>
          </a:p>
          <a:p>
            <a:pPr>
              <a:buFont typeface="Wingdings" panose="05000000000000000000" pitchFamily="2" charset="2"/>
              <a:buNone/>
            </a:pPr>
            <a:r>
              <a:rPr lang="en-US" altLang="en-US"/>
              <a:t>	-		Subtract		x – y</a:t>
            </a:r>
          </a:p>
          <a:p>
            <a:pPr>
              <a:buFont typeface="Wingdings" panose="05000000000000000000" pitchFamily="2" charset="2"/>
              <a:buNone/>
            </a:pPr>
            <a:r>
              <a:rPr lang="en-US" altLang="en-US"/>
              <a:t>	*		Multiply		x * y</a:t>
            </a:r>
          </a:p>
          <a:p>
            <a:pPr>
              <a:buFont typeface="Wingdings" panose="05000000000000000000" pitchFamily="2" charset="2"/>
              <a:buNone/>
            </a:pPr>
            <a:r>
              <a:rPr lang="en-US" altLang="en-US"/>
              <a:t>	/		Divide			x / y</a:t>
            </a:r>
          </a:p>
          <a:p>
            <a:pPr>
              <a:buFont typeface="Wingdings" panose="05000000000000000000" pitchFamily="2" charset="2"/>
              <a:buNone/>
            </a:pPr>
            <a:r>
              <a:rPr lang="en-US" altLang="en-US"/>
              <a:t>	%		Modulus		x % y</a:t>
            </a:r>
          </a:p>
          <a:p>
            <a:pPr>
              <a:buFont typeface="Wingdings" panose="05000000000000000000" pitchFamily="2" charset="2"/>
              <a:buNone/>
            </a:pPr>
            <a:r>
              <a:rPr lang="en-US" altLang="en-US"/>
              <a:t>	^		Exponential		x ^ y</a:t>
            </a:r>
          </a:p>
          <a:p>
            <a:pPr>
              <a:buFont typeface="Wingdings" panose="05000000000000000000" pitchFamily="2" charset="2"/>
              <a:buNone/>
            </a:pPr>
            <a:endParaRPr lang="en-US" altLang="en-US"/>
          </a:p>
          <a:p>
            <a:pPr>
              <a:buFont typeface="Wingdings" panose="05000000000000000000" pitchFamily="2" charset="2"/>
              <a:buNone/>
            </a:pPr>
            <a:r>
              <a:rPr lang="en-US" altLang="en-US" u="sng"/>
              <a:t>Example:</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awk '$3 * $4 &gt; 500 {print $0}' file</a:t>
            </a:r>
          </a:p>
        </p:txBody>
      </p:sp>
      <p:sp>
        <p:nvSpPr>
          <p:cNvPr id="419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3824E7F-4DC6-4786-BEEF-59352AB33021}" type="slidenum">
              <a:rPr lang="en-US" altLang="en-US" sz="1400">
                <a:solidFill>
                  <a:srgbClr val="FFFFFF"/>
                </a:solidFill>
              </a:rPr>
              <a:pPr/>
              <a:t>146</a:t>
            </a:fld>
            <a:endParaRPr lang="en-US" altLang="en-US" sz="1400">
              <a:solidFill>
                <a:srgbClr val="FFFFFF"/>
              </a:solidFill>
            </a:endParaRPr>
          </a:p>
        </p:txBody>
      </p:sp>
    </p:spTree>
    <p:extLst>
      <p:ext uri="{BB962C8B-B14F-4D97-AF65-F5344CB8AC3E}">
        <p14:creationId xmlns:p14="http://schemas.microsoft.com/office/powerpoint/2010/main" val="40133643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fontAlgn="auto">
              <a:spcAft>
                <a:spcPts val="0"/>
              </a:spcAft>
              <a:defRPr/>
            </a:pPr>
            <a:r>
              <a:rPr lang="en-US" dirty="0"/>
              <a:t>Relational Operators</a:t>
            </a:r>
          </a:p>
        </p:txBody>
      </p:sp>
      <p:sp>
        <p:nvSpPr>
          <p:cNvPr id="44034"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u="sng" dirty="0"/>
              <a:t>Operator	Meaning			Example</a:t>
            </a:r>
          </a:p>
          <a:p>
            <a:pPr>
              <a:buFont typeface="Wingdings" panose="05000000000000000000" pitchFamily="2" charset="2"/>
              <a:buNone/>
            </a:pPr>
            <a:r>
              <a:rPr lang="en-US" altLang="en-US" dirty="0"/>
              <a:t>  &lt;		</a:t>
            </a:r>
            <a:r>
              <a:rPr lang="pl-PL" altLang="en-US" dirty="0"/>
              <a:t> 	</a:t>
            </a:r>
            <a:r>
              <a:rPr lang="en-US" altLang="en-US" dirty="0"/>
              <a:t>Less than			x &lt; y</a:t>
            </a:r>
          </a:p>
          <a:p>
            <a:pPr>
              <a:buFont typeface="Wingdings" panose="05000000000000000000" pitchFamily="2" charset="2"/>
              <a:buNone/>
            </a:pPr>
            <a:r>
              <a:rPr lang="en-US" altLang="en-US" dirty="0"/>
              <a:t>  &lt;= 		Less than or equal		x &lt; = y</a:t>
            </a:r>
          </a:p>
          <a:p>
            <a:pPr>
              <a:buFont typeface="Wingdings" panose="05000000000000000000" pitchFamily="2" charset="2"/>
              <a:buNone/>
            </a:pPr>
            <a:r>
              <a:rPr lang="en-US" altLang="en-US" dirty="0"/>
              <a:t>  ==		Equal to			x == y</a:t>
            </a:r>
          </a:p>
          <a:p>
            <a:pPr>
              <a:buFont typeface="Wingdings" panose="05000000000000000000" pitchFamily="2" charset="2"/>
              <a:buNone/>
            </a:pPr>
            <a:r>
              <a:rPr lang="en-US" altLang="en-US" dirty="0"/>
              <a:t>  !=		Not equal to			x != y</a:t>
            </a:r>
          </a:p>
          <a:p>
            <a:pPr>
              <a:buFont typeface="Wingdings" panose="05000000000000000000" pitchFamily="2" charset="2"/>
              <a:buNone/>
            </a:pPr>
            <a:r>
              <a:rPr lang="en-US" altLang="en-US" dirty="0"/>
              <a:t>  &gt;		</a:t>
            </a:r>
            <a:r>
              <a:rPr lang="pl-PL" altLang="en-US" dirty="0"/>
              <a:t>	</a:t>
            </a:r>
            <a:r>
              <a:rPr lang="en-US" altLang="en-US" dirty="0"/>
              <a:t>Greater than			x &gt; y</a:t>
            </a:r>
          </a:p>
          <a:p>
            <a:pPr>
              <a:buFont typeface="Wingdings" panose="05000000000000000000" pitchFamily="2" charset="2"/>
              <a:buNone/>
            </a:pPr>
            <a:r>
              <a:rPr lang="en-US" altLang="en-US" dirty="0"/>
              <a:t>  &gt;= 		Greater than or equal to	x &gt; = y</a:t>
            </a:r>
          </a:p>
          <a:p>
            <a:pPr>
              <a:buFont typeface="Wingdings" panose="05000000000000000000" pitchFamily="2" charset="2"/>
              <a:buNone/>
            </a:pPr>
            <a:r>
              <a:rPr lang="en-US" altLang="en-US" dirty="0"/>
              <a:t>  ~		</a:t>
            </a:r>
            <a:r>
              <a:rPr lang="pl-PL" altLang="en-US" dirty="0"/>
              <a:t>	</a:t>
            </a:r>
            <a:r>
              <a:rPr lang="en-US" altLang="en-US" dirty="0"/>
              <a:t>Matched by </a:t>
            </a:r>
            <a:r>
              <a:rPr lang="en-US" altLang="en-US" dirty="0" err="1"/>
              <a:t>reg</a:t>
            </a:r>
            <a:r>
              <a:rPr lang="en-US" altLang="en-US" dirty="0"/>
              <a:t> </a:t>
            </a:r>
            <a:r>
              <a:rPr lang="en-US" altLang="en-US" dirty="0" err="1"/>
              <a:t>exp</a:t>
            </a:r>
            <a:r>
              <a:rPr lang="en-US" altLang="en-US" dirty="0"/>
              <a:t>		x ~ /y/</a:t>
            </a:r>
          </a:p>
          <a:p>
            <a:pPr>
              <a:buFont typeface="Wingdings" panose="05000000000000000000" pitchFamily="2" charset="2"/>
              <a:buNone/>
            </a:pPr>
            <a:r>
              <a:rPr lang="en-US" altLang="en-US" dirty="0"/>
              <a:t>  !~		Not matched by </a:t>
            </a:r>
            <a:r>
              <a:rPr lang="en-US" altLang="en-US" dirty="0" err="1"/>
              <a:t>req</a:t>
            </a:r>
            <a:r>
              <a:rPr lang="en-US" altLang="en-US" dirty="0"/>
              <a:t> </a:t>
            </a:r>
            <a:r>
              <a:rPr lang="en-US" altLang="en-US" dirty="0" err="1"/>
              <a:t>exp</a:t>
            </a:r>
            <a:r>
              <a:rPr lang="en-US" altLang="en-US" dirty="0"/>
              <a:t>	x !~ /y/</a:t>
            </a:r>
          </a:p>
          <a:p>
            <a:pPr lvl="1"/>
            <a:endParaRPr lang="en-US" altLang="en-US" dirty="0"/>
          </a:p>
        </p:txBody>
      </p:sp>
      <p:sp>
        <p:nvSpPr>
          <p:cNvPr id="440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9F5CE531-F7FD-4B70-A272-1562897EC40C}" type="slidenum">
              <a:rPr lang="en-US" altLang="en-US" sz="1400">
                <a:solidFill>
                  <a:srgbClr val="FFFFFF"/>
                </a:solidFill>
              </a:rPr>
              <a:pPr/>
              <a:t>147</a:t>
            </a:fld>
            <a:endParaRPr lang="en-US" altLang="en-US" sz="1400">
              <a:solidFill>
                <a:srgbClr val="FFFFFF"/>
              </a:solidFill>
            </a:endParaRPr>
          </a:p>
        </p:txBody>
      </p:sp>
    </p:spTree>
    <p:extLst>
      <p:ext uri="{BB962C8B-B14F-4D97-AF65-F5344CB8AC3E}">
        <p14:creationId xmlns:p14="http://schemas.microsoft.com/office/powerpoint/2010/main" val="679387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fontAlgn="auto">
              <a:spcAft>
                <a:spcPts val="0"/>
              </a:spcAft>
              <a:defRPr/>
            </a:pPr>
            <a:r>
              <a:rPr lang="en-US"/>
              <a:t>Logical Operators</a:t>
            </a:r>
          </a:p>
        </p:txBody>
      </p:sp>
      <p:sp>
        <p:nvSpPr>
          <p:cNvPr id="46082"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u="sng" dirty="0"/>
              <a:t>Operator		Meaning		Example</a:t>
            </a:r>
          </a:p>
          <a:p>
            <a:pPr>
              <a:buFont typeface="Wingdings" panose="05000000000000000000" pitchFamily="2" charset="2"/>
              <a:buNone/>
            </a:pPr>
            <a:r>
              <a:rPr lang="en-US" altLang="en-US" dirty="0"/>
              <a:t>	&amp;&amp;			Logical AND		a &amp;&amp; b</a:t>
            </a:r>
          </a:p>
          <a:p>
            <a:pPr>
              <a:buFont typeface="Wingdings" panose="05000000000000000000" pitchFamily="2" charset="2"/>
              <a:buNone/>
            </a:pPr>
            <a:r>
              <a:rPr lang="en-US" altLang="en-US" dirty="0"/>
              <a:t>	||			Logical OR		a || b</a:t>
            </a:r>
          </a:p>
          <a:p>
            <a:pPr>
              <a:buFont typeface="Wingdings" panose="05000000000000000000" pitchFamily="2" charset="2"/>
              <a:buNone/>
            </a:pPr>
            <a:r>
              <a:rPr lang="en-US" altLang="en-US" dirty="0"/>
              <a:t>	!			NOT			! a</a:t>
            </a:r>
          </a:p>
          <a:p>
            <a:pPr>
              <a:spcBef>
                <a:spcPct val="20000"/>
              </a:spcBef>
              <a:buFont typeface="Wingdings" panose="05000000000000000000" pitchFamily="2" charset="2"/>
              <a:buNone/>
            </a:pPr>
            <a:endParaRPr lang="en-US" altLang="en-US" b="1" dirty="0"/>
          </a:p>
          <a:p>
            <a:pPr>
              <a:spcBef>
                <a:spcPct val="20000"/>
              </a:spcBef>
              <a:buFont typeface="Wingdings" panose="05000000000000000000" pitchFamily="2" charset="2"/>
              <a:buNone/>
            </a:pPr>
            <a:r>
              <a:rPr lang="en-US" altLang="en-US" u="sng" dirty="0"/>
              <a:t>Examples:</a:t>
            </a:r>
          </a:p>
          <a:p>
            <a:pPr>
              <a:spcBef>
                <a:spcPct val="20000"/>
              </a:spcBef>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solidFill>
                  <a:schemeClr val="accent2"/>
                </a:solidFill>
                <a:latin typeface="Courier New" panose="02070309020205020404" pitchFamily="49" charset="0"/>
                <a:cs typeface="Courier New" panose="02070309020205020404" pitchFamily="49" charset="0"/>
              </a:rPr>
              <a:t>awk</a:t>
            </a:r>
            <a:r>
              <a:rPr lang="en-US" altLang="en-US" b="1" dirty="0">
                <a:solidFill>
                  <a:schemeClr val="accent2"/>
                </a:solidFill>
                <a:latin typeface="Courier New" panose="02070309020205020404" pitchFamily="49" charset="0"/>
                <a:cs typeface="Courier New" panose="02070309020205020404" pitchFamily="49" charset="0"/>
              </a:rPr>
              <a:t> '($2 &gt; 5) &amp;&amp; ($2 &lt;= 15) </a:t>
            </a:r>
          </a:p>
          <a:p>
            <a:pPr>
              <a:spcBef>
                <a:spcPct val="20000"/>
              </a:spcBef>
              <a:buFont typeface="Wingdings" panose="05000000000000000000" pitchFamily="2" charset="2"/>
              <a:buNone/>
            </a:pPr>
            <a:r>
              <a:rPr lang="en-US" altLang="en-US" b="1" dirty="0">
                <a:solidFill>
                  <a:schemeClr val="accent2"/>
                </a:solidFill>
                <a:latin typeface="Courier New" panose="02070309020205020404" pitchFamily="49" charset="0"/>
                <a:cs typeface="Courier New" panose="02070309020205020404" pitchFamily="49" charset="0"/>
              </a:rPr>
              <a:t>                     {print $0}' file</a:t>
            </a:r>
            <a:endParaRPr lang="en-US" altLang="en-US" b="1" dirty="0">
              <a:latin typeface="Courier New" panose="02070309020205020404" pitchFamily="49" charset="0"/>
              <a:cs typeface="Courier New" panose="02070309020205020404" pitchFamily="49" charset="0"/>
            </a:endParaRPr>
          </a:p>
          <a:p>
            <a:pPr>
              <a:spcBef>
                <a:spcPct val="20000"/>
              </a:spcBef>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solidFill>
                  <a:schemeClr val="accent2"/>
                </a:solidFill>
                <a:latin typeface="Courier New" panose="02070309020205020404" pitchFamily="49" charset="0"/>
                <a:cs typeface="Courier New" panose="02070309020205020404" pitchFamily="49" charset="0"/>
              </a:rPr>
              <a:t>awk</a:t>
            </a:r>
            <a:r>
              <a:rPr lang="en-US" altLang="en-US" b="1" dirty="0">
                <a:solidFill>
                  <a:schemeClr val="accent2"/>
                </a:solidFill>
                <a:latin typeface="Courier New" panose="02070309020205020404" pitchFamily="49" charset="0"/>
                <a:cs typeface="Courier New" panose="02070309020205020404" pitchFamily="49" charset="0"/>
              </a:rPr>
              <a:t> '$3 == 100 || $4 &gt; 50' file</a:t>
            </a:r>
          </a:p>
          <a:p>
            <a:endParaRPr lang="en-US" altLang="en-US" dirty="0"/>
          </a:p>
        </p:txBody>
      </p:sp>
      <p:sp>
        <p:nvSpPr>
          <p:cNvPr id="4608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40DCCEF1-852E-4105-B1D4-DC5E19F05AC9}" type="slidenum">
              <a:rPr lang="en-US" altLang="en-US" sz="1400">
                <a:solidFill>
                  <a:srgbClr val="FFFFFF"/>
                </a:solidFill>
              </a:rPr>
              <a:pPr/>
              <a:t>148</a:t>
            </a:fld>
            <a:endParaRPr lang="en-US" altLang="en-US" sz="1400">
              <a:solidFill>
                <a:srgbClr val="FFFFFF"/>
              </a:solidFill>
            </a:endParaRPr>
          </a:p>
        </p:txBody>
      </p:sp>
    </p:spTree>
    <p:extLst>
      <p:ext uri="{BB962C8B-B14F-4D97-AF65-F5344CB8AC3E}">
        <p14:creationId xmlns:p14="http://schemas.microsoft.com/office/powerpoint/2010/main" val="34866729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fontAlgn="auto">
              <a:spcAft>
                <a:spcPts val="0"/>
              </a:spcAft>
              <a:defRPr/>
            </a:pPr>
            <a:r>
              <a:rPr lang="en-US" dirty="0" err="1"/>
              <a:t>awk</a:t>
            </a:r>
            <a:r>
              <a:rPr lang="en-US" dirty="0"/>
              <a:t> variables</a:t>
            </a:r>
          </a:p>
        </p:txBody>
      </p:sp>
      <p:sp>
        <p:nvSpPr>
          <p:cNvPr id="52226" name="Rectangle 3"/>
          <p:cNvSpPr>
            <a:spLocks noGrp="1" noChangeArrowheads="1"/>
          </p:cNvSpPr>
          <p:nvPr>
            <p:ph sz="quarter" idx="1"/>
          </p:nvPr>
        </p:nvSpPr>
        <p:spPr>
          <a:xfrm>
            <a:off x="457200" y="1600200"/>
            <a:ext cx="7467600" cy="4873625"/>
          </a:xfrm>
        </p:spPr>
        <p:txBody>
          <a:bodyPr/>
          <a:lstStyle/>
          <a:p>
            <a:r>
              <a:rPr lang="en-US" altLang="en-US"/>
              <a:t>A user can define any number of variables within an awk script</a:t>
            </a:r>
          </a:p>
          <a:p>
            <a:r>
              <a:rPr lang="en-US" altLang="en-US"/>
              <a:t>The variables can be numbers, strings, or arrays</a:t>
            </a:r>
          </a:p>
          <a:p>
            <a:r>
              <a:rPr lang="en-US" altLang="en-US"/>
              <a:t>Variable names start with a letter, followed by letters, digits, and underscore</a:t>
            </a:r>
          </a:p>
          <a:p>
            <a:r>
              <a:rPr lang="en-US" altLang="en-US"/>
              <a:t>Variables come into existence the first time they are referenced; therefore, they do not need to be declared before use</a:t>
            </a:r>
          </a:p>
          <a:p>
            <a:r>
              <a:rPr lang="en-US" altLang="en-US"/>
              <a:t>All variables are initially created as strings and initialized to a null string “”</a:t>
            </a:r>
          </a:p>
        </p:txBody>
      </p:sp>
      <p:sp>
        <p:nvSpPr>
          <p:cNvPr id="5222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11AEEBE2-1AF5-416C-8AE2-56650DC0E4CC}" type="slidenum">
              <a:rPr lang="en-US" altLang="en-US" sz="1400">
                <a:solidFill>
                  <a:srgbClr val="FFFFFF"/>
                </a:solidFill>
              </a:rPr>
              <a:pPr/>
              <a:t>149</a:t>
            </a:fld>
            <a:endParaRPr lang="en-US" altLang="en-US" sz="1400">
              <a:solidFill>
                <a:srgbClr val="FFFFFF"/>
              </a:solidFill>
            </a:endParaRPr>
          </a:p>
        </p:txBody>
      </p:sp>
    </p:spTree>
    <p:extLst>
      <p:ext uri="{BB962C8B-B14F-4D97-AF65-F5344CB8AC3E}">
        <p14:creationId xmlns:p14="http://schemas.microsoft.com/office/powerpoint/2010/main" val="2629562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err="1"/>
              <a:t>Wc</a:t>
            </a:r>
            <a:r>
              <a:rPr lang="en-US" altLang="en-US" dirty="0"/>
              <a:t> flags</a:t>
            </a:r>
          </a:p>
        </p:txBody>
      </p:sp>
      <p:sp>
        <p:nvSpPr>
          <p:cNvPr id="605187" name="Rectangle 3"/>
          <p:cNvSpPr>
            <a:spLocks noGrp="1" noChangeArrowheads="1"/>
          </p:cNvSpPr>
          <p:nvPr>
            <p:ph type="body" idx="1"/>
          </p:nvPr>
        </p:nvSpPr>
        <p:spPr>
          <a:xfrm>
            <a:off x="540000" y="1215000"/>
            <a:ext cx="8334000" cy="4428000"/>
          </a:xfrm>
        </p:spPr>
        <p:txBody>
          <a:bodyPr/>
          <a:lstStyle/>
          <a:p>
            <a:r>
              <a:rPr lang="en-US" altLang="en-US" dirty="0"/>
              <a:t> -c, --bytes           </a:t>
            </a:r>
          </a:p>
          <a:p>
            <a:pPr lvl="1"/>
            <a:r>
              <a:rPr lang="en-US" altLang="en-US" dirty="0"/>
              <a:t>print the byte counts</a:t>
            </a:r>
          </a:p>
          <a:p>
            <a:r>
              <a:rPr lang="en-US" altLang="en-US" dirty="0"/>
              <a:t> -m, --chars          </a:t>
            </a:r>
          </a:p>
          <a:p>
            <a:pPr lvl="1"/>
            <a:r>
              <a:rPr lang="en-US" altLang="en-US" dirty="0"/>
              <a:t>print the character counts</a:t>
            </a:r>
          </a:p>
          <a:p>
            <a:r>
              <a:rPr lang="en-US" altLang="en-US" dirty="0"/>
              <a:t> -l, --lines             </a:t>
            </a:r>
          </a:p>
          <a:p>
            <a:pPr lvl="1"/>
            <a:r>
              <a:rPr lang="en-US" altLang="en-US" dirty="0"/>
              <a:t>print the newline counts</a:t>
            </a:r>
          </a:p>
          <a:p>
            <a:r>
              <a:rPr lang="en-US" altLang="en-US" dirty="0"/>
              <a:t> -L, --max-line-length  </a:t>
            </a:r>
          </a:p>
          <a:p>
            <a:pPr lvl="1"/>
            <a:r>
              <a:rPr lang="en-US" altLang="en-US" dirty="0"/>
              <a:t>print the length of the longest line</a:t>
            </a:r>
          </a:p>
          <a:p>
            <a:r>
              <a:rPr lang="en-US" altLang="en-US" dirty="0"/>
              <a:t>  -w, --words           </a:t>
            </a:r>
          </a:p>
          <a:p>
            <a:pPr lvl="1"/>
            <a:r>
              <a:rPr lang="en-US" altLang="en-US" dirty="0"/>
              <a:t>print the word counts</a:t>
            </a:r>
          </a:p>
          <a:p>
            <a:r>
              <a:rPr lang="en-US" altLang="en-US" dirty="0"/>
              <a:t>Example</a:t>
            </a:r>
          </a:p>
          <a:p>
            <a:pPr lvl="1"/>
            <a:r>
              <a:rPr lang="en-US" altLang="en-US" dirty="0" err="1">
                <a:latin typeface="Courier New" panose="02070309020205020404" pitchFamily="49" charset="0"/>
                <a:cs typeface="Courier New" panose="02070309020205020404" pitchFamily="49" charset="0"/>
              </a:rPr>
              <a:t>wc</a:t>
            </a:r>
            <a:r>
              <a:rPr lang="en-US" altLang="en-US" dirty="0">
                <a:latin typeface="Courier New" panose="02070309020205020404" pitchFamily="49" charset="0"/>
                <a:cs typeface="Courier New" panose="02070309020205020404" pitchFamily="49" charset="0"/>
              </a:rPr>
              <a:t> file1</a:t>
            </a:r>
          </a:p>
        </p:txBody>
      </p:sp>
    </p:spTree>
    <p:extLst>
      <p:ext uri="{BB962C8B-B14F-4D97-AF65-F5344CB8AC3E}">
        <p14:creationId xmlns:p14="http://schemas.microsoft.com/office/powerpoint/2010/main" val="410974132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fontAlgn="auto">
              <a:spcAft>
                <a:spcPts val="0"/>
              </a:spcAft>
              <a:defRPr/>
            </a:pPr>
            <a:r>
              <a:rPr lang="en-US" dirty="0" err="1"/>
              <a:t>awk</a:t>
            </a:r>
            <a:r>
              <a:rPr lang="en-US" dirty="0"/>
              <a:t> Variables</a:t>
            </a:r>
          </a:p>
        </p:txBody>
      </p:sp>
      <p:sp>
        <p:nvSpPr>
          <p:cNvPr id="19460" name="Rectangle 3"/>
          <p:cNvSpPr>
            <a:spLocks noGrp="1" noChangeArrowheads="1"/>
          </p:cNvSpPr>
          <p:nvPr>
            <p:ph sz="quarter" idx="1"/>
          </p:nvPr>
        </p:nvSpPr>
        <p:spPr>
          <a:xfrm>
            <a:off x="457200" y="1600200"/>
            <a:ext cx="7467600" cy="4873625"/>
          </a:xfrm>
        </p:spPr>
        <p:txBody>
          <a:bodyPr>
            <a:normAutofit/>
          </a:bodyPr>
          <a:lstStyle/>
          <a:p>
            <a:pPr>
              <a:lnSpc>
                <a:spcPct val="90000"/>
              </a:lnSpc>
              <a:buFont typeface="Wingdings" panose="05000000000000000000" pitchFamily="2" charset="2"/>
              <a:buNone/>
            </a:pPr>
            <a:r>
              <a:rPr lang="en-US" altLang="en-US" u="sng" dirty="0"/>
              <a:t>Format:</a:t>
            </a:r>
            <a:r>
              <a:rPr lang="en-US" altLang="en-US" dirty="0"/>
              <a:t> </a:t>
            </a:r>
          </a:p>
          <a:p>
            <a:pPr>
              <a:lnSpc>
                <a:spcPct val="90000"/>
              </a:lnSpc>
              <a:buFont typeface="Wingdings" panose="05000000000000000000" pitchFamily="2" charset="2"/>
              <a:buNone/>
            </a:pPr>
            <a:r>
              <a:rPr lang="en-US" altLang="en-US" dirty="0"/>
              <a:t>	</a:t>
            </a:r>
            <a:r>
              <a:rPr lang="en-US" altLang="en-US" b="1" dirty="0">
                <a:latin typeface="Courier New" panose="02070309020205020404" pitchFamily="49" charset="0"/>
                <a:cs typeface="Courier New" panose="02070309020205020404" pitchFamily="49" charset="0"/>
              </a:rPr>
              <a:t>variable = expression</a:t>
            </a:r>
          </a:p>
          <a:p>
            <a:pPr>
              <a:lnSpc>
                <a:spcPct val="90000"/>
              </a:lnSpc>
            </a:pPr>
            <a:endParaRPr lang="en-US" altLang="en-US" dirty="0"/>
          </a:p>
          <a:p>
            <a:pPr>
              <a:lnSpc>
                <a:spcPct val="90000"/>
              </a:lnSpc>
              <a:buFont typeface="Wingdings" panose="05000000000000000000" pitchFamily="2" charset="2"/>
              <a:buNone/>
            </a:pPr>
            <a:r>
              <a:rPr lang="en-US" altLang="en-US" u="sng" dirty="0"/>
              <a:t>Examples:</a:t>
            </a:r>
          </a:p>
          <a:p>
            <a:pPr>
              <a:lnSpc>
                <a:spcPct val="90000"/>
              </a:lnSpc>
              <a:buFont typeface="Wingdings" panose="05000000000000000000" pitchFamily="2" charset="2"/>
              <a:buNone/>
            </a:pPr>
            <a:r>
              <a:rPr lang="en-US" altLang="en-US" dirty="0"/>
              <a:t>	</a:t>
            </a:r>
          </a:p>
          <a:p>
            <a:pPr>
              <a:lnSpc>
                <a:spcPct val="90000"/>
              </a:lnSpc>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awk</a:t>
            </a:r>
            <a:r>
              <a:rPr lang="en-US" altLang="en-US" b="1" dirty="0">
                <a:latin typeface="Courier New" panose="02070309020205020404" pitchFamily="49" charset="0"/>
                <a:cs typeface="Courier New" panose="02070309020205020404" pitchFamily="49" charset="0"/>
              </a:rPr>
              <a:t> </a:t>
            </a:r>
            <a:r>
              <a:rPr lang="en-US" altLang="en-US" sz="2200"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$1 ~ /Tom/ </a:t>
            </a:r>
          </a:p>
          <a:p>
            <a:pPr>
              <a:lnSpc>
                <a:spcPct val="90000"/>
              </a:lnSpc>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{wage = $3 * $4; print wage}</a:t>
            </a:r>
            <a:r>
              <a:rPr lang="en-US" altLang="en-US" sz="2200"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p>
          <a:p>
            <a:pPr>
              <a:lnSpc>
                <a:spcPct val="90000"/>
              </a:lnSpc>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filename</a:t>
            </a:r>
          </a:p>
          <a:p>
            <a:pPr>
              <a:lnSpc>
                <a:spcPct val="90000"/>
              </a:lnSpc>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awk</a:t>
            </a:r>
            <a:r>
              <a:rPr lang="en-US" altLang="en-US" b="1" dirty="0">
                <a:latin typeface="Courier New" panose="02070309020205020404" pitchFamily="49" charset="0"/>
                <a:cs typeface="Courier New" panose="02070309020205020404" pitchFamily="49" charset="0"/>
              </a:rPr>
              <a:t> </a:t>
            </a:r>
            <a:r>
              <a:rPr lang="en-US" altLang="en-US" sz="2200"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$4 == "CA" </a:t>
            </a:r>
          </a:p>
          <a:p>
            <a:pPr>
              <a:lnSpc>
                <a:spcPct val="90000"/>
              </a:lnSpc>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{$4 = "California"; print $0}</a:t>
            </a:r>
            <a:r>
              <a:rPr lang="en-US" altLang="en-US" sz="2200" b="1" dirty="0">
                <a:latin typeface="Courier New" panose="02070309020205020404" pitchFamily="49" charset="0"/>
                <a:cs typeface="Courier New" panose="02070309020205020404" pitchFamily="49" charset="0"/>
              </a:rPr>
              <a:t>'</a:t>
            </a:r>
            <a:endParaRPr lang="en-US" altLang="en-US" b="1" dirty="0">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filename</a:t>
            </a:r>
          </a:p>
        </p:txBody>
      </p:sp>
      <p:sp>
        <p:nvSpPr>
          <p:cNvPr id="5325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9B6CDE4B-ECF7-44AC-98B3-D3D8BCE1A5AC}" type="slidenum">
              <a:rPr lang="en-US" altLang="en-US" sz="1400">
                <a:solidFill>
                  <a:srgbClr val="FFFFFF"/>
                </a:solidFill>
              </a:rPr>
              <a:pPr/>
              <a:t>150</a:t>
            </a:fld>
            <a:endParaRPr lang="en-US" altLang="en-US" sz="1400">
              <a:solidFill>
                <a:srgbClr val="FFFFFF"/>
              </a:solidFill>
            </a:endParaRPr>
          </a:p>
        </p:txBody>
      </p:sp>
    </p:spTree>
    <p:extLst>
      <p:ext uri="{BB962C8B-B14F-4D97-AF65-F5344CB8AC3E}">
        <p14:creationId xmlns:p14="http://schemas.microsoft.com/office/powerpoint/2010/main" val="15708217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fontAlgn="auto">
              <a:spcAft>
                <a:spcPts val="0"/>
              </a:spcAft>
              <a:defRPr/>
            </a:pPr>
            <a:r>
              <a:rPr lang="en-US" dirty="0" err="1"/>
              <a:t>awk</a:t>
            </a:r>
            <a:r>
              <a:rPr lang="en-US" dirty="0"/>
              <a:t> assignment operators</a:t>
            </a:r>
          </a:p>
        </p:txBody>
      </p:sp>
      <p:sp>
        <p:nvSpPr>
          <p:cNvPr id="7" name="Content Placeholder 6"/>
          <p:cNvSpPr>
            <a:spLocks noGrp="1"/>
          </p:cNvSpPr>
          <p:nvPr>
            <p:ph sz="quarter" idx="1"/>
          </p:nvPr>
        </p:nvSpPr>
        <p:spPr>
          <a:xfrm>
            <a:off x="457200" y="1600200"/>
            <a:ext cx="7467600" cy="4873625"/>
          </a:xfrm>
        </p:spPr>
        <p:txBody>
          <a:bodyPr>
            <a:normAutofit/>
          </a:bodyPr>
          <a:lstStyle/>
          <a:p>
            <a:pPr marL="342900" indent="-342900">
              <a:spcBef>
                <a:spcPct val="20000"/>
              </a:spcBef>
              <a:buFont typeface="Wingdings" panose="05000000000000000000" pitchFamily="2" charset="2"/>
              <a:buNone/>
            </a:pPr>
            <a:r>
              <a:rPr lang="en-US" altLang="en-US"/>
              <a:t>=		assign result of right-hand-side expression to </a:t>
            </a:r>
          </a:p>
          <a:p>
            <a:pPr marL="342900" indent="-342900">
              <a:spcBef>
                <a:spcPct val="20000"/>
              </a:spcBef>
              <a:buFont typeface="Wingdings" panose="05000000000000000000" pitchFamily="2" charset="2"/>
              <a:buNone/>
            </a:pPr>
            <a:r>
              <a:rPr lang="en-US" altLang="en-US"/>
              <a:t>		left-hand-side variable</a:t>
            </a:r>
          </a:p>
          <a:p>
            <a:pPr marL="342900" indent="-342900">
              <a:spcBef>
                <a:spcPct val="20000"/>
              </a:spcBef>
              <a:buFont typeface="Wingdings" panose="05000000000000000000" pitchFamily="2" charset="2"/>
              <a:buNone/>
            </a:pPr>
            <a:r>
              <a:rPr lang="en-US" altLang="en-US"/>
              <a:t>++	Add 1 to variable</a:t>
            </a:r>
          </a:p>
          <a:p>
            <a:pPr marL="342900" indent="-342900">
              <a:spcBef>
                <a:spcPct val="20000"/>
              </a:spcBef>
              <a:buFont typeface="Wingdings" panose="05000000000000000000" pitchFamily="2" charset="2"/>
              <a:buNone/>
            </a:pPr>
            <a:r>
              <a:rPr lang="en-US" altLang="en-US"/>
              <a:t>--		Subtract 1 from variable</a:t>
            </a:r>
          </a:p>
          <a:p>
            <a:pPr marL="342900" indent="-342900">
              <a:spcBef>
                <a:spcPct val="20000"/>
              </a:spcBef>
              <a:buFont typeface="Wingdings" panose="05000000000000000000" pitchFamily="2" charset="2"/>
              <a:buNone/>
            </a:pPr>
            <a:r>
              <a:rPr lang="en-US" altLang="en-US"/>
              <a:t>+=	Assign result of addition</a:t>
            </a:r>
          </a:p>
          <a:p>
            <a:pPr marL="342900" indent="-342900">
              <a:spcBef>
                <a:spcPct val="20000"/>
              </a:spcBef>
              <a:buFont typeface="Wingdings" panose="05000000000000000000" pitchFamily="2" charset="2"/>
              <a:buNone/>
            </a:pPr>
            <a:r>
              <a:rPr lang="en-US" altLang="en-US"/>
              <a:t>-=		Assign result of subtraction</a:t>
            </a:r>
          </a:p>
          <a:p>
            <a:pPr marL="342900" indent="-342900">
              <a:spcBef>
                <a:spcPct val="20000"/>
              </a:spcBef>
              <a:buFont typeface="Wingdings" panose="05000000000000000000" pitchFamily="2" charset="2"/>
              <a:buNone/>
            </a:pPr>
            <a:r>
              <a:rPr lang="en-US" altLang="en-US"/>
              <a:t>*=		Assign result of multiplication</a:t>
            </a:r>
          </a:p>
          <a:p>
            <a:pPr marL="342900" indent="-342900">
              <a:spcBef>
                <a:spcPct val="20000"/>
              </a:spcBef>
              <a:buFont typeface="Wingdings" panose="05000000000000000000" pitchFamily="2" charset="2"/>
              <a:buNone/>
            </a:pPr>
            <a:r>
              <a:rPr lang="en-US" altLang="en-US"/>
              <a:t>/=		Assign result of division</a:t>
            </a:r>
          </a:p>
          <a:p>
            <a:pPr marL="342900" indent="-342900">
              <a:spcBef>
                <a:spcPct val="20000"/>
              </a:spcBef>
              <a:buFont typeface="Wingdings" panose="05000000000000000000" pitchFamily="2" charset="2"/>
              <a:buNone/>
            </a:pPr>
            <a:r>
              <a:rPr lang="en-US" altLang="en-US"/>
              <a:t>%=	Assign result of modulo</a:t>
            </a:r>
          </a:p>
          <a:p>
            <a:pPr marL="342900" indent="-342900">
              <a:spcBef>
                <a:spcPct val="20000"/>
              </a:spcBef>
              <a:buFont typeface="Wingdings" panose="05000000000000000000" pitchFamily="2" charset="2"/>
              <a:buNone/>
            </a:pPr>
            <a:r>
              <a:rPr lang="en-US" altLang="en-US"/>
              <a:t>^=		Assign result of exponentiation</a:t>
            </a:r>
          </a:p>
          <a:p>
            <a:pPr marL="342900" indent="-342900"/>
            <a:endParaRPr lang="en-US" altLang="en-US"/>
          </a:p>
        </p:txBody>
      </p:sp>
      <p:sp>
        <p:nvSpPr>
          <p:cNvPr id="55299"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42AD40B-3B0D-4708-9F20-A45D5BF892C1}" type="slidenum">
              <a:rPr lang="en-US" altLang="en-US" sz="1400">
                <a:solidFill>
                  <a:srgbClr val="FFFFFF"/>
                </a:solidFill>
              </a:rPr>
              <a:pPr/>
              <a:t>151</a:t>
            </a:fld>
            <a:endParaRPr lang="en-US" altLang="en-US" sz="1400">
              <a:solidFill>
                <a:srgbClr val="FFFFFF"/>
              </a:solidFill>
            </a:endParaRPr>
          </a:p>
        </p:txBody>
      </p:sp>
    </p:spTree>
    <p:extLst>
      <p:ext uri="{BB962C8B-B14F-4D97-AF65-F5344CB8AC3E}">
        <p14:creationId xmlns:p14="http://schemas.microsoft.com/office/powerpoint/2010/main" val="40370551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fontAlgn="auto">
              <a:spcAft>
                <a:spcPts val="0"/>
              </a:spcAft>
              <a:defRPr/>
            </a:pPr>
            <a:r>
              <a:rPr lang="en-US"/>
              <a:t>Output Statements</a:t>
            </a:r>
          </a:p>
        </p:txBody>
      </p:sp>
      <p:sp>
        <p:nvSpPr>
          <p:cNvPr id="57346"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print</a:t>
            </a:r>
            <a:r>
              <a:rPr lang="en-US" altLang="en-US"/>
              <a:t>  </a:t>
            </a:r>
          </a:p>
          <a:p>
            <a:pPr>
              <a:buFont typeface="Wingdings" panose="05000000000000000000" pitchFamily="2" charset="2"/>
              <a:buNone/>
            </a:pPr>
            <a:r>
              <a:rPr lang="en-US" altLang="en-US"/>
              <a:t>	print easy and simple output</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printf</a:t>
            </a:r>
            <a:r>
              <a:rPr lang="en-US" altLang="en-US"/>
              <a:t>  </a:t>
            </a:r>
          </a:p>
          <a:p>
            <a:pPr>
              <a:buFont typeface="Wingdings" panose="05000000000000000000" pitchFamily="2" charset="2"/>
              <a:buNone/>
            </a:pPr>
            <a:r>
              <a:rPr lang="en-US" altLang="en-US"/>
              <a:t>	print formatted (similar to C printf)</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sprintf</a:t>
            </a:r>
            <a:r>
              <a:rPr lang="en-US" altLang="en-US"/>
              <a:t> </a:t>
            </a:r>
          </a:p>
          <a:p>
            <a:pPr>
              <a:buFont typeface="Wingdings" panose="05000000000000000000" pitchFamily="2" charset="2"/>
              <a:buNone/>
            </a:pPr>
            <a:r>
              <a:rPr lang="en-US" altLang="en-US"/>
              <a:t>	format string (similar to C sprintf)</a:t>
            </a:r>
          </a:p>
        </p:txBody>
      </p:sp>
      <p:sp>
        <p:nvSpPr>
          <p:cNvPr id="5734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6485300B-736C-47AE-A69F-378616EBD171}" type="slidenum">
              <a:rPr lang="en-US" altLang="en-US" sz="1400">
                <a:solidFill>
                  <a:srgbClr val="FFFFFF"/>
                </a:solidFill>
              </a:rPr>
              <a:pPr/>
              <a:t>152</a:t>
            </a:fld>
            <a:endParaRPr lang="en-US" altLang="en-US" sz="1400">
              <a:solidFill>
                <a:srgbClr val="FFFFFF"/>
              </a:solidFill>
            </a:endParaRPr>
          </a:p>
        </p:txBody>
      </p:sp>
    </p:spTree>
    <p:extLst>
      <p:ext uri="{BB962C8B-B14F-4D97-AF65-F5344CB8AC3E}">
        <p14:creationId xmlns:p14="http://schemas.microsoft.com/office/powerpoint/2010/main" val="38852825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fontAlgn="auto">
              <a:spcAft>
                <a:spcPts val="0"/>
              </a:spcAft>
              <a:defRPr/>
            </a:pPr>
            <a:r>
              <a:rPr lang="en-US"/>
              <a:t>Function: print</a:t>
            </a:r>
          </a:p>
        </p:txBody>
      </p:sp>
      <p:sp>
        <p:nvSpPr>
          <p:cNvPr id="59394" name="Content Placeholder 2"/>
          <p:cNvSpPr>
            <a:spLocks noGrp="1"/>
          </p:cNvSpPr>
          <p:nvPr>
            <p:ph sz="quarter" idx="1"/>
          </p:nvPr>
        </p:nvSpPr>
        <p:spPr>
          <a:xfrm>
            <a:off x="457200" y="1600200"/>
            <a:ext cx="7467600" cy="4873625"/>
          </a:xfrm>
        </p:spPr>
        <p:txBody>
          <a:bodyPr/>
          <a:lstStyle/>
          <a:p>
            <a:r>
              <a:rPr lang="en-US" altLang="en-US"/>
              <a:t>Writes to standard output</a:t>
            </a:r>
          </a:p>
          <a:p>
            <a:r>
              <a:rPr lang="en-US" altLang="en-US"/>
              <a:t>Output is terminated by ORS</a:t>
            </a:r>
          </a:p>
          <a:p>
            <a:pPr lvl="1"/>
            <a:r>
              <a:rPr lang="en-US" altLang="en-US"/>
              <a:t>default ORS is newline</a:t>
            </a:r>
          </a:p>
          <a:p>
            <a:r>
              <a:rPr lang="en-US" altLang="en-US"/>
              <a:t>If called with no parameter, it will print $0</a:t>
            </a:r>
          </a:p>
          <a:p>
            <a:r>
              <a:rPr lang="en-US" altLang="en-US"/>
              <a:t>Printed parameters are separated by OFS,</a:t>
            </a:r>
          </a:p>
          <a:p>
            <a:pPr lvl="1"/>
            <a:r>
              <a:rPr lang="en-US" altLang="en-US"/>
              <a:t>default OFS is blank</a:t>
            </a:r>
          </a:p>
          <a:p>
            <a:r>
              <a:rPr lang="en-US" altLang="en-US"/>
              <a:t>Print control characters are allowed:</a:t>
            </a:r>
          </a:p>
          <a:p>
            <a:pPr lvl="1"/>
            <a:r>
              <a:rPr lang="en-US" altLang="en-US"/>
              <a:t>\n \f \a \t \\ …</a:t>
            </a:r>
          </a:p>
          <a:p>
            <a:pPr lvl="1"/>
            <a:endParaRPr lang="en-US" altLang="en-US"/>
          </a:p>
        </p:txBody>
      </p:sp>
      <p:sp>
        <p:nvSpPr>
          <p:cNvPr id="5939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BECFB2E3-BA27-41E3-9E7B-B6000B26455D}" type="slidenum">
              <a:rPr lang="en-US" altLang="en-US" sz="1400">
                <a:solidFill>
                  <a:srgbClr val="FFFFFF"/>
                </a:solidFill>
              </a:rPr>
              <a:pPr/>
              <a:t>153</a:t>
            </a:fld>
            <a:endParaRPr lang="en-US" altLang="en-US" sz="1400">
              <a:solidFill>
                <a:srgbClr val="FFFFFF"/>
              </a:solidFill>
            </a:endParaRPr>
          </a:p>
        </p:txBody>
      </p:sp>
    </p:spTree>
    <p:extLst>
      <p:ext uri="{BB962C8B-B14F-4D97-AF65-F5344CB8AC3E}">
        <p14:creationId xmlns:p14="http://schemas.microsoft.com/office/powerpoint/2010/main" val="9513381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Redirecting print output</a:t>
            </a:r>
          </a:p>
        </p:txBody>
      </p:sp>
      <p:sp>
        <p:nvSpPr>
          <p:cNvPr id="66562" name="Content Placeholder 2"/>
          <p:cNvSpPr>
            <a:spLocks noGrp="1"/>
          </p:cNvSpPr>
          <p:nvPr>
            <p:ph sz="quarter" idx="1"/>
          </p:nvPr>
        </p:nvSpPr>
        <p:spPr>
          <a:xfrm>
            <a:off x="457200" y="1600200"/>
            <a:ext cx="7467600" cy="4873625"/>
          </a:xfrm>
        </p:spPr>
        <p:txBody>
          <a:bodyPr/>
          <a:lstStyle/>
          <a:p>
            <a:r>
              <a:rPr lang="en-US" altLang="en-US"/>
              <a:t>Print output goes to standard output</a:t>
            </a:r>
          </a:p>
          <a:p>
            <a:pPr>
              <a:buFont typeface="Wingdings" panose="05000000000000000000" pitchFamily="2" charset="2"/>
              <a:buNone/>
            </a:pPr>
            <a:r>
              <a:rPr lang="en-US" altLang="en-US" u="sng"/>
              <a:t>unless</a:t>
            </a:r>
            <a:r>
              <a:rPr lang="en-US" altLang="en-US"/>
              <a:t> redirected via:</a:t>
            </a:r>
          </a:p>
          <a:p>
            <a:pPr lvl="1">
              <a:buFont typeface="Wingdings 2" panose="05020102010507070707" pitchFamily="18" charset="2"/>
              <a:buNone/>
            </a:pPr>
            <a:r>
              <a:rPr lang="en-US" altLang="en-US"/>
              <a:t>&gt;  “file”</a:t>
            </a:r>
          </a:p>
          <a:p>
            <a:pPr lvl="1">
              <a:buFont typeface="Wingdings 2" panose="05020102010507070707" pitchFamily="18" charset="2"/>
              <a:buNone/>
            </a:pPr>
            <a:r>
              <a:rPr lang="en-US" altLang="en-US"/>
              <a:t>&gt;&gt; “file”</a:t>
            </a:r>
          </a:p>
          <a:p>
            <a:pPr lvl="1">
              <a:buFont typeface="Wingdings 2" panose="05020102010507070707" pitchFamily="18" charset="2"/>
              <a:buNone/>
            </a:pPr>
            <a:r>
              <a:rPr lang="en-US" altLang="en-US"/>
              <a:t>|  “command”</a:t>
            </a:r>
          </a:p>
          <a:p>
            <a:endParaRPr lang="en-US" altLang="en-US"/>
          </a:p>
          <a:p>
            <a:r>
              <a:rPr lang="en-US" altLang="en-US"/>
              <a:t>will open file or command only once</a:t>
            </a:r>
          </a:p>
          <a:p>
            <a:r>
              <a:rPr lang="en-US" altLang="en-US"/>
              <a:t>subsequent redirections append to already open stream</a:t>
            </a:r>
          </a:p>
        </p:txBody>
      </p:sp>
      <p:sp>
        <p:nvSpPr>
          <p:cNvPr id="6656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17217E0-000F-483F-BBDC-EC869E35525E}" type="slidenum">
              <a:rPr lang="en-US" altLang="en-US" sz="1400">
                <a:solidFill>
                  <a:srgbClr val="FFFFFF"/>
                </a:solidFill>
              </a:rPr>
              <a:pPr/>
              <a:t>154</a:t>
            </a:fld>
            <a:endParaRPr lang="en-US" altLang="en-US" sz="1400">
              <a:solidFill>
                <a:srgbClr val="FFFFFF"/>
              </a:solidFill>
            </a:endParaRPr>
          </a:p>
        </p:txBody>
      </p:sp>
    </p:spTree>
    <p:extLst>
      <p:ext uri="{BB962C8B-B14F-4D97-AF65-F5344CB8AC3E}">
        <p14:creationId xmlns:p14="http://schemas.microsoft.com/office/powerpoint/2010/main" val="23254963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fontAlgn="auto">
              <a:spcAft>
                <a:spcPts val="0"/>
              </a:spcAft>
              <a:defRPr/>
            </a:pPr>
            <a:r>
              <a:rPr lang="en-US"/>
              <a:t>print example</a:t>
            </a:r>
          </a:p>
        </p:txBody>
      </p:sp>
      <p:sp>
        <p:nvSpPr>
          <p:cNvPr id="44036" name="Rectangle 3"/>
          <p:cNvSpPr>
            <a:spLocks noGrp="1" noChangeArrowheads="1"/>
          </p:cNvSpPr>
          <p:nvPr>
            <p:ph sz="quarter" idx="1"/>
          </p:nvPr>
        </p:nvSpPr>
        <p:spPr>
          <a:xfrm>
            <a:off x="457200" y="1600200"/>
            <a:ext cx="7467600" cy="4873625"/>
          </a:xfrm>
        </p:spPr>
        <p:txBody>
          <a:bodyPr>
            <a:normAutofit/>
          </a:bodyPr>
          <a:lstStyle/>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 awk '{print}' grades</a:t>
            </a:r>
          </a:p>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andrea 89 90 75 90 86</a:t>
            </a:r>
          </a:p>
          <a:p>
            <a:pPr>
              <a:lnSpc>
                <a:spcPct val="90000"/>
              </a:lnSpc>
              <a:buFont typeface="Wingdings" panose="05000000000000000000" pitchFamily="2" charset="2"/>
              <a:buNone/>
            </a:pPr>
            <a:endParaRPr lang="en-US" altLang="en-US" sz="2200" b="1">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 awk '{print $0}' grades</a:t>
            </a:r>
          </a:p>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andrea 89 90 75 90 86</a:t>
            </a:r>
          </a:p>
          <a:p>
            <a:pPr>
              <a:lnSpc>
                <a:spcPct val="90000"/>
              </a:lnSpc>
              <a:buFont typeface="Wingdings" panose="05000000000000000000" pitchFamily="2" charset="2"/>
              <a:buNone/>
            </a:pPr>
            <a:endParaRPr lang="en-US" altLang="en-US" sz="2200" b="1">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 awk '{print($0)}' grades</a:t>
            </a:r>
          </a:p>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andrea 89 90 75 90 86</a:t>
            </a:r>
          </a:p>
          <a:p>
            <a:pPr>
              <a:lnSpc>
                <a:spcPct val="90000"/>
              </a:lnSpc>
            </a:pPr>
            <a:endParaRPr lang="en-US" altLang="en-US" sz="2200"/>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7FFADDF-0F02-44DC-8BD4-A1E9B761BBC2}" type="slidenum">
              <a:rPr lang="en-US" altLang="en-US" sz="1400">
                <a:solidFill>
                  <a:srgbClr val="FFFFFF"/>
                </a:solidFill>
              </a:rPr>
              <a:pPr/>
              <a:t>155</a:t>
            </a:fld>
            <a:endParaRPr lang="en-US" altLang="en-US" sz="1400">
              <a:solidFill>
                <a:srgbClr val="FFFFFF"/>
              </a:solidFill>
            </a:endParaRPr>
          </a:p>
        </p:txBody>
      </p:sp>
    </p:spTree>
    <p:extLst>
      <p:ext uri="{BB962C8B-B14F-4D97-AF65-F5344CB8AC3E}">
        <p14:creationId xmlns:p14="http://schemas.microsoft.com/office/powerpoint/2010/main" val="14490230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fontAlgn="auto">
              <a:spcAft>
                <a:spcPts val="0"/>
              </a:spcAft>
              <a:defRPr/>
            </a:pPr>
            <a:r>
              <a:rPr lang="en-US" dirty="0"/>
              <a:t>print Example</a:t>
            </a:r>
          </a:p>
        </p:txBody>
      </p:sp>
      <p:sp>
        <p:nvSpPr>
          <p:cNvPr id="62466"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awk '{print $1, $2}' grades</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andrea 89</a:t>
            </a:r>
          </a:p>
          <a:p>
            <a:pPr>
              <a:buFont typeface="Wingdings" panose="05000000000000000000" pitchFamily="2" charset="2"/>
              <a:buNone/>
            </a:pPr>
            <a:endParaRPr lang="en-US" altLang="en-US" b="1">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awk '{print $1 "," $2}' grades</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a:p>
          <a:p>
            <a:endParaRPr lang="en-US" altLang="en-US"/>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546F1AA-1473-4A6E-9721-D779408E17B0}" type="slidenum">
              <a:rPr lang="en-US" altLang="en-US" sz="1400">
                <a:solidFill>
                  <a:srgbClr val="FFFFFF"/>
                </a:solidFill>
              </a:rPr>
              <a:pPr/>
              <a:t>156</a:t>
            </a:fld>
            <a:endParaRPr lang="en-US" altLang="en-US" sz="1400">
              <a:solidFill>
                <a:srgbClr val="FFFFFF"/>
              </a:solidFill>
            </a:endParaRPr>
          </a:p>
        </p:txBody>
      </p:sp>
    </p:spTree>
    <p:extLst>
      <p:ext uri="{BB962C8B-B14F-4D97-AF65-F5344CB8AC3E}">
        <p14:creationId xmlns:p14="http://schemas.microsoft.com/office/powerpoint/2010/main" val="32899260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fontAlgn="auto">
              <a:spcAft>
                <a:spcPts val="0"/>
              </a:spcAft>
              <a:defRPr/>
            </a:pPr>
            <a:r>
              <a:rPr lang="en-US" dirty="0"/>
              <a:t>print Example</a:t>
            </a:r>
          </a:p>
        </p:txBody>
      </p:sp>
      <p:sp>
        <p:nvSpPr>
          <p:cNvPr id="41988"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'{OFS="-";print $1 ,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 ","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dirty="0"/>
          </a:p>
          <a:p>
            <a:endParaRPr lang="en-US" altLang="en-US" dirty="0"/>
          </a:p>
        </p:txBody>
      </p:sp>
      <p:sp>
        <p:nvSpPr>
          <p:cNvPr id="6451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05B2572-BDA3-4ED1-A31B-27F09E5ECCBA}" type="slidenum">
              <a:rPr lang="en-US" altLang="en-US" sz="1400">
                <a:solidFill>
                  <a:srgbClr val="FFFFFF"/>
                </a:solidFill>
              </a:rPr>
              <a:pPr/>
              <a:t>157</a:t>
            </a:fld>
            <a:endParaRPr lang="en-US" altLang="en-US" sz="1400">
              <a:solidFill>
                <a:srgbClr val="FFFFFF"/>
              </a:solidFill>
            </a:endParaRPr>
          </a:p>
        </p:txBody>
      </p:sp>
    </p:spTree>
    <p:extLst>
      <p:ext uri="{BB962C8B-B14F-4D97-AF65-F5344CB8AC3E}">
        <p14:creationId xmlns:p14="http://schemas.microsoft.com/office/powerpoint/2010/main" val="3214596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fontAlgn="auto">
              <a:spcAft>
                <a:spcPts val="0"/>
              </a:spcAft>
              <a:defRPr/>
            </a:pPr>
            <a:r>
              <a:rPr lang="en-US" dirty="0"/>
              <a:t>print Example</a:t>
            </a:r>
          </a:p>
        </p:txBody>
      </p:sp>
      <p:sp>
        <p:nvSpPr>
          <p:cNvPr id="67586"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 , $2 &gt; "file"}' grades</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cat file</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endParaRPr lang="en-US" altLang="en-US" dirty="0"/>
          </a:p>
          <a:p>
            <a:endParaRPr lang="en-US" altLang="en-US" dirty="0"/>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95CD0907-2878-4A26-9F81-5D19935781B6}" type="slidenum">
              <a:rPr lang="en-US" altLang="en-US" sz="1400">
                <a:solidFill>
                  <a:srgbClr val="FFFFFF"/>
                </a:solidFill>
              </a:rPr>
              <a:pPr/>
              <a:t>158</a:t>
            </a:fld>
            <a:endParaRPr lang="en-US" altLang="en-US" sz="1400">
              <a:solidFill>
                <a:srgbClr val="FFFFFF"/>
              </a:solidFill>
            </a:endParaRPr>
          </a:p>
        </p:txBody>
      </p:sp>
    </p:spTree>
    <p:extLst>
      <p:ext uri="{BB962C8B-B14F-4D97-AF65-F5344CB8AC3E}">
        <p14:creationId xmlns:p14="http://schemas.microsoft.com/office/powerpoint/2010/main" val="1741946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fontAlgn="auto">
              <a:spcAft>
                <a:spcPts val="0"/>
              </a:spcAft>
              <a:defRPr/>
            </a:pPr>
            <a:r>
              <a:rPr lang="en-US" dirty="0"/>
              <a:t>print Example</a:t>
            </a:r>
          </a:p>
        </p:txBody>
      </p:sp>
      <p:sp>
        <p:nvSpPr>
          <p:cNvPr id="69634" name="Rectangle 3"/>
          <p:cNvSpPr>
            <a:spLocks noGrp="1" noChangeArrowheads="1"/>
          </p:cNvSpPr>
          <p:nvPr>
            <p:ph sz="quarter" idx="1"/>
          </p:nvPr>
        </p:nvSpPr>
        <p:spPr>
          <a:xfrm>
            <a:off x="381000" y="1600200"/>
            <a:ext cx="8001000" cy="4873625"/>
          </a:xfrm>
        </p:spPr>
        <p:txBody>
          <a:bodyPr/>
          <a:lstStyle/>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$1,$2 | "sort"}' grades</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awk</a:t>
            </a:r>
            <a:r>
              <a:rPr lang="en-US" altLang="en-US" b="1" dirty="0">
                <a:latin typeface="Courier New" panose="02070309020205020404" pitchFamily="49" charset="0"/>
                <a:cs typeface="Courier New" panose="02070309020205020404" pitchFamily="49" charset="0"/>
              </a:rPr>
              <a:t> '{print $1,$2 | "sort –k 2"}' grades</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andrea</a:t>
            </a:r>
            <a:r>
              <a:rPr lang="en-US" altLang="en-US" b="1" dirty="0">
                <a:latin typeface="Courier New" panose="02070309020205020404" pitchFamily="49" charset="0"/>
                <a:cs typeface="Courier New" panose="02070309020205020404" pitchFamily="49" charset="0"/>
              </a:rPr>
              <a:t> 89</a:t>
            </a:r>
            <a:endParaRPr lang="en-US" altLang="en-US" dirty="0"/>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6D28289-4431-4B2E-915E-3CACAA66842A}" type="slidenum">
              <a:rPr lang="en-US" altLang="en-US" sz="1400">
                <a:solidFill>
                  <a:srgbClr val="FFFFFF"/>
                </a:solidFill>
              </a:rPr>
              <a:pPr/>
              <a:t>159</a:t>
            </a:fld>
            <a:endParaRPr lang="en-US" altLang="en-US" sz="1400">
              <a:solidFill>
                <a:srgbClr val="FFFFFF"/>
              </a:solidFill>
            </a:endParaRPr>
          </a:p>
        </p:txBody>
      </p:sp>
    </p:spTree>
    <p:extLst>
      <p:ext uri="{BB962C8B-B14F-4D97-AF65-F5344CB8AC3E}">
        <p14:creationId xmlns:p14="http://schemas.microsoft.com/office/powerpoint/2010/main" val="280821180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a:t>Wc</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16</a:t>
            </a:fld>
            <a:endParaRPr lang="nl-NL"/>
          </a:p>
        </p:txBody>
      </p:sp>
      <p:pic>
        <p:nvPicPr>
          <p:cNvPr id="4" name="Picture 3">
            <a:extLst>
              <a:ext uri="{FF2B5EF4-FFF2-40B4-BE49-F238E27FC236}">
                <a16:creationId xmlns:a16="http://schemas.microsoft.com/office/drawing/2014/main" id="{462087AA-5DD0-4607-8E2C-B952EB4D2135}"/>
              </a:ext>
            </a:extLst>
          </p:cNvPr>
          <p:cNvPicPr>
            <a:picLocks noChangeAspect="1"/>
          </p:cNvPicPr>
          <p:nvPr/>
        </p:nvPicPr>
        <p:blipFill>
          <a:blip r:embed="rId3"/>
          <a:stretch>
            <a:fillRect/>
          </a:stretch>
        </p:blipFill>
        <p:spPr>
          <a:xfrm>
            <a:off x="540000" y="1196752"/>
            <a:ext cx="5781675" cy="2628900"/>
          </a:xfrm>
          <a:prstGeom prst="rect">
            <a:avLst/>
          </a:prstGeom>
        </p:spPr>
      </p:pic>
      <p:pic>
        <p:nvPicPr>
          <p:cNvPr id="7" name="Picture 6">
            <a:extLst>
              <a:ext uri="{FF2B5EF4-FFF2-40B4-BE49-F238E27FC236}">
                <a16:creationId xmlns:a16="http://schemas.microsoft.com/office/drawing/2014/main" id="{D9578B55-07E6-472D-A8C8-CF88745D924E}"/>
              </a:ext>
            </a:extLst>
          </p:cNvPr>
          <p:cNvPicPr>
            <a:picLocks noChangeAspect="1"/>
          </p:cNvPicPr>
          <p:nvPr/>
        </p:nvPicPr>
        <p:blipFill>
          <a:blip r:embed="rId4"/>
          <a:stretch>
            <a:fillRect/>
          </a:stretch>
        </p:blipFill>
        <p:spPr>
          <a:xfrm>
            <a:off x="540000" y="4149080"/>
            <a:ext cx="6838950" cy="1771650"/>
          </a:xfrm>
          <a:prstGeom prst="rect">
            <a:avLst/>
          </a:prstGeom>
        </p:spPr>
      </p:pic>
    </p:spTree>
    <p:extLst>
      <p:ext uri="{BB962C8B-B14F-4D97-AF65-F5344CB8AC3E}">
        <p14:creationId xmlns:p14="http://schemas.microsoft.com/office/powerpoint/2010/main" val="1590672057"/>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fontAlgn="auto">
              <a:spcAft>
                <a:spcPts val="0"/>
              </a:spcAft>
              <a:defRPr/>
            </a:pPr>
            <a:r>
              <a:rPr lang="en-US"/>
              <a:t>printf: Formatting output</a:t>
            </a:r>
          </a:p>
        </p:txBody>
      </p:sp>
      <p:sp>
        <p:nvSpPr>
          <p:cNvPr id="71682" name="Content Placeholder 2"/>
          <p:cNvSpPr>
            <a:spLocks noGrp="1"/>
          </p:cNvSpPr>
          <p:nvPr>
            <p:ph sz="quarter" idx="1"/>
          </p:nvPr>
        </p:nvSpPr>
        <p:spPr>
          <a:xfrm>
            <a:off x="457200" y="1600200"/>
            <a:ext cx="7467600" cy="4873625"/>
          </a:xfrm>
        </p:spPr>
        <p:txBody>
          <a:bodyPr/>
          <a:lstStyle/>
          <a:p>
            <a:pPr>
              <a:buFont typeface="Wingdings" panose="05000000000000000000" pitchFamily="2" charset="2"/>
              <a:buNone/>
            </a:pPr>
            <a:r>
              <a:rPr lang="en-US" altLang="en-US" u="sng" dirty="0"/>
              <a:t>Syntax:</a:t>
            </a:r>
          </a:p>
          <a:p>
            <a:pPr>
              <a:buFont typeface="Wingdings" panose="05000000000000000000" pitchFamily="2" charset="2"/>
              <a:buNone/>
            </a:pPr>
            <a:endParaRPr lang="en-US" altLang="en-US" u="sng" dirty="0"/>
          </a:p>
          <a:p>
            <a:pPr lvl="1">
              <a:buFont typeface="Wingdings 2" panose="05020102010507070707" pitchFamily="18" charset="2"/>
              <a:buNone/>
            </a:pPr>
            <a:r>
              <a:rPr lang="en-US" altLang="en-US" b="1" dirty="0" err="1">
                <a:latin typeface="Courier New" panose="02070309020205020404" pitchFamily="49" charset="0"/>
                <a:cs typeface="Courier New" panose="02070309020205020404" pitchFamily="49" charset="0"/>
              </a:rPr>
              <a:t>printf</a:t>
            </a:r>
            <a:r>
              <a:rPr lang="en-US" altLang="en-US" b="1" dirty="0">
                <a:latin typeface="Courier New" panose="02070309020205020404" pitchFamily="49" charset="0"/>
                <a:cs typeface="Courier New" panose="02070309020205020404" pitchFamily="49" charset="0"/>
              </a:rPr>
              <a:t>(format-string, var1, var2, …)</a:t>
            </a:r>
          </a:p>
          <a:p>
            <a:pPr lvl="1"/>
            <a:endParaRPr lang="en-US" altLang="en-US" dirty="0"/>
          </a:p>
          <a:p>
            <a:pPr lvl="1"/>
            <a:r>
              <a:rPr lang="en-US" altLang="en-US" dirty="0"/>
              <a:t>works like C </a:t>
            </a:r>
            <a:r>
              <a:rPr lang="en-US" altLang="en-US" dirty="0" err="1"/>
              <a:t>printf</a:t>
            </a:r>
            <a:endParaRPr lang="en-US" altLang="en-US" dirty="0"/>
          </a:p>
          <a:p>
            <a:pPr lvl="1"/>
            <a:r>
              <a:rPr lang="en-US" altLang="en-US" dirty="0"/>
              <a:t>each format specifier in “format-string” requires argument of matching type</a:t>
            </a:r>
          </a:p>
        </p:txBody>
      </p:sp>
      <p:sp>
        <p:nvSpPr>
          <p:cNvPr id="7168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FD5CD542-6ECA-49AC-AA6B-DAA435F0B6ED}" type="slidenum">
              <a:rPr lang="en-US" altLang="en-US" sz="1400">
                <a:solidFill>
                  <a:srgbClr val="FFFFFF"/>
                </a:solidFill>
              </a:rPr>
              <a:pPr/>
              <a:t>160</a:t>
            </a:fld>
            <a:endParaRPr lang="en-US" altLang="en-US" sz="1400">
              <a:solidFill>
                <a:srgbClr val="FFFFFF"/>
              </a:solidFill>
            </a:endParaRPr>
          </a:p>
        </p:txBody>
      </p:sp>
    </p:spTree>
    <p:extLst>
      <p:ext uri="{BB962C8B-B14F-4D97-AF65-F5344CB8AC3E}">
        <p14:creationId xmlns:p14="http://schemas.microsoft.com/office/powerpoint/2010/main" val="10560750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fontAlgn="auto">
              <a:spcAft>
                <a:spcPts val="0"/>
              </a:spcAft>
              <a:defRPr/>
            </a:pPr>
            <a:r>
              <a:rPr lang="en-US"/>
              <a:t>Format specifiers</a:t>
            </a:r>
          </a:p>
        </p:txBody>
      </p:sp>
      <p:sp>
        <p:nvSpPr>
          <p:cNvPr id="72706" name="Content Placeholder 2"/>
          <p:cNvSpPr>
            <a:spLocks noGrp="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t>%d, %</a:t>
            </a:r>
            <a:r>
              <a:rPr lang="en-US" altLang="en-US" dirty="0" err="1"/>
              <a:t>i</a:t>
            </a:r>
            <a:r>
              <a:rPr lang="en-US" altLang="en-US" dirty="0"/>
              <a:t>	decimal integer</a:t>
            </a:r>
          </a:p>
          <a:p>
            <a:pPr>
              <a:buFont typeface="Wingdings" panose="05000000000000000000" pitchFamily="2" charset="2"/>
              <a:buNone/>
            </a:pPr>
            <a:r>
              <a:rPr lang="en-US" altLang="en-US" dirty="0"/>
              <a:t>%c		single character</a:t>
            </a:r>
          </a:p>
          <a:p>
            <a:pPr>
              <a:buFont typeface="Wingdings" panose="05000000000000000000" pitchFamily="2" charset="2"/>
              <a:buNone/>
            </a:pPr>
            <a:r>
              <a:rPr lang="en-US" altLang="en-US" dirty="0"/>
              <a:t>%s		string of characters</a:t>
            </a:r>
          </a:p>
          <a:p>
            <a:pPr>
              <a:buFont typeface="Wingdings" panose="05000000000000000000" pitchFamily="2" charset="2"/>
              <a:buNone/>
            </a:pPr>
            <a:r>
              <a:rPr lang="en-US" altLang="en-US" dirty="0"/>
              <a:t>%f		</a:t>
            </a:r>
            <a:r>
              <a:rPr lang="pl-PL" altLang="en-US" dirty="0"/>
              <a:t> 	</a:t>
            </a:r>
            <a:r>
              <a:rPr lang="en-US" altLang="en-US" dirty="0"/>
              <a:t>floating point number</a:t>
            </a:r>
          </a:p>
          <a:p>
            <a:pPr>
              <a:buFont typeface="Wingdings" panose="05000000000000000000" pitchFamily="2" charset="2"/>
              <a:buNone/>
            </a:pPr>
            <a:r>
              <a:rPr lang="en-US" altLang="en-US" dirty="0"/>
              <a:t>%o		octal number</a:t>
            </a:r>
          </a:p>
          <a:p>
            <a:pPr>
              <a:buFont typeface="Wingdings" panose="05000000000000000000" pitchFamily="2" charset="2"/>
              <a:buNone/>
            </a:pPr>
            <a:r>
              <a:rPr lang="en-US" altLang="en-US" dirty="0"/>
              <a:t>%x		hexadecimal number</a:t>
            </a:r>
          </a:p>
          <a:p>
            <a:pPr>
              <a:buFont typeface="Wingdings" panose="05000000000000000000" pitchFamily="2" charset="2"/>
              <a:buNone/>
            </a:pPr>
            <a:r>
              <a:rPr lang="en-US" altLang="en-US" dirty="0"/>
              <a:t>%e		scientific floating point notation</a:t>
            </a:r>
          </a:p>
          <a:p>
            <a:pPr>
              <a:buFont typeface="Wingdings" panose="05000000000000000000" pitchFamily="2" charset="2"/>
              <a:buNone/>
            </a:pPr>
            <a:r>
              <a:rPr lang="en-US" altLang="en-US" dirty="0"/>
              <a:t>%%		the letter “%”</a:t>
            </a:r>
          </a:p>
        </p:txBody>
      </p:sp>
      <p:sp>
        <p:nvSpPr>
          <p:cNvPr id="72707"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ED9F2390-19E2-443B-948D-659AB7A6E47C}" type="slidenum">
              <a:rPr lang="en-US" altLang="en-US" sz="1400">
                <a:solidFill>
                  <a:srgbClr val="FFFFFF"/>
                </a:solidFill>
              </a:rPr>
              <a:pPr/>
              <a:t>161</a:t>
            </a:fld>
            <a:endParaRPr lang="en-US" altLang="en-US" sz="1400">
              <a:solidFill>
                <a:srgbClr val="FFFFFF"/>
              </a:solidFill>
            </a:endParaRPr>
          </a:p>
        </p:txBody>
      </p:sp>
    </p:spTree>
    <p:extLst>
      <p:ext uri="{BB962C8B-B14F-4D97-AF65-F5344CB8AC3E}">
        <p14:creationId xmlns:p14="http://schemas.microsoft.com/office/powerpoint/2010/main" val="31812873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026"/>
          <p:cNvSpPr>
            <a:spLocks noGrp="1" noChangeArrowheads="1"/>
          </p:cNvSpPr>
          <p:nvPr>
            <p:ph type="title"/>
          </p:nvPr>
        </p:nvSpPr>
        <p:spPr/>
        <p:txBody>
          <a:bodyPr/>
          <a:lstStyle/>
          <a:p>
            <a:pPr fontAlgn="auto">
              <a:spcAft>
                <a:spcPts val="0"/>
              </a:spcAft>
              <a:defRPr/>
            </a:pPr>
            <a:r>
              <a:rPr lang="en-US" dirty="0"/>
              <a:t>Format </a:t>
            </a:r>
            <a:r>
              <a:rPr lang="en-US" dirty="0" err="1"/>
              <a:t>specifier</a:t>
            </a:r>
            <a:r>
              <a:rPr lang="en-US" dirty="0"/>
              <a:t> examples</a:t>
            </a:r>
          </a:p>
        </p:txBody>
      </p:sp>
      <p:sp>
        <p:nvSpPr>
          <p:cNvPr id="7373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D1F6B4A-37FB-4CB0-8414-D5F8F2AA5133}" type="slidenum">
              <a:rPr lang="en-US" altLang="en-US" sz="1400">
                <a:solidFill>
                  <a:srgbClr val="FFFFFF"/>
                </a:solidFill>
              </a:rPr>
              <a:pPr/>
              <a:t>162</a:t>
            </a:fld>
            <a:endParaRPr lang="en-US" altLang="en-US" sz="1400">
              <a:solidFill>
                <a:srgbClr val="FFFFFF"/>
              </a:solidFill>
            </a:endParaRPr>
          </a:p>
        </p:txBody>
      </p:sp>
      <p:graphicFrame>
        <p:nvGraphicFramePr>
          <p:cNvPr id="73762" name="Group 34"/>
          <p:cNvGraphicFramePr>
            <a:graphicFrameLocks noGrp="1"/>
          </p:cNvGraphicFramePr>
          <p:nvPr/>
        </p:nvGraphicFramePr>
        <p:xfrm>
          <a:off x="533400" y="1600200"/>
          <a:ext cx="7010400" cy="4495800"/>
        </p:xfrm>
        <a:graphic>
          <a:graphicData uri="http://schemas.openxmlformats.org/drawingml/2006/table">
            <a:tbl>
              <a:tblPr/>
              <a:tblGrid>
                <a:gridCol w="2286000">
                  <a:extLst>
                    <a:ext uri="{9D8B030D-6E8A-4147-A177-3AD203B41FA5}">
                      <a16:colId xmlns:a16="http://schemas.microsoft.com/office/drawing/2014/main" val="20000"/>
                    </a:ext>
                  </a:extLst>
                </a:gridCol>
                <a:gridCol w="4724400">
                  <a:extLst>
                    <a:ext uri="{9D8B030D-6E8A-4147-A177-3AD203B41FA5}">
                      <a16:colId xmlns:a16="http://schemas.microsoft.com/office/drawing/2014/main" val="20001"/>
                    </a:ext>
                  </a:extLst>
                </a:gridCol>
              </a:tblGrid>
              <a:tr h="446088">
                <a:tc gridSpan="2">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rPr>
                        <a:t>Given: </a:t>
                      </a:r>
                      <a:r>
                        <a:rPr kumimoji="0" lang="en-US" altLang="en-US" sz="2400" b="0" i="0" u="none" strike="noStrike" cap="none" normalizeH="0" baseline="0">
                          <a:ln>
                            <a:noFill/>
                          </a:ln>
                          <a:solidFill>
                            <a:srgbClr val="00B0F0"/>
                          </a:solidFill>
                          <a:effectLst/>
                          <a:latin typeface="Times New Roman" panose="02020603050405020304" pitchFamily="18" charset="0"/>
                        </a:rPr>
                        <a:t>x = ‘A’, y = 15, z = 2.3, and $1 = Bob Smith</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74295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Printf Format Specifier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0" b="1" i="0" u="none" strike="noStrike" cap="none" normalizeH="0" baseline="0">
                        <a:ln>
                          <a:noFill/>
                        </a:ln>
                        <a:solidFill>
                          <a:schemeClr val="tx1"/>
                        </a:solidFill>
                        <a:effectLst/>
                        <a:latin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What it Does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1"/>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a:ln>
                            <a:noFill/>
                          </a:ln>
                          <a:solidFill>
                            <a:srgbClr val="FF0000"/>
                          </a:solidFill>
                          <a:effectLst/>
                          <a:latin typeface="Times New Roman" panose="02020603050405020304" pitchFamily="18" charset="0"/>
                        </a:rPr>
                        <a:t>printf(</a:t>
                      </a:r>
                      <a:r>
                        <a:rPr kumimoji="0" lang="en-US" altLang="en-US" sz="2000" b="1" i="1" u="none" strike="noStrike" cap="none" normalizeH="0" baseline="0">
                          <a:ln>
                            <a:noFill/>
                          </a:ln>
                          <a:solidFill>
                            <a:srgbClr val="FF0000"/>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a:ln>
                            <a:noFill/>
                          </a:ln>
                          <a:solidFill>
                            <a:srgbClr val="FF0000"/>
                          </a:solidFill>
                          <a:effectLst/>
                          <a:latin typeface="Times New Roman" panose="02020603050405020304" pitchFamily="18" charset="0"/>
                        </a:rPr>
                        <a:t>The character is %c \n</a:t>
                      </a:r>
                      <a:r>
                        <a:rPr kumimoji="0" lang="en-US" altLang="en-US" sz="2000" b="1" i="1" u="none" strike="noStrike" cap="none" normalizeH="0" baseline="0">
                          <a:ln>
                            <a:noFill/>
                          </a:ln>
                          <a:solidFill>
                            <a:srgbClr val="FF0000"/>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a:ln>
                            <a:noFill/>
                          </a:ln>
                          <a:solidFill>
                            <a:srgbClr val="FF0000"/>
                          </a:solidFill>
                          <a:effectLst/>
                          <a:latin typeface="Times New Roman" panose="02020603050405020304" pitchFamily="18" charset="0"/>
                        </a:rPr>
                        <a:t>, </a:t>
                      </a:r>
                      <a:r>
                        <a:rPr kumimoji="0" lang="en-US" altLang="en-US" sz="2000" b="1" i="1" u="none" strike="noStrike" cap="none" normalizeH="0" baseline="0">
                          <a:ln>
                            <a:noFill/>
                          </a:ln>
                          <a:solidFill>
                            <a:schemeClr val="accent2"/>
                          </a:solidFill>
                          <a:effectLst/>
                          <a:latin typeface="Times New Roman" panose="02020603050405020304" pitchFamily="18" charset="0"/>
                        </a:rPr>
                        <a:t>x</a:t>
                      </a:r>
                      <a:r>
                        <a:rPr kumimoji="0" lang="en-US" altLang="en-US" sz="2000" b="1" i="1" u="none" strike="noStrike" cap="none" normalizeH="0" baseline="0">
                          <a:ln>
                            <a:noFill/>
                          </a:ln>
                          <a:solidFill>
                            <a:srgbClr val="FF0000"/>
                          </a:solidFill>
                          <a:effectLst/>
                          <a:latin typeface="Times New Roman" panose="02020603050405020304" pitchFamily="18"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output: The character is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a:ln>
                            <a:noFill/>
                          </a:ln>
                          <a:solidFill>
                            <a:srgbClr val="FF0000"/>
                          </a:solidFill>
                          <a:effectLst/>
                          <a:latin typeface="Times New Roman" panose="02020603050405020304" pitchFamily="18" charset="0"/>
                        </a:rPr>
                        <a:t>printf(</a:t>
                      </a:r>
                      <a:r>
                        <a:rPr kumimoji="0" lang="en-US" altLang="en-US" sz="2000" b="1" i="1" u="none" strike="noStrike" cap="none" normalizeH="0" baseline="0">
                          <a:ln>
                            <a:noFill/>
                          </a:ln>
                          <a:solidFill>
                            <a:srgbClr val="FF0000"/>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a:ln>
                            <a:noFill/>
                          </a:ln>
                          <a:solidFill>
                            <a:srgbClr val="FF0000"/>
                          </a:solidFill>
                          <a:effectLst/>
                          <a:latin typeface="Times New Roman" panose="02020603050405020304" pitchFamily="18" charset="0"/>
                        </a:rPr>
                        <a:t>The boy is %d years old \n</a:t>
                      </a:r>
                      <a:r>
                        <a:rPr kumimoji="0" lang="en-US" altLang="en-US" sz="2000" b="1" i="1" u="none" strike="noStrike" cap="none" normalizeH="0" baseline="0">
                          <a:ln>
                            <a:noFill/>
                          </a:ln>
                          <a:solidFill>
                            <a:srgbClr val="FF0000"/>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a:ln>
                            <a:noFill/>
                          </a:ln>
                          <a:solidFill>
                            <a:srgbClr val="FF0000"/>
                          </a:solidFill>
                          <a:effectLst/>
                          <a:latin typeface="Times New Roman" panose="02020603050405020304" pitchFamily="18" charset="0"/>
                        </a:rPr>
                        <a:t>, </a:t>
                      </a:r>
                      <a:r>
                        <a:rPr kumimoji="0" lang="en-US" altLang="en-US" sz="2000" b="1" i="1" u="none" strike="noStrike" cap="none" normalizeH="0" baseline="0">
                          <a:ln>
                            <a:noFill/>
                          </a:ln>
                          <a:solidFill>
                            <a:schemeClr val="accent2"/>
                          </a:solidFill>
                          <a:effectLst/>
                          <a:latin typeface="Times New Roman" panose="02020603050405020304" pitchFamily="18" charset="0"/>
                        </a:rPr>
                        <a:t>y</a:t>
                      </a:r>
                      <a:r>
                        <a:rPr kumimoji="0" lang="en-US" altLang="en-US" sz="2000" b="1" i="1" u="none" strike="noStrike" cap="none" normalizeH="0" baseline="0">
                          <a:ln>
                            <a:noFill/>
                          </a:ln>
                          <a:solidFill>
                            <a:srgbClr val="FF0000"/>
                          </a:solidFill>
                          <a:effectLst/>
                          <a:latin typeface="Times New Roman" panose="02020603050405020304" pitchFamily="18"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output: The boy is 15 years old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7988">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a:ln>
                            <a:noFill/>
                          </a:ln>
                          <a:solidFill>
                            <a:srgbClr val="FF0000"/>
                          </a:solidFill>
                          <a:effectLst/>
                          <a:latin typeface="Times New Roman" panose="02020603050405020304" pitchFamily="18" charset="0"/>
                        </a:rPr>
                        <a:t>printf(</a:t>
                      </a:r>
                      <a:r>
                        <a:rPr kumimoji="0" lang="en-US" altLang="en-US" sz="2000" b="1" i="1" u="none" strike="noStrike" cap="none" normalizeH="0" baseline="0">
                          <a:ln>
                            <a:noFill/>
                          </a:ln>
                          <a:solidFill>
                            <a:srgbClr val="FF0000"/>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a:ln>
                            <a:noFill/>
                          </a:ln>
                          <a:solidFill>
                            <a:srgbClr val="FF0000"/>
                          </a:solidFill>
                          <a:effectLst/>
                          <a:latin typeface="Times New Roman" panose="02020603050405020304" pitchFamily="18" charset="0"/>
                        </a:rPr>
                        <a:t>My name is %s \n</a:t>
                      </a:r>
                      <a:r>
                        <a:rPr kumimoji="0" lang="en-US" altLang="en-US" sz="2000" b="1" i="1" u="none" strike="noStrike" cap="none" normalizeH="0" baseline="0">
                          <a:ln>
                            <a:noFill/>
                          </a:ln>
                          <a:solidFill>
                            <a:srgbClr val="FF0000"/>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a:ln>
                            <a:noFill/>
                          </a:ln>
                          <a:solidFill>
                            <a:srgbClr val="FF0000"/>
                          </a:solidFill>
                          <a:effectLst/>
                          <a:latin typeface="Times New Roman" panose="02020603050405020304" pitchFamily="18" charset="0"/>
                        </a:rPr>
                        <a:t>, </a:t>
                      </a:r>
                      <a:r>
                        <a:rPr kumimoji="0" lang="en-US" altLang="en-US" sz="2000" b="1" i="1" u="none" strike="noStrike" cap="none" normalizeH="0" baseline="0">
                          <a:ln>
                            <a:noFill/>
                          </a:ln>
                          <a:solidFill>
                            <a:schemeClr val="accent2"/>
                          </a:solidFill>
                          <a:effectLst/>
                          <a:latin typeface="Times New Roman" panose="02020603050405020304" pitchFamily="18" charset="0"/>
                        </a:rPr>
                        <a:t>$1</a:t>
                      </a:r>
                      <a:r>
                        <a:rPr kumimoji="0" lang="en-US" altLang="en-US" sz="2000" b="1" i="1" u="none" strike="noStrike" cap="none" normalizeH="0" baseline="0">
                          <a:ln>
                            <a:noFill/>
                          </a:ln>
                          <a:solidFill>
                            <a:srgbClr val="FF0000"/>
                          </a:solidFill>
                          <a:effectLst/>
                          <a:latin typeface="Times New Roman" panose="02020603050405020304" pitchFamily="18"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output: My name is Bob Smith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a:ln>
                            <a:noFill/>
                          </a:ln>
                          <a:solidFill>
                            <a:srgbClr val="FF0000"/>
                          </a:solidFill>
                          <a:effectLst/>
                          <a:latin typeface="Times New Roman" panose="02020603050405020304" pitchFamily="18" charset="0"/>
                        </a:rPr>
                        <a:t>printf(</a:t>
                      </a:r>
                      <a:r>
                        <a:rPr kumimoji="0" lang="en-US" altLang="en-US" sz="2000" b="1" i="1" u="none" strike="noStrike" cap="none" normalizeH="0" baseline="0">
                          <a:ln>
                            <a:noFill/>
                          </a:ln>
                          <a:solidFill>
                            <a:srgbClr val="FF0000"/>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a:ln>
                            <a:noFill/>
                          </a:ln>
                          <a:solidFill>
                            <a:srgbClr val="FF0000"/>
                          </a:solidFill>
                          <a:effectLst/>
                          <a:latin typeface="Times New Roman" panose="02020603050405020304" pitchFamily="18" charset="0"/>
                        </a:rPr>
                        <a:t>z is %5.3f \n</a:t>
                      </a:r>
                      <a:r>
                        <a:rPr kumimoji="0" lang="en-US" altLang="en-US" sz="2000" b="1" i="1" u="none" strike="noStrike" cap="none" normalizeH="0" baseline="0">
                          <a:ln>
                            <a:noFill/>
                          </a:ln>
                          <a:solidFill>
                            <a:srgbClr val="FF0000"/>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a:ln>
                            <a:noFill/>
                          </a:ln>
                          <a:solidFill>
                            <a:srgbClr val="FF0000"/>
                          </a:solidFill>
                          <a:effectLst/>
                          <a:latin typeface="Times New Roman" panose="02020603050405020304" pitchFamily="18" charset="0"/>
                        </a:rPr>
                        <a:t>, </a:t>
                      </a:r>
                      <a:r>
                        <a:rPr kumimoji="0" lang="en-US" altLang="en-US" sz="2000" b="1" i="1" u="none" strike="noStrike" cap="none" normalizeH="0" baseline="0">
                          <a:ln>
                            <a:noFill/>
                          </a:ln>
                          <a:solidFill>
                            <a:schemeClr val="accent2"/>
                          </a:solidFill>
                          <a:effectLst/>
                          <a:latin typeface="Times New Roman" panose="02020603050405020304" pitchFamily="18" charset="0"/>
                        </a:rPr>
                        <a:t>z</a:t>
                      </a:r>
                      <a:r>
                        <a:rPr kumimoji="0" lang="en-US" altLang="en-US" sz="2000" b="1" i="1" u="none" strike="noStrike" cap="none" normalizeH="0" baseline="0">
                          <a:ln>
                            <a:noFill/>
                          </a:ln>
                          <a:solidFill>
                            <a:srgbClr val="FF0000"/>
                          </a:solidFill>
                          <a:effectLst/>
                          <a:latin typeface="Times New Roman" panose="02020603050405020304" pitchFamily="18"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output: z is 2.300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299581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fontAlgn="auto">
              <a:spcAft>
                <a:spcPts val="0"/>
              </a:spcAft>
              <a:defRPr/>
            </a:pPr>
            <a:r>
              <a:rPr lang="en-US"/>
              <a:t>Format specifier modifiers</a:t>
            </a:r>
          </a:p>
        </p:txBody>
      </p:sp>
      <p:sp>
        <p:nvSpPr>
          <p:cNvPr id="74754" name="Content Placeholder 2"/>
          <p:cNvSpPr>
            <a:spLocks noGrp="1"/>
          </p:cNvSpPr>
          <p:nvPr>
            <p:ph sz="quarter" idx="1"/>
          </p:nvPr>
        </p:nvSpPr>
        <p:spPr>
          <a:xfrm>
            <a:off x="457200" y="1600200"/>
            <a:ext cx="7467600" cy="4873625"/>
          </a:xfrm>
        </p:spPr>
        <p:txBody>
          <a:bodyPr/>
          <a:lstStyle/>
          <a:p>
            <a:r>
              <a:rPr lang="en-US" altLang="en-US"/>
              <a:t>between “%” and letter </a:t>
            </a:r>
          </a:p>
          <a:p>
            <a:pPr>
              <a:buFont typeface="Wingdings" panose="05000000000000000000" pitchFamily="2" charset="2"/>
              <a:buNone/>
            </a:pPr>
            <a:r>
              <a:rPr lang="en-US" altLang="en-US"/>
              <a:t>		%10s</a:t>
            </a:r>
          </a:p>
          <a:p>
            <a:pPr>
              <a:buFont typeface="Wingdings" panose="05000000000000000000" pitchFamily="2" charset="2"/>
              <a:buNone/>
            </a:pPr>
            <a:r>
              <a:rPr lang="en-US" altLang="en-US"/>
              <a:t>		%7d</a:t>
            </a:r>
          </a:p>
          <a:p>
            <a:pPr>
              <a:buFont typeface="Wingdings" panose="05000000000000000000" pitchFamily="2" charset="2"/>
              <a:buNone/>
            </a:pPr>
            <a:r>
              <a:rPr lang="en-US" altLang="en-US"/>
              <a:t>	 	%10.4f</a:t>
            </a:r>
          </a:p>
          <a:p>
            <a:pPr>
              <a:buFont typeface="Wingdings" panose="05000000000000000000" pitchFamily="2" charset="2"/>
              <a:buNone/>
            </a:pPr>
            <a:r>
              <a:rPr lang="en-US" altLang="en-US"/>
              <a:t>		%-20s</a:t>
            </a:r>
          </a:p>
          <a:p>
            <a:r>
              <a:rPr lang="en-US" altLang="en-US"/>
              <a:t>meaning:</a:t>
            </a:r>
          </a:p>
          <a:p>
            <a:pPr lvl="1"/>
            <a:r>
              <a:rPr lang="en-US" altLang="en-US"/>
              <a:t>width of field, field is printed right justified</a:t>
            </a:r>
          </a:p>
          <a:p>
            <a:pPr lvl="1"/>
            <a:r>
              <a:rPr lang="en-US" altLang="en-US"/>
              <a:t>precision: number of digits after decimal point</a:t>
            </a:r>
          </a:p>
          <a:p>
            <a:pPr lvl="1"/>
            <a:r>
              <a:rPr lang="en-US" altLang="en-US"/>
              <a:t>“-” will left justify</a:t>
            </a:r>
          </a:p>
        </p:txBody>
      </p:sp>
      <p:sp>
        <p:nvSpPr>
          <p:cNvPr id="7475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CF87047-9C95-442A-A77E-AE25444C4F57}" type="slidenum">
              <a:rPr lang="en-US" altLang="en-US" sz="1400">
                <a:solidFill>
                  <a:srgbClr val="FFFFFF"/>
                </a:solidFill>
              </a:rPr>
              <a:pPr/>
              <a:t>163</a:t>
            </a:fld>
            <a:endParaRPr lang="en-US" altLang="en-US" sz="1400">
              <a:solidFill>
                <a:srgbClr val="FFFFFF"/>
              </a:solidFill>
            </a:endParaRPr>
          </a:p>
        </p:txBody>
      </p:sp>
    </p:spTree>
    <p:extLst>
      <p:ext uri="{BB962C8B-B14F-4D97-AF65-F5344CB8AC3E}">
        <p14:creationId xmlns:p14="http://schemas.microsoft.com/office/powerpoint/2010/main" val="22163620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fontAlgn="auto">
              <a:spcAft>
                <a:spcPts val="0"/>
              </a:spcAft>
              <a:defRPr/>
            </a:pPr>
            <a:r>
              <a:rPr lang="en-US"/>
              <a:t>sprintf: Formatting text</a:t>
            </a:r>
          </a:p>
        </p:txBody>
      </p:sp>
      <p:sp>
        <p:nvSpPr>
          <p:cNvPr id="75778" name="Content Placeholder 2"/>
          <p:cNvSpPr>
            <a:spLocks noGrp="1"/>
          </p:cNvSpPr>
          <p:nvPr>
            <p:ph sz="quarter" idx="1"/>
          </p:nvPr>
        </p:nvSpPr>
        <p:spPr>
          <a:xfrm>
            <a:off x="457200" y="1600200"/>
            <a:ext cx="7467600" cy="4873625"/>
          </a:xfrm>
        </p:spPr>
        <p:txBody>
          <a:bodyPr/>
          <a:lstStyle/>
          <a:p>
            <a:pPr>
              <a:buFont typeface="Wingdings" panose="05000000000000000000" pitchFamily="2" charset="2"/>
              <a:buNone/>
            </a:pPr>
            <a:r>
              <a:rPr lang="en-US" altLang="en-US" u="sng" dirty="0"/>
              <a:t>Syntax:</a:t>
            </a:r>
          </a:p>
          <a:p>
            <a:pPr lvl="1">
              <a:buFont typeface="Wingdings 2" panose="05020102010507070707" pitchFamily="18" charset="2"/>
              <a:buNone/>
            </a:pPr>
            <a:r>
              <a:rPr lang="en-US" altLang="en-US" b="1" dirty="0" err="1">
                <a:latin typeface="Courier New" panose="02070309020205020404" pitchFamily="49" charset="0"/>
                <a:cs typeface="Courier New" panose="02070309020205020404" pitchFamily="49" charset="0"/>
              </a:rPr>
              <a:t>sprintf</a:t>
            </a:r>
            <a:r>
              <a:rPr lang="en-US" altLang="en-US" b="1" dirty="0">
                <a:latin typeface="Courier New" panose="02070309020205020404" pitchFamily="49" charset="0"/>
                <a:cs typeface="Courier New" panose="02070309020205020404" pitchFamily="49" charset="0"/>
              </a:rPr>
              <a:t>(format-string, var1, var2, …)</a:t>
            </a:r>
          </a:p>
          <a:p>
            <a:pPr lvl="1"/>
            <a:endParaRPr lang="en-US" altLang="en-US" dirty="0"/>
          </a:p>
          <a:p>
            <a:pPr lvl="1"/>
            <a:r>
              <a:rPr lang="en-US" altLang="en-US" dirty="0"/>
              <a:t>Works like </a:t>
            </a:r>
            <a:r>
              <a:rPr lang="en-US" altLang="en-US" dirty="0" err="1"/>
              <a:t>printf</a:t>
            </a:r>
            <a:r>
              <a:rPr lang="en-US" altLang="en-US" dirty="0"/>
              <a:t>, but does not produce output</a:t>
            </a:r>
          </a:p>
          <a:p>
            <a:pPr lvl="1"/>
            <a:r>
              <a:rPr lang="en-US" altLang="en-US" dirty="0"/>
              <a:t>Instead it returns formatted string</a:t>
            </a:r>
          </a:p>
          <a:p>
            <a:pPr>
              <a:buFont typeface="Wingdings" panose="05000000000000000000" pitchFamily="2" charset="2"/>
              <a:buNone/>
            </a:pPr>
            <a:r>
              <a:rPr lang="en-US" altLang="en-US" u="sng" dirty="0"/>
              <a:t>Example:</a:t>
            </a:r>
          </a:p>
          <a:p>
            <a:pPr lvl="1">
              <a:buFont typeface="Wingdings 2" panose="05020102010507070707" pitchFamily="18" charset="2"/>
              <a:buNone/>
            </a:pPr>
            <a:r>
              <a:rPr lang="en-US" altLang="en-US" b="1" dirty="0">
                <a:latin typeface="Courier New" panose="02070309020205020404" pitchFamily="49" charset="0"/>
                <a:cs typeface="Courier New" panose="02070309020205020404" pitchFamily="49" charset="0"/>
              </a:rPr>
              <a:t>{</a:t>
            </a:r>
          </a:p>
          <a:p>
            <a:pPr lvl="1">
              <a:buFont typeface="Wingdings 2" panose="05020102010507070707" pitchFamily="18" charset="2"/>
              <a:buNone/>
            </a:pPr>
            <a:r>
              <a:rPr lang="en-US" altLang="en-US" b="1" dirty="0">
                <a:latin typeface="Courier New" panose="02070309020205020404" pitchFamily="49" charset="0"/>
                <a:cs typeface="Courier New" panose="02070309020205020404" pitchFamily="49" charset="0"/>
              </a:rPr>
              <a:t>	text = </a:t>
            </a:r>
            <a:r>
              <a:rPr lang="en-US" altLang="en-US" b="1" dirty="0" err="1">
                <a:latin typeface="Courier New" panose="02070309020205020404" pitchFamily="49" charset="0"/>
                <a:cs typeface="Courier New" panose="02070309020205020404" pitchFamily="49" charset="0"/>
              </a:rPr>
              <a:t>sprintf</a:t>
            </a:r>
            <a:r>
              <a:rPr lang="en-US" altLang="en-US" b="1" dirty="0">
                <a:latin typeface="Courier New" panose="02070309020205020404" pitchFamily="49" charset="0"/>
                <a:cs typeface="Courier New" panose="02070309020205020404" pitchFamily="49" charset="0"/>
              </a:rPr>
              <a:t>("1: %d – 2: %d", $1, $2)</a:t>
            </a:r>
          </a:p>
          <a:p>
            <a:pPr lvl="1">
              <a:buFont typeface="Wingdings 2" panose="05020102010507070707" pitchFamily="18" charset="2"/>
              <a:buNone/>
            </a:pPr>
            <a:r>
              <a:rPr lang="en-US" altLang="en-US" b="1" dirty="0">
                <a:latin typeface="Courier New" panose="02070309020205020404" pitchFamily="49" charset="0"/>
                <a:cs typeface="Courier New" panose="02070309020205020404" pitchFamily="49" charset="0"/>
              </a:rPr>
              <a:t>	print text</a:t>
            </a:r>
          </a:p>
          <a:p>
            <a:pPr lvl="1">
              <a:buFont typeface="Wingdings 2" panose="05020102010507070707" pitchFamily="18" charset="2"/>
              <a:buNone/>
            </a:pPr>
            <a:r>
              <a:rPr lang="en-US" altLang="en-US" b="1" dirty="0">
                <a:latin typeface="Courier New" panose="02070309020205020404" pitchFamily="49" charset="0"/>
                <a:cs typeface="Courier New" panose="02070309020205020404" pitchFamily="49" charset="0"/>
              </a:rPr>
              <a:t>}</a:t>
            </a:r>
          </a:p>
        </p:txBody>
      </p:sp>
      <p:sp>
        <p:nvSpPr>
          <p:cNvPr id="7577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4153F66F-9F0A-4F1F-83BE-55EDF843618E}" type="slidenum">
              <a:rPr lang="en-US" altLang="en-US" sz="1400">
                <a:solidFill>
                  <a:srgbClr val="FFFFFF"/>
                </a:solidFill>
              </a:rPr>
              <a:pPr/>
              <a:t>164</a:t>
            </a:fld>
            <a:endParaRPr lang="en-US" altLang="en-US" sz="1400">
              <a:solidFill>
                <a:srgbClr val="FFFFFF"/>
              </a:solidFill>
            </a:endParaRPr>
          </a:p>
        </p:txBody>
      </p:sp>
    </p:spTree>
    <p:extLst>
      <p:ext uri="{BB962C8B-B14F-4D97-AF65-F5344CB8AC3E}">
        <p14:creationId xmlns:p14="http://schemas.microsoft.com/office/powerpoint/2010/main" val="7380247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fontAlgn="auto">
              <a:spcAft>
                <a:spcPts val="0"/>
              </a:spcAft>
              <a:defRPr/>
            </a:pPr>
            <a:r>
              <a:rPr lang="en-US" dirty="0" err="1"/>
              <a:t>awk</a:t>
            </a:r>
            <a:r>
              <a:rPr lang="en-US" dirty="0"/>
              <a:t> </a:t>
            </a:r>
            <a:r>
              <a:rPr lang="en-US" dirty="0" err="1"/>
              <a:t>builtin</a:t>
            </a:r>
            <a:r>
              <a:rPr lang="en-US" dirty="0"/>
              <a:t> functions</a:t>
            </a:r>
          </a:p>
        </p:txBody>
      </p:sp>
      <p:sp>
        <p:nvSpPr>
          <p:cNvPr id="76802" name="Content Placeholder 2"/>
          <p:cNvSpPr>
            <a:spLocks noGrp="1"/>
          </p:cNvSpPr>
          <p:nvPr>
            <p:ph sz="quarter" idx="1"/>
          </p:nvPr>
        </p:nvSpPr>
        <p:spPr>
          <a:xfrm>
            <a:off x="457200" y="1600200"/>
            <a:ext cx="7467600" cy="4873625"/>
          </a:xfrm>
        </p:spPr>
        <p:txBody>
          <a:bodyPr/>
          <a:lstStyle/>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tolower(string)</a:t>
            </a:r>
            <a:r>
              <a:rPr lang="en-US" altLang="en-US"/>
              <a:t> </a:t>
            </a:r>
          </a:p>
          <a:p>
            <a:r>
              <a:rPr lang="en-US" altLang="en-US"/>
              <a:t>returns a copy of string, with each upper-case character converted to lower-case. Nonalphabetic characters are left unchanged.</a:t>
            </a:r>
          </a:p>
          <a:p>
            <a:endParaRPr lang="en-US" altLang="en-US"/>
          </a:p>
          <a:p>
            <a:pPr>
              <a:buFont typeface="Wingdings" panose="05000000000000000000" pitchFamily="2" charset="2"/>
              <a:buNone/>
            </a:pPr>
            <a:r>
              <a:rPr lang="en-US" altLang="en-US"/>
              <a:t>	</a:t>
            </a:r>
            <a:r>
              <a:rPr lang="en-US" altLang="en-US" u="sng"/>
              <a:t>Example:</a:t>
            </a:r>
            <a:r>
              <a:rPr lang="en-US" altLang="en-US"/>
              <a:t> tolower("MiXeD cAsE 123")</a:t>
            </a:r>
          </a:p>
          <a:p>
            <a:pPr>
              <a:buFont typeface="Wingdings" panose="05000000000000000000" pitchFamily="2" charset="2"/>
              <a:buNone/>
            </a:pPr>
            <a:r>
              <a:rPr lang="en-US" altLang="en-US"/>
              <a:t>		returns "mixed case 123"</a:t>
            </a:r>
          </a:p>
          <a:p>
            <a:pPr>
              <a:buFont typeface="Wingdings" panose="05000000000000000000" pitchFamily="2" charset="2"/>
              <a:buNone/>
            </a:pPr>
            <a:endParaRPr lang="en-US" altLang="en-US"/>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toupper(string)</a:t>
            </a:r>
            <a:r>
              <a:rPr lang="en-US" altLang="en-US"/>
              <a:t> </a:t>
            </a:r>
          </a:p>
          <a:p>
            <a:r>
              <a:rPr lang="en-US" altLang="en-US"/>
              <a:t>returns a copy of string, with each lower-case character converted to upper-case.</a:t>
            </a:r>
          </a:p>
        </p:txBody>
      </p:sp>
      <p:sp>
        <p:nvSpPr>
          <p:cNvPr id="7680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F48453FC-E181-4446-8B52-8B57C0952FE2}" type="slidenum">
              <a:rPr lang="en-US" altLang="en-US" sz="1400">
                <a:solidFill>
                  <a:srgbClr val="FFFFFF"/>
                </a:solidFill>
              </a:rPr>
              <a:pPr/>
              <a:t>165</a:t>
            </a:fld>
            <a:endParaRPr lang="en-US" altLang="en-US" sz="1400">
              <a:solidFill>
                <a:srgbClr val="FFFFFF"/>
              </a:solidFill>
            </a:endParaRPr>
          </a:p>
        </p:txBody>
      </p:sp>
    </p:spTree>
    <p:extLst>
      <p:ext uri="{BB962C8B-B14F-4D97-AF65-F5344CB8AC3E}">
        <p14:creationId xmlns:p14="http://schemas.microsoft.com/office/powerpoint/2010/main" val="29577925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z="2800"/>
              <a:t>awk references</a:t>
            </a:r>
          </a:p>
        </p:txBody>
      </p:sp>
      <p:sp>
        <p:nvSpPr>
          <p:cNvPr id="24579" name="Rectangle 3"/>
          <p:cNvSpPr>
            <a:spLocks noGrp="1" noChangeArrowheads="1"/>
          </p:cNvSpPr>
          <p:nvPr>
            <p:ph type="body" idx="1"/>
          </p:nvPr>
        </p:nvSpPr>
        <p:spPr/>
        <p:txBody>
          <a:bodyPr/>
          <a:lstStyle/>
          <a:p>
            <a:r>
              <a:rPr lang="en-US" altLang="en-US" sz="2000" dirty="0">
                <a:hlinkClick r:id="rId2"/>
              </a:rPr>
              <a:t>https://www.gnu.org/software/gawk/manual/gawk.html</a:t>
            </a:r>
            <a:endParaRPr lang="pl-PL" altLang="en-US" sz="2000" dirty="0"/>
          </a:p>
          <a:p>
            <a:r>
              <a:rPr lang="pl-PL" altLang="en-US" sz="2000" dirty="0">
                <a:hlinkClick r:id="rId3"/>
              </a:rPr>
              <a:t>http://www.grymoire.com/Unix/Awk.html</a:t>
            </a:r>
            <a:endParaRPr lang="pl-PL" altLang="en-US" sz="2000" dirty="0"/>
          </a:p>
          <a:p>
            <a:r>
              <a:rPr lang="pl-PL" altLang="en-US" sz="2000" dirty="0">
                <a:hlinkClick r:id="rId4"/>
              </a:rPr>
              <a:t>https://www.tutorialspoint.com/awk/</a:t>
            </a:r>
            <a:endParaRPr lang="pl-PL" altLang="en-US" sz="2000" dirty="0"/>
          </a:p>
          <a:p>
            <a:r>
              <a:rPr lang="pl-PL" altLang="en-US" sz="2000" dirty="0">
                <a:hlinkClick r:id="rId5"/>
              </a:rPr>
              <a:t>https://www.gnu.org/software/gawk/manual/gawk.pdf</a:t>
            </a:r>
            <a:endParaRPr lang="pl-PL" altLang="en-US" sz="2000" dirty="0"/>
          </a:p>
          <a:p>
            <a:r>
              <a:rPr lang="en-US" altLang="en-US" sz="2000" dirty="0" err="1"/>
              <a:t>Sed</a:t>
            </a:r>
            <a:r>
              <a:rPr lang="en-US" altLang="en-US" sz="2000" dirty="0"/>
              <a:t> and </a:t>
            </a:r>
            <a:r>
              <a:rPr lang="en-US" altLang="en-US" sz="2000" dirty="0" err="1"/>
              <a:t>Awk</a:t>
            </a:r>
            <a:r>
              <a:rPr lang="en-US" altLang="en-US" sz="2000" dirty="0"/>
              <a:t> 2</a:t>
            </a:r>
            <a:r>
              <a:rPr lang="en-US" altLang="en-US" sz="2000" baseline="30000" dirty="0"/>
              <a:t>nd</a:t>
            </a:r>
            <a:r>
              <a:rPr lang="en-US" altLang="en-US" sz="2000" dirty="0"/>
              <a:t> Edition (</a:t>
            </a:r>
            <a:r>
              <a:rPr lang="en-US" altLang="en-US" sz="2000" dirty="0" err="1"/>
              <a:t>O’reilly</a:t>
            </a:r>
            <a:r>
              <a:rPr lang="en-US" altLang="en-US" sz="2000" dirty="0"/>
              <a:t>)</a:t>
            </a:r>
            <a:r>
              <a:rPr lang="pl-PL" altLang="en-US" sz="2000" dirty="0"/>
              <a:t> </a:t>
            </a:r>
            <a:r>
              <a:rPr lang="pl-PL" altLang="en-US" sz="2000" dirty="0">
                <a:hlinkClick r:id="rId6"/>
              </a:rPr>
              <a:t>http://linux.iingen.unam.mx/pub/Documentacion/Shell-Bash/OReilly%20-%20Sed%20&amp;%20Awk%202nd%20Edition.pdf</a:t>
            </a:r>
            <a:endParaRPr lang="pl-PL" altLang="en-US" sz="2000" dirty="0"/>
          </a:p>
          <a:p>
            <a:endParaRPr lang="en-US" altLang="en-US" sz="2000" dirty="0"/>
          </a:p>
          <a:p>
            <a:endParaRPr lang="en-US" altLang="en-US" sz="2000" dirty="0"/>
          </a:p>
          <a:p>
            <a:endParaRPr lang="en-US" altLang="en-US" sz="2000" dirty="0"/>
          </a:p>
        </p:txBody>
      </p:sp>
    </p:spTree>
    <p:extLst>
      <p:ext uri="{BB962C8B-B14F-4D97-AF65-F5344CB8AC3E}">
        <p14:creationId xmlns:p14="http://schemas.microsoft.com/office/powerpoint/2010/main" val="35311424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3</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167</a:t>
            </a:fld>
            <a:endParaRPr lang="nl-NL"/>
          </a:p>
        </p:txBody>
      </p:sp>
    </p:spTree>
    <p:extLst>
      <p:ext uri="{BB962C8B-B14F-4D97-AF65-F5344CB8AC3E}">
        <p14:creationId xmlns:p14="http://schemas.microsoft.com/office/powerpoint/2010/main" val="39967618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5576" y="980728"/>
            <a:ext cx="7884424" cy="2880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755576" y="1916832"/>
            <a:ext cx="7488832" cy="2880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168</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Download the file </a:t>
            </a:r>
            <a:r>
              <a:rPr lang="en-US" altLang="en-US" sz="2000" dirty="0">
                <a:hlinkClick r:id="rId2"/>
              </a:rPr>
              <a:t>https://sites.google.com/site/magselwakuleuven/downloads/lp_hpcinfo</a:t>
            </a:r>
            <a:r>
              <a:rPr lang="en-US" altLang="en-US" sz="2000" dirty="0"/>
              <a:t> and print the number of its lines with </a:t>
            </a:r>
            <a:r>
              <a:rPr lang="en-US" altLang="en-US" sz="2000" dirty="0" err="1"/>
              <a:t>awk</a:t>
            </a:r>
            <a:endParaRPr lang="en-US" altLang="en-US" sz="2000" dirty="0"/>
          </a:p>
          <a:p>
            <a:pPr marL="609600" indent="-609600">
              <a:buFont typeface="Wingdings" pitchFamily="2" charset="2"/>
              <a:buAutoNum type="arabicPeriod"/>
            </a:pPr>
            <a:r>
              <a:rPr lang="en-US" altLang="en-US" sz="2000" dirty="0"/>
              <a:t>Download the file </a:t>
            </a:r>
            <a:r>
              <a:rPr lang="en-US" altLang="en-US" sz="2000" dirty="0">
                <a:hlinkClick r:id="rId3"/>
              </a:rPr>
              <a:t>https://sites.google.com/site/magselwakuleuven/downloads/lp_sys</a:t>
            </a:r>
            <a:r>
              <a:rPr lang="en-US" altLang="en-US" sz="2000" dirty="0"/>
              <a:t> and print only the lines that contain vsc30468</a:t>
            </a:r>
          </a:p>
          <a:p>
            <a:pPr marL="609600" indent="-609600">
              <a:buFont typeface="Wingdings" pitchFamily="2" charset="2"/>
              <a:buAutoNum type="arabicPeriod"/>
            </a:pPr>
            <a:r>
              <a:rPr lang="en-US" altLang="en-US" sz="2000" dirty="0"/>
              <a:t>From </a:t>
            </a:r>
            <a:r>
              <a:rPr lang="en-US" altLang="en-US" sz="2000" dirty="0" err="1"/>
              <a:t>lp_sys</a:t>
            </a:r>
            <a:r>
              <a:rPr lang="en-US" altLang="en-US" sz="2000" dirty="0"/>
              <a:t> print only the lines that contain both vsc30468 and 2045</a:t>
            </a:r>
          </a:p>
          <a:p>
            <a:pPr marL="609600" indent="-609600">
              <a:buFont typeface="Wingdings" pitchFamily="2" charset="2"/>
              <a:buAutoNum type="arabicPeriod"/>
            </a:pPr>
            <a:r>
              <a:rPr lang="en-US" altLang="en-US" sz="2000" dirty="0"/>
              <a:t>From </a:t>
            </a:r>
            <a:r>
              <a:rPr lang="en-US" altLang="en-US" sz="2000" dirty="0" err="1"/>
              <a:t>lp_sys</a:t>
            </a:r>
            <a:r>
              <a:rPr lang="en-US" altLang="en-US" sz="2000" dirty="0"/>
              <a:t> print only column 3 and 4 of the lines from 30th line on </a:t>
            </a:r>
          </a:p>
          <a:p>
            <a:pPr marL="609600" indent="-609600">
              <a:buFont typeface="Wingdings" pitchFamily="2" charset="2"/>
              <a:buAutoNum type="arabicPeriod"/>
            </a:pPr>
            <a:r>
              <a:rPr lang="en-US" altLang="en-US" sz="2000" dirty="0"/>
              <a:t>From </a:t>
            </a:r>
            <a:r>
              <a:rPr lang="en-US" altLang="en-US" sz="2000" dirty="0" err="1"/>
              <a:t>lp_sys</a:t>
            </a:r>
            <a:r>
              <a:rPr lang="en-US" altLang="en-US" sz="2000" dirty="0"/>
              <a:t> print only column 7 and the last column.</a:t>
            </a:r>
          </a:p>
          <a:p>
            <a:pPr marL="609600" indent="-609600">
              <a:buFont typeface="Wingdings" pitchFamily="2" charset="2"/>
              <a:buAutoNum type="arabicPeriod"/>
            </a:pPr>
            <a:r>
              <a:rPr lang="en-US" altLang="en-US" sz="2000" dirty="0"/>
              <a:t>Print only the lines where the 3</a:t>
            </a:r>
            <a:r>
              <a:rPr lang="en-US" altLang="en-US" sz="2000" baseline="30000" dirty="0"/>
              <a:t>rd</a:t>
            </a:r>
            <a:r>
              <a:rPr lang="en-US" altLang="en-US" sz="2000" dirty="0"/>
              <a:t> column has values higher than 20631950</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4366890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169</a:t>
            </a:fld>
            <a:endParaRPr lang="nl-NL" dirty="0"/>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err="1">
                <a:latin typeface="Courier New" panose="02070309020205020404" pitchFamily="49" charset="0"/>
                <a:cs typeface="Courier New" panose="02070309020205020404" pitchFamily="49" charset="0"/>
              </a:rPr>
              <a:t>awk</a:t>
            </a:r>
            <a:r>
              <a:rPr lang="en-US" altLang="en-US" sz="2000" dirty="0">
                <a:latin typeface="Courier New" panose="02070309020205020404" pitchFamily="49" charset="0"/>
                <a:cs typeface="Courier New" panose="02070309020205020404" pitchFamily="49" charset="0"/>
              </a:rPr>
              <a:t> 'END{print NR}' </a:t>
            </a:r>
            <a:r>
              <a:rPr lang="en-US" altLang="en-US" sz="2000" dirty="0" err="1">
                <a:latin typeface="Courier New" panose="02070309020205020404" pitchFamily="49" charset="0"/>
                <a:cs typeface="Courier New" panose="02070309020205020404" pitchFamily="49" charset="0"/>
              </a:rPr>
              <a:t>lp_hpcinfo</a:t>
            </a:r>
            <a:endParaRPr lang="en-US" altLang="en-US" sz="20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en-US" altLang="en-US" sz="2000" dirty="0" err="1">
                <a:latin typeface="Courier New" panose="02070309020205020404" pitchFamily="49" charset="0"/>
                <a:cs typeface="Courier New" panose="02070309020205020404" pitchFamily="49" charset="0"/>
              </a:rPr>
              <a:t>awk</a:t>
            </a:r>
            <a:r>
              <a:rPr lang="en-US" altLang="en-US" sz="2000" dirty="0">
                <a:latin typeface="Courier New" panose="02070309020205020404" pitchFamily="49" charset="0"/>
                <a:cs typeface="Courier New" panose="02070309020205020404" pitchFamily="49" charset="0"/>
              </a:rPr>
              <a:t> '/vsc30468/ {print $0}' </a:t>
            </a:r>
            <a:r>
              <a:rPr lang="en-US" altLang="en-US" sz="2000" dirty="0" err="1">
                <a:latin typeface="Courier New" panose="02070309020205020404" pitchFamily="49" charset="0"/>
                <a:cs typeface="Courier New" panose="02070309020205020404" pitchFamily="49" charset="0"/>
              </a:rPr>
              <a:t>lp_sys</a:t>
            </a:r>
            <a:endParaRPr lang="en-US" altLang="en-US" sz="20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en-US" altLang="en-US" sz="2000" dirty="0" err="1">
                <a:latin typeface="Courier New" panose="02070309020205020404" pitchFamily="49" charset="0"/>
                <a:cs typeface="Courier New" panose="02070309020205020404" pitchFamily="49" charset="0"/>
              </a:rPr>
              <a:t>awk</a:t>
            </a:r>
            <a:r>
              <a:rPr lang="en-US" altLang="en-US" sz="2000" dirty="0">
                <a:latin typeface="Courier New" panose="02070309020205020404" pitchFamily="49" charset="0"/>
                <a:cs typeface="Courier New" panose="02070309020205020404" pitchFamily="49" charset="0"/>
              </a:rPr>
              <a:t> '/vsc30468/ &amp;&amp; /2045/ {print $0}' </a:t>
            </a:r>
            <a:r>
              <a:rPr lang="en-US" altLang="en-US" sz="2000" dirty="0" err="1">
                <a:latin typeface="Courier New" panose="02070309020205020404" pitchFamily="49" charset="0"/>
                <a:cs typeface="Courier New" panose="02070309020205020404" pitchFamily="49" charset="0"/>
              </a:rPr>
              <a:t>lp_sys</a:t>
            </a:r>
            <a:endParaRPr lang="en-US" altLang="en-US" sz="20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nn-NO" altLang="en-US" sz="2000" dirty="0" err="1">
                <a:latin typeface="Courier New" panose="02070309020205020404" pitchFamily="49" charset="0"/>
                <a:cs typeface="Courier New" panose="02070309020205020404" pitchFamily="49" charset="0"/>
              </a:rPr>
              <a:t>awk</a:t>
            </a:r>
            <a:r>
              <a:rPr lang="nn-NO" altLang="en-US" sz="2000" dirty="0">
                <a:latin typeface="Courier New" panose="02070309020205020404" pitchFamily="49" charset="0"/>
                <a:cs typeface="Courier New" panose="02070309020205020404" pitchFamily="49" charset="0"/>
              </a:rPr>
              <a:t> 'NR &gt; 30 { </a:t>
            </a:r>
            <a:r>
              <a:rPr lang="nn-NO" altLang="en-US" sz="2000" dirty="0" err="1">
                <a:latin typeface="Courier New" panose="02070309020205020404" pitchFamily="49" charset="0"/>
                <a:cs typeface="Courier New" panose="02070309020205020404" pitchFamily="49" charset="0"/>
              </a:rPr>
              <a:t>print</a:t>
            </a:r>
            <a:r>
              <a:rPr lang="nn-NO" altLang="en-US" sz="2000" dirty="0">
                <a:latin typeface="Courier New" panose="02070309020205020404" pitchFamily="49" charset="0"/>
                <a:cs typeface="Courier New" panose="02070309020205020404" pitchFamily="49" charset="0"/>
              </a:rPr>
              <a:t> $3 ',' $4}'  </a:t>
            </a:r>
            <a:r>
              <a:rPr lang="nn-NO" altLang="en-US" sz="2000" dirty="0" err="1">
                <a:latin typeface="Courier New" panose="02070309020205020404" pitchFamily="49" charset="0"/>
                <a:cs typeface="Courier New" panose="02070309020205020404" pitchFamily="49" charset="0"/>
              </a:rPr>
              <a:t>lp_sys</a:t>
            </a:r>
            <a:r>
              <a:rPr lang="nn-NO" altLang="en-US" sz="2000" dirty="0">
                <a:latin typeface="Courier New" panose="02070309020205020404" pitchFamily="49" charset="0"/>
                <a:cs typeface="Courier New" panose="02070309020205020404" pitchFamily="49" charset="0"/>
              </a:rPr>
              <a:t> </a:t>
            </a:r>
          </a:p>
          <a:p>
            <a:r>
              <a:rPr lang="nn-NO" altLang="en-US" sz="2000" dirty="0">
                <a:latin typeface="Courier New" panose="02070309020205020404" pitchFamily="49" charset="0"/>
                <a:cs typeface="Courier New" panose="02070309020205020404" pitchFamily="49" charset="0"/>
              </a:rPr>
              <a:t>    </a:t>
            </a:r>
            <a:r>
              <a:rPr lang="nn-NO" altLang="en-US" sz="2000" dirty="0" err="1">
                <a:latin typeface="Courier New" panose="02070309020205020404" pitchFamily="49" charset="0"/>
                <a:cs typeface="Courier New" panose="02070309020205020404" pitchFamily="49" charset="0"/>
              </a:rPr>
              <a:t>awk</a:t>
            </a:r>
            <a:r>
              <a:rPr lang="nn-NO" altLang="en-US" sz="2000" dirty="0">
                <a:latin typeface="Courier New" panose="02070309020205020404" pitchFamily="49" charset="0"/>
                <a:cs typeface="Courier New" panose="02070309020205020404" pitchFamily="49" charset="0"/>
              </a:rPr>
              <a:t> 'NR &gt; 30 { </a:t>
            </a:r>
            <a:r>
              <a:rPr lang="nn-NO" altLang="en-US" sz="2000" dirty="0" err="1">
                <a:latin typeface="Courier New" panose="02070309020205020404" pitchFamily="49" charset="0"/>
                <a:cs typeface="Courier New" panose="02070309020205020404" pitchFamily="49" charset="0"/>
              </a:rPr>
              <a:t>print</a:t>
            </a:r>
            <a:r>
              <a:rPr lang="nn-NO" altLang="en-US" sz="2000" dirty="0">
                <a:latin typeface="Courier New" panose="02070309020205020404" pitchFamily="49" charset="0"/>
                <a:cs typeface="Courier New" panose="02070309020205020404" pitchFamily="49" charset="0"/>
              </a:rPr>
              <a:t> $3 </a:t>
            </a:r>
            <a:r>
              <a:rPr lang="en-US" altLang="en-US" sz="2000" dirty="0">
                <a:latin typeface="Courier New" panose="02070309020205020404" pitchFamily="49" charset="0"/>
                <a:cs typeface="Courier New" panose="02070309020205020404" pitchFamily="49" charset="0"/>
              </a:rPr>
              <a:t>", " </a:t>
            </a:r>
            <a:r>
              <a:rPr lang="nn-NO" altLang="en-US" sz="2000" dirty="0">
                <a:latin typeface="Courier New" panose="02070309020205020404" pitchFamily="49" charset="0"/>
                <a:cs typeface="Courier New" panose="02070309020205020404" pitchFamily="49" charset="0"/>
              </a:rPr>
              <a:t>$4}'  </a:t>
            </a:r>
            <a:r>
              <a:rPr lang="nn-NO" altLang="en-US" sz="2000" dirty="0" err="1">
                <a:latin typeface="Courier New" panose="02070309020205020404" pitchFamily="49" charset="0"/>
                <a:cs typeface="Courier New" panose="02070309020205020404" pitchFamily="49" charset="0"/>
              </a:rPr>
              <a:t>lp_sys</a:t>
            </a:r>
            <a:r>
              <a:rPr lang="nn-NO" altLang="en-US" sz="2000" dirty="0">
                <a:latin typeface="Courier New" panose="02070309020205020404" pitchFamily="49" charset="0"/>
                <a:cs typeface="Courier New" panose="02070309020205020404" pitchFamily="49" charset="0"/>
              </a:rPr>
              <a:t> </a:t>
            </a:r>
          </a:p>
          <a:p>
            <a:pPr marL="609600" indent="-609600">
              <a:buFont typeface="+mj-lt"/>
              <a:buAutoNum type="arabicPeriod" startAt="5"/>
            </a:pPr>
            <a:r>
              <a:rPr lang="en-US" altLang="en-US" sz="2000" dirty="0" err="1">
                <a:latin typeface="Courier New" panose="02070309020205020404" pitchFamily="49" charset="0"/>
                <a:cs typeface="Courier New" panose="02070309020205020404" pitchFamily="49" charset="0"/>
              </a:rPr>
              <a:t>awk</a:t>
            </a:r>
            <a:r>
              <a:rPr lang="en-US" altLang="en-US" sz="2000" dirty="0">
                <a:latin typeface="Courier New" panose="02070309020205020404" pitchFamily="49" charset="0"/>
                <a:cs typeface="Courier New" panose="02070309020205020404" pitchFamily="49" charset="0"/>
              </a:rPr>
              <a:t> '{</a:t>
            </a:r>
            <a:r>
              <a:rPr lang="en-US" altLang="en-US" sz="2000">
                <a:latin typeface="Courier New" panose="02070309020205020404" pitchFamily="49" charset="0"/>
                <a:cs typeface="Courier New" panose="02070309020205020404" pitchFamily="49" charset="0"/>
              </a:rPr>
              <a:t>print $7 </a:t>
            </a:r>
            <a:r>
              <a:rPr lang="en-US" altLang="en-US" sz="2000" dirty="0">
                <a:latin typeface="Courier New" panose="02070309020205020404" pitchFamily="49" charset="0"/>
                <a:cs typeface="Courier New" panose="02070309020205020404" pitchFamily="49" charset="0"/>
              </a:rPr>
              <a:t>',' $NF}' </a:t>
            </a:r>
            <a:r>
              <a:rPr lang="en-US" altLang="en-US" sz="2000" dirty="0" err="1">
                <a:latin typeface="Courier New" panose="02070309020205020404" pitchFamily="49" charset="0"/>
                <a:cs typeface="Courier New" panose="02070309020205020404" pitchFamily="49" charset="0"/>
              </a:rPr>
              <a:t>lp_sys</a:t>
            </a:r>
            <a:endParaRPr lang="en-US" altLang="en-US" sz="20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startAt="5"/>
            </a:pPr>
            <a:r>
              <a:rPr lang="en-US" altLang="en-US" sz="2000" dirty="0" err="1">
                <a:latin typeface="Courier New" panose="02070309020205020404" pitchFamily="49" charset="0"/>
                <a:cs typeface="Courier New" panose="02070309020205020404" pitchFamily="49" charset="0"/>
              </a:rPr>
              <a:t>awk</a:t>
            </a:r>
            <a:r>
              <a:rPr lang="en-US" altLang="en-US" sz="2000" dirty="0">
                <a:latin typeface="Courier New" panose="02070309020205020404" pitchFamily="49" charset="0"/>
                <a:cs typeface="Courier New" panose="02070309020205020404" pitchFamily="49" charset="0"/>
              </a:rPr>
              <a:t> '$3 &gt; 20631950' </a:t>
            </a:r>
            <a:r>
              <a:rPr lang="en-US" altLang="en-US" sz="2000" dirty="0" err="1">
                <a:latin typeface="Courier New" panose="02070309020205020404" pitchFamily="49" charset="0"/>
                <a:cs typeface="Courier New" panose="02070309020205020404" pitchFamily="49" charset="0"/>
              </a:rPr>
              <a:t>lp_sys</a:t>
            </a:r>
            <a:endParaRPr lang="en-US" alt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13663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err="1"/>
              <a:t>Wc</a:t>
            </a:r>
            <a:r>
              <a:rPr lang="en-US" altLang="en-US" dirty="0"/>
              <a:t> example</a:t>
            </a:r>
          </a:p>
        </p:txBody>
      </p:sp>
      <p:sp>
        <p:nvSpPr>
          <p:cNvPr id="605187" name="Rectangle 3"/>
          <p:cNvSpPr>
            <a:spLocks noGrp="1" noChangeArrowheads="1"/>
          </p:cNvSpPr>
          <p:nvPr>
            <p:ph type="body" idx="1"/>
          </p:nvPr>
        </p:nvSpPr>
        <p:spPr>
          <a:xfrm>
            <a:off x="540000" y="1215000"/>
            <a:ext cx="8334000" cy="4428000"/>
          </a:xfrm>
        </p:spPr>
        <p:txBody>
          <a:bodyPr/>
          <a:lstStyle/>
          <a:p>
            <a:r>
              <a:rPr lang="en-US" altLang="en-US" dirty="0"/>
              <a:t>  </a:t>
            </a:r>
            <a:r>
              <a:rPr lang="en-US" altLang="en-US" dirty="0" err="1">
                <a:latin typeface="Courier New" panose="02070309020205020404" pitchFamily="49" charset="0"/>
                <a:cs typeface="Courier New" panose="02070309020205020404" pitchFamily="49" charset="0"/>
              </a:rPr>
              <a:t>hexdump</a:t>
            </a:r>
            <a:r>
              <a:rPr lang="en-US" altLang="en-US" dirty="0"/>
              <a:t> - displays file contents in ascii, decimal, hexadecimal, or octal</a:t>
            </a:r>
          </a:p>
          <a:p>
            <a:pPr lvl="1"/>
            <a:r>
              <a:rPr lang="en-US" altLang="en-US" dirty="0"/>
              <a:t>-c: One-byte  character display.  Display the input offset in hexadecimal, followed by sixteen space-separated, three-column, space-filled characters of input data               per line.</a:t>
            </a:r>
          </a:p>
          <a:p>
            <a:pPr lvl="1"/>
            <a:endParaRPr lang="en-US" altLang="en-US" dirty="0"/>
          </a:p>
        </p:txBody>
      </p:sp>
      <p:pic>
        <p:nvPicPr>
          <p:cNvPr id="3" name="Picture 2">
            <a:extLst>
              <a:ext uri="{FF2B5EF4-FFF2-40B4-BE49-F238E27FC236}">
                <a16:creationId xmlns:a16="http://schemas.microsoft.com/office/drawing/2014/main" id="{AD6500D1-2321-47ED-9FE2-9FDAF15C8CDE}"/>
              </a:ext>
            </a:extLst>
          </p:cNvPr>
          <p:cNvPicPr>
            <a:picLocks noChangeAspect="1"/>
          </p:cNvPicPr>
          <p:nvPr/>
        </p:nvPicPr>
        <p:blipFill>
          <a:blip r:embed="rId2"/>
          <a:stretch>
            <a:fillRect/>
          </a:stretch>
        </p:blipFill>
        <p:spPr>
          <a:xfrm>
            <a:off x="755576" y="3702277"/>
            <a:ext cx="6429375" cy="2057400"/>
          </a:xfrm>
          <a:prstGeom prst="rect">
            <a:avLst/>
          </a:prstGeom>
        </p:spPr>
      </p:pic>
      <p:sp>
        <p:nvSpPr>
          <p:cNvPr id="9" name="TextBox 8">
            <a:extLst>
              <a:ext uri="{FF2B5EF4-FFF2-40B4-BE49-F238E27FC236}">
                <a16:creationId xmlns:a16="http://schemas.microsoft.com/office/drawing/2014/main" id="{BDE2444F-B030-46EC-98F9-6F24A355CDFE}"/>
              </a:ext>
            </a:extLst>
          </p:cNvPr>
          <p:cNvSpPr txBox="1"/>
          <p:nvPr/>
        </p:nvSpPr>
        <p:spPr>
          <a:xfrm>
            <a:off x="932598" y="5808832"/>
            <a:ext cx="6951769"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 </a:t>
            </a:r>
            <a:r>
              <a:rPr kumimoji="0" lang="nl-BE" altLang="nl-BE" sz="2400" b="0" i="0" u="none" strike="noStrike" cap="none" normalizeH="0" baseline="0" dirty="0">
                <a:ln>
                  <a:noFill/>
                </a:ln>
                <a:solidFill>
                  <a:schemeClr val="tx1"/>
                </a:solidFill>
                <a:effectLst/>
              </a:rPr>
              <a:t>is </a:t>
            </a:r>
            <a:r>
              <a:rPr kumimoji="0" lang="nl-BE" altLang="nl-BE" sz="2400" b="0" i="0" u="none" strike="noStrike" cap="none" normalizeH="0" baseline="0" dirty="0" err="1">
                <a:ln>
                  <a:noFill/>
                </a:ln>
                <a:solidFill>
                  <a:schemeClr val="tx1"/>
                </a:solidFill>
                <a:effectLst/>
              </a:rPr>
              <a:t>the</a:t>
            </a:r>
            <a:r>
              <a:rPr kumimoji="0" lang="nl-BE" altLang="nl-BE" sz="2400" b="0" i="0" u="none" strike="noStrike" cap="none" normalizeH="0" baseline="0" dirty="0">
                <a:ln>
                  <a:noFill/>
                </a:ln>
                <a:solidFill>
                  <a:schemeClr val="tx1"/>
                </a:solidFill>
                <a:effectLst/>
              </a:rPr>
              <a:t> last </a:t>
            </a:r>
            <a:r>
              <a:rPr kumimoji="0" lang="nl-BE" altLang="nl-BE" sz="2400" b="0" i="0" u="none" strike="noStrike" cap="none" normalizeH="0" baseline="0" dirty="0" err="1">
                <a:ln>
                  <a:noFill/>
                </a:ln>
                <a:solidFill>
                  <a:schemeClr val="tx1"/>
                </a:solidFill>
                <a:effectLst/>
              </a:rPr>
              <a:t>character</a:t>
            </a:r>
            <a:r>
              <a:rPr kumimoji="0" lang="nl-BE" altLang="nl-BE" sz="2400" b="0" i="0" u="none" strike="noStrike" cap="none" normalizeH="0" baseline="0" dirty="0">
                <a:ln>
                  <a:noFill/>
                </a:ln>
                <a:solidFill>
                  <a:schemeClr val="tx1"/>
                </a:solidFill>
                <a:effectLst/>
              </a:rPr>
              <a:t> in </a:t>
            </a:r>
            <a:r>
              <a:rPr kumimoji="0" lang="nl-BE" altLang="nl-BE" sz="2400" b="0" i="0" u="none" strike="noStrike" cap="none" normalizeH="0" baseline="0" dirty="0" err="1">
                <a:ln>
                  <a:noFill/>
                </a:ln>
                <a:solidFill>
                  <a:schemeClr val="tx1"/>
                </a:solidFill>
                <a:effectLst/>
              </a:rPr>
              <a:t>the</a:t>
            </a:r>
            <a:r>
              <a:rPr kumimoji="0" lang="nl-BE" altLang="nl-BE" sz="2400" b="0" i="0" u="none" strike="noStrike" cap="none" normalizeH="0" baseline="0" dirty="0">
                <a:ln>
                  <a:noFill/>
                </a:ln>
                <a:solidFill>
                  <a:schemeClr val="tx1"/>
                </a:solidFill>
                <a:effectLst/>
              </a:rPr>
              <a:t> first line</a:t>
            </a:r>
            <a:r>
              <a:rPr kumimoji="0" lang="nl-BE" altLang="nl-BE" sz="24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7261287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endParaRPr lang="en-US" dirty="0"/>
          </a:p>
        </p:txBody>
      </p:sp>
      <p:sp>
        <p:nvSpPr>
          <p:cNvPr id="58371" name="Content Placeholder 2"/>
          <p:cNvSpPr>
            <a:spLocks noGrp="1"/>
          </p:cNvSpPr>
          <p:nvPr>
            <p:ph sz="quarter" idx="1"/>
          </p:nvPr>
        </p:nvSpPr>
        <p:spPr>
          <a:xfrm>
            <a:off x="457200" y="1484784"/>
            <a:ext cx="7467600" cy="4873625"/>
          </a:xfrm>
        </p:spPr>
        <p:txBody>
          <a:bodyPr>
            <a:noAutofit/>
          </a:bodyPr>
          <a:lstStyle/>
          <a:p>
            <a:r>
              <a:rPr lang="en-US" altLang="en-US" sz="2200" dirty="0"/>
              <a:t>Versatile visualization tool</a:t>
            </a:r>
          </a:p>
          <a:p>
            <a:pPr lvl="1"/>
            <a:r>
              <a:rPr lang="en-US" altLang="en-US" sz="2200" dirty="0"/>
              <a:t>Command driven, interactive function plotting program</a:t>
            </a:r>
          </a:p>
          <a:p>
            <a:r>
              <a:rPr lang="en-US" altLang="en-US" sz="2200" dirty="0"/>
              <a:t>Designed for mathematics visualization </a:t>
            </a:r>
          </a:p>
          <a:p>
            <a:pPr lvl="1"/>
            <a:r>
              <a:rPr lang="en-US" altLang="en-US" sz="2200" dirty="0"/>
              <a:t>Student programmers looking to visualize classroom concepts</a:t>
            </a:r>
          </a:p>
          <a:p>
            <a:pPr lvl="1"/>
            <a:r>
              <a:rPr lang="en-US" altLang="en-US" sz="2200" dirty="0"/>
              <a:t>Open source code</a:t>
            </a:r>
          </a:p>
          <a:p>
            <a:r>
              <a:rPr lang="en-US" altLang="en-US" sz="2200" dirty="0"/>
              <a:t>Multiple Platforms</a:t>
            </a:r>
          </a:p>
          <a:p>
            <a:pPr lvl="1"/>
            <a:r>
              <a:rPr lang="en-US" altLang="en-US" sz="2200" dirty="0"/>
              <a:t>Unix/Linux, Macs, lots of others</a:t>
            </a:r>
          </a:p>
          <a:p>
            <a:pPr lvl="1"/>
            <a:r>
              <a:rPr lang="en-US" altLang="en-US" sz="2200" dirty="0"/>
              <a:t>Windows version has a menu-driven interface</a:t>
            </a:r>
          </a:p>
          <a:p>
            <a:r>
              <a:rPr lang="en-US" altLang="en-US" sz="2200" dirty="0"/>
              <a:t>Copyrighted but freely distributable </a:t>
            </a:r>
          </a:p>
          <a:p>
            <a:r>
              <a:rPr lang="en-US" sz="2000" dirty="0"/>
              <a:t>Originally developed by Colin Kelley and Thomas Williams in 1986 to plot functions and data files on a variety of terminals.</a:t>
            </a:r>
          </a:p>
          <a:p>
            <a:endParaRPr lang="en-US" altLang="en-US" sz="2200" dirty="0"/>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170</a:t>
            </a:fld>
            <a:endParaRPr lang="en-US" altLang="en-US" sz="1400">
              <a:solidFill>
                <a:srgbClr val="FFFFFF"/>
              </a:solidFill>
            </a:endParaRPr>
          </a:p>
        </p:txBody>
      </p:sp>
    </p:spTree>
    <p:extLst>
      <p:ext uri="{BB962C8B-B14F-4D97-AF65-F5344CB8AC3E}">
        <p14:creationId xmlns:p14="http://schemas.microsoft.com/office/powerpoint/2010/main" val="2113547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advantages</a:t>
            </a:r>
          </a:p>
        </p:txBody>
      </p:sp>
      <p:sp>
        <p:nvSpPr>
          <p:cNvPr id="58371" name="Content Placeholder 2"/>
          <p:cNvSpPr>
            <a:spLocks noGrp="1"/>
          </p:cNvSpPr>
          <p:nvPr>
            <p:ph sz="quarter" idx="1"/>
          </p:nvPr>
        </p:nvSpPr>
        <p:spPr>
          <a:xfrm>
            <a:off x="457200" y="1600200"/>
            <a:ext cx="7467600" cy="4873625"/>
          </a:xfrm>
        </p:spPr>
        <p:txBody>
          <a:bodyPr>
            <a:noAutofit/>
          </a:bodyPr>
          <a:lstStyle/>
          <a:p>
            <a:pPr>
              <a:lnSpc>
                <a:spcPct val="90000"/>
              </a:lnSpc>
            </a:pPr>
            <a:r>
              <a:rPr lang="en-US" altLang="en-US" sz="2200" dirty="0"/>
              <a:t>Quality 2-D/3-D plots of functions and data</a:t>
            </a:r>
          </a:p>
          <a:p>
            <a:pPr>
              <a:lnSpc>
                <a:spcPct val="90000"/>
              </a:lnSpc>
            </a:pPr>
            <a:r>
              <a:rPr lang="en-US" altLang="en-US" sz="2200" dirty="0"/>
              <a:t>Small set of commands - easy to learn</a:t>
            </a:r>
          </a:p>
          <a:p>
            <a:pPr>
              <a:lnSpc>
                <a:spcPct val="90000"/>
              </a:lnSpc>
            </a:pPr>
            <a:r>
              <a:rPr lang="en-US" altLang="en-US" sz="2200" dirty="0"/>
              <a:t>Very transferable</a:t>
            </a:r>
          </a:p>
          <a:p>
            <a:pPr lvl="1">
              <a:lnSpc>
                <a:spcPct val="90000"/>
              </a:lnSpc>
            </a:pPr>
            <a:r>
              <a:rPr lang="en-US" altLang="en-US" sz="2200" dirty="0"/>
              <a:t>Multiple platforms</a:t>
            </a:r>
          </a:p>
          <a:p>
            <a:pPr lvl="1">
              <a:lnSpc>
                <a:spcPct val="90000"/>
              </a:lnSpc>
            </a:pPr>
            <a:r>
              <a:rPr lang="en-US" altLang="en-US" sz="2200" dirty="0"/>
              <a:t>Text file formats for input and command files</a:t>
            </a:r>
          </a:p>
          <a:p>
            <a:pPr>
              <a:lnSpc>
                <a:spcPct val="90000"/>
              </a:lnSpc>
            </a:pPr>
            <a:r>
              <a:rPr lang="en-US" altLang="en-US" sz="2200" dirty="0"/>
              <a:t>Can be automated (allows it to be run by other programs)</a:t>
            </a:r>
          </a:p>
          <a:p>
            <a:pPr>
              <a:lnSpc>
                <a:spcPct val="90000"/>
              </a:lnSpc>
            </a:pPr>
            <a:r>
              <a:rPr lang="en-US" altLang="en-US" sz="2200" dirty="0"/>
              <a:t>Can manipulate data with mathematical functions</a:t>
            </a:r>
          </a:p>
          <a:p>
            <a:pPr>
              <a:lnSpc>
                <a:spcPct val="90000"/>
              </a:lnSpc>
            </a:pPr>
            <a:r>
              <a:rPr lang="en-US" altLang="en-US" sz="2200" dirty="0"/>
              <a:t>Existing support community</a:t>
            </a:r>
          </a:p>
          <a:p>
            <a:pPr>
              <a:lnSpc>
                <a:spcPct val="90000"/>
              </a:lnSpc>
            </a:pPr>
            <a:r>
              <a:rPr lang="en-US" altLang="en-US" sz="2200" dirty="0"/>
              <a:t>Free! Free! Free! </a:t>
            </a:r>
          </a:p>
          <a:p>
            <a:pPr lvl="1">
              <a:lnSpc>
                <a:spcPct val="90000"/>
              </a:lnSpc>
            </a:pPr>
            <a:r>
              <a:rPr lang="en-US" altLang="en-US" sz="2200" dirty="0"/>
              <a:t>www.gnuplot.info (</a:t>
            </a:r>
            <a:r>
              <a:rPr lang="en-US" altLang="en-US" sz="2200" dirty="0" err="1"/>
              <a:t>gnuplot</a:t>
            </a:r>
            <a:r>
              <a:rPr lang="en-US" altLang="en-US" sz="2200" dirty="0"/>
              <a:t> Central)</a:t>
            </a: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171</a:t>
            </a:fld>
            <a:endParaRPr lang="en-US" altLang="en-US" sz="1400">
              <a:solidFill>
                <a:srgbClr val="FFFFFF"/>
              </a:solidFill>
            </a:endParaRPr>
          </a:p>
        </p:txBody>
      </p:sp>
    </p:spTree>
    <p:extLst>
      <p:ext uri="{BB962C8B-B14F-4D97-AF65-F5344CB8AC3E}">
        <p14:creationId xmlns:p14="http://schemas.microsoft.com/office/powerpoint/2010/main" val="5761993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disadvantages</a:t>
            </a:r>
          </a:p>
        </p:txBody>
      </p:sp>
      <p:sp>
        <p:nvSpPr>
          <p:cNvPr id="58371" name="Content Placeholder 2"/>
          <p:cNvSpPr>
            <a:spLocks noGrp="1"/>
          </p:cNvSpPr>
          <p:nvPr>
            <p:ph sz="quarter" idx="1"/>
          </p:nvPr>
        </p:nvSpPr>
        <p:spPr>
          <a:xfrm>
            <a:off x="457200" y="1600200"/>
            <a:ext cx="7467600" cy="4873625"/>
          </a:xfrm>
        </p:spPr>
        <p:txBody>
          <a:bodyPr>
            <a:noAutofit/>
          </a:bodyPr>
          <a:lstStyle/>
          <a:p>
            <a:r>
              <a:rPr lang="en-US" altLang="en-US" dirty="0"/>
              <a:t>Limited types of plots</a:t>
            </a:r>
          </a:p>
          <a:p>
            <a:r>
              <a:rPr lang="en-US" altLang="en-US" dirty="0"/>
              <a:t>Contour plot process a bit difficult</a:t>
            </a:r>
          </a:p>
          <a:p>
            <a:r>
              <a:rPr lang="en-US" altLang="en-US" dirty="0"/>
              <a:t>‘Programming’ style assumed</a:t>
            </a:r>
          </a:p>
          <a:p>
            <a:r>
              <a:rPr lang="en-US" altLang="en-US" dirty="0"/>
              <a:t>Limited set of styles for lines and points</a:t>
            </a:r>
          </a:p>
          <a:p>
            <a:r>
              <a:rPr lang="en-US" altLang="en-US" dirty="0"/>
              <a:t>Limited text abilities for titles and labels</a:t>
            </a:r>
          </a:p>
          <a:p>
            <a:pPr lvl="1"/>
            <a:r>
              <a:rPr lang="en-US" altLang="en-US" dirty="0"/>
              <a:t>Greek letters and symbols difficult/not possible</a:t>
            </a:r>
          </a:p>
          <a:p>
            <a:pPr lvl="1"/>
            <a:r>
              <a:rPr lang="en-US" altLang="en-US" dirty="0"/>
              <a:t>Formatted math formulas difficult/not possible</a:t>
            </a:r>
          </a:p>
          <a:p>
            <a:r>
              <a:rPr lang="en-US" altLang="en-US" dirty="0"/>
              <a:t>Updates/development depends on volunteers</a:t>
            </a: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172</a:t>
            </a:fld>
            <a:endParaRPr lang="en-US" altLang="en-US" sz="1400">
              <a:solidFill>
                <a:srgbClr val="FFFFFF"/>
              </a:solidFill>
            </a:endParaRPr>
          </a:p>
        </p:txBody>
      </p:sp>
    </p:spTree>
    <p:extLst>
      <p:ext uri="{BB962C8B-B14F-4D97-AF65-F5344CB8AC3E}">
        <p14:creationId xmlns:p14="http://schemas.microsoft.com/office/powerpoint/2010/main" val="1454055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endParaRPr lang="en-US" dirty="0"/>
          </a:p>
        </p:txBody>
      </p:sp>
      <p:sp>
        <p:nvSpPr>
          <p:cNvPr id="58371" name="Content Placeholder 2"/>
          <p:cNvSpPr>
            <a:spLocks noGrp="1"/>
          </p:cNvSpPr>
          <p:nvPr>
            <p:ph sz="quarter" idx="1"/>
          </p:nvPr>
        </p:nvSpPr>
        <p:spPr>
          <a:xfrm>
            <a:off x="457200" y="1600200"/>
            <a:ext cx="7467600" cy="4873625"/>
          </a:xfrm>
        </p:spPr>
        <p:txBody>
          <a:bodyPr>
            <a:noAutofit/>
          </a:bodyPr>
          <a:lstStyle/>
          <a:p>
            <a:r>
              <a:rPr lang="en-US" altLang="en-US" dirty="0"/>
              <a:t>Console Window</a:t>
            </a:r>
          </a:p>
          <a:p>
            <a:pPr lvl="1"/>
            <a:r>
              <a:rPr lang="en-US" altLang="en-US" dirty="0"/>
              <a:t>Command line prompt </a:t>
            </a:r>
            <a:r>
              <a:rPr lang="en-US" altLang="en-US" dirty="0" err="1"/>
              <a:t>gnuplot</a:t>
            </a:r>
            <a:r>
              <a:rPr lang="en-US" altLang="en-US" dirty="0"/>
              <a:t>&gt;</a:t>
            </a:r>
          </a:p>
          <a:p>
            <a:pPr lvl="1"/>
            <a:r>
              <a:rPr lang="en-US" altLang="en-US" dirty="0"/>
              <a:t>Menu selections for Windows version</a:t>
            </a:r>
          </a:p>
          <a:p>
            <a:r>
              <a:rPr lang="en-US" altLang="en-US" dirty="0"/>
              <a:t>Plotting Window</a:t>
            </a:r>
          </a:p>
          <a:p>
            <a:r>
              <a:rPr lang="en-US" altLang="en-US" dirty="0"/>
              <a:t>Help</a:t>
            </a:r>
          </a:p>
          <a:p>
            <a:pPr lvl="1"/>
            <a:r>
              <a:rPr lang="en-US" altLang="en-US" dirty="0"/>
              <a:t> ?</a:t>
            </a:r>
          </a:p>
          <a:p>
            <a:pPr lvl="1"/>
            <a:r>
              <a:rPr lang="en-US" altLang="en-US" dirty="0"/>
              <a:t>help &lt;topic&gt;</a:t>
            </a:r>
          </a:p>
          <a:p>
            <a:r>
              <a:rPr lang="en-US" dirty="0"/>
              <a:t>Lines beginning with “</a:t>
            </a:r>
            <a:r>
              <a:rPr lang="en-US" dirty="0">
                <a:latin typeface="Courier New" panose="02070309020205020404" pitchFamily="49" charset="0"/>
                <a:cs typeface="Courier New" panose="02070309020205020404" pitchFamily="49" charset="0"/>
              </a:rPr>
              <a:t>#</a:t>
            </a:r>
            <a:r>
              <a:rPr lang="en-US" dirty="0"/>
              <a:t>” are comments lines and are ignored.</a:t>
            </a:r>
            <a:endParaRPr lang="en-US" altLang="en-US" sz="1800" dirty="0"/>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173</a:t>
            </a:fld>
            <a:endParaRPr lang="en-US" altLang="en-US" sz="1400">
              <a:solidFill>
                <a:srgbClr val="FFFFFF"/>
              </a:solidFill>
            </a:endParaRPr>
          </a:p>
        </p:txBody>
      </p:sp>
    </p:spTree>
    <p:extLst>
      <p:ext uri="{BB962C8B-B14F-4D97-AF65-F5344CB8AC3E}">
        <p14:creationId xmlns:p14="http://schemas.microsoft.com/office/powerpoint/2010/main" val="23733166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function plots</a:t>
            </a:r>
          </a:p>
        </p:txBody>
      </p:sp>
      <p:sp>
        <p:nvSpPr>
          <p:cNvPr id="58371" name="Content Placeholder 2"/>
          <p:cNvSpPr>
            <a:spLocks noGrp="1"/>
          </p:cNvSpPr>
          <p:nvPr>
            <p:ph sz="quarter" idx="1"/>
          </p:nvPr>
        </p:nvSpPr>
        <p:spPr>
          <a:xfrm>
            <a:off x="457200" y="1600200"/>
            <a:ext cx="7467600" cy="4873625"/>
          </a:xfrm>
        </p:spPr>
        <p:txBody>
          <a:bodyPr>
            <a:noAutofit/>
          </a:bodyPr>
          <a:lstStyle/>
          <a:p>
            <a:r>
              <a:rPr lang="en-US" altLang="en-US" dirty="0"/>
              <a:t>2-D variable is x</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sin(x)</a:t>
            </a:r>
          </a:p>
          <a:p>
            <a:r>
              <a:rPr lang="en-US" altLang="en-US" dirty="0"/>
              <a:t>Use replot to display a second function </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replot cos(x)</a:t>
            </a:r>
          </a:p>
          <a:p>
            <a:r>
              <a:rPr lang="en-US" altLang="en-US" dirty="0"/>
              <a:t> Math functions in </a:t>
            </a:r>
            <a:r>
              <a:rPr lang="en-US" altLang="en-US" dirty="0" err="1"/>
              <a:t>fortran</a:t>
            </a:r>
            <a:r>
              <a:rPr lang="en-US" altLang="en-US" dirty="0"/>
              <a:t> style</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(1.2e-5)*(x**1.4)/</a:t>
            </a:r>
            <a:r>
              <a:rPr lang="en-US" altLang="en-US" dirty="0" err="1">
                <a:latin typeface="Courier New" panose="02070309020205020404" pitchFamily="49" charset="0"/>
                <a:cs typeface="Courier New" panose="02070309020205020404" pitchFamily="49" charset="0"/>
              </a:rPr>
              <a:t>exp</a:t>
            </a:r>
            <a:r>
              <a:rPr lang="en-US" altLang="en-US" dirty="0">
                <a:latin typeface="Courier New" panose="02070309020205020404" pitchFamily="49" charset="0"/>
                <a:cs typeface="Courier New" panose="02070309020205020404" pitchFamily="49" charset="0"/>
              </a:rPr>
              <a:t>(x)</a:t>
            </a:r>
          </a:p>
          <a:p>
            <a:r>
              <a:rPr lang="en-US" altLang="en-US" dirty="0"/>
              <a:t>Many functions (use ‘</a:t>
            </a:r>
            <a:r>
              <a:rPr lang="en-US" altLang="en-US" dirty="0">
                <a:latin typeface="Courier New" panose="02070309020205020404" pitchFamily="49" charset="0"/>
                <a:cs typeface="Courier New" panose="02070309020205020404" pitchFamily="49" charset="0"/>
              </a:rPr>
              <a:t>help functions</a:t>
            </a:r>
            <a:r>
              <a:rPr lang="en-US" altLang="en-US" dirty="0"/>
              <a:t>’ to list)</a:t>
            </a:r>
          </a:p>
          <a:p>
            <a:pPr lvl="2"/>
            <a:r>
              <a:rPr lang="en-US" altLang="en-US" dirty="0"/>
              <a:t>e.g. abs()   </a:t>
            </a:r>
            <a:r>
              <a:rPr lang="en-US" altLang="en-US" dirty="0" err="1"/>
              <a:t>sinh</a:t>
            </a:r>
            <a:r>
              <a:rPr lang="en-US" altLang="en-US" dirty="0"/>
              <a:t>()    log()   rand()    </a:t>
            </a:r>
            <a:r>
              <a:rPr lang="en-US" altLang="en-US" dirty="0" err="1"/>
              <a:t>acos</a:t>
            </a:r>
            <a:r>
              <a:rPr lang="en-US" altLang="en-US" dirty="0"/>
              <a:t>()  </a:t>
            </a:r>
            <a:r>
              <a:rPr lang="en-US" altLang="en-US" dirty="0" err="1"/>
              <a:t>sqrt</a:t>
            </a:r>
            <a:r>
              <a:rPr lang="en-US" altLang="en-US" dirty="0"/>
              <a:t>()</a:t>
            </a: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174</a:t>
            </a:fld>
            <a:endParaRPr lang="en-US" altLang="en-US" sz="1400">
              <a:solidFill>
                <a:srgbClr val="FFFFFF"/>
              </a:solidFill>
            </a:endParaRPr>
          </a:p>
        </p:txBody>
      </p:sp>
      <p:pic>
        <p:nvPicPr>
          <p:cNvPr id="2" name="Picture 1"/>
          <p:cNvPicPr>
            <a:picLocks noChangeAspect="1"/>
          </p:cNvPicPr>
          <p:nvPr/>
        </p:nvPicPr>
        <p:blipFill>
          <a:blip r:embed="rId2"/>
          <a:stretch>
            <a:fillRect/>
          </a:stretch>
        </p:blipFill>
        <p:spPr>
          <a:xfrm>
            <a:off x="6084168" y="1340768"/>
            <a:ext cx="2964133" cy="2285430"/>
          </a:xfrm>
          <a:prstGeom prst="rect">
            <a:avLst/>
          </a:prstGeom>
        </p:spPr>
      </p:pic>
    </p:spTree>
    <p:extLst>
      <p:ext uri="{BB962C8B-B14F-4D97-AF65-F5344CB8AC3E}">
        <p14:creationId xmlns:p14="http://schemas.microsoft.com/office/powerpoint/2010/main" val="14620143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parametric plots</a:t>
            </a:r>
          </a:p>
        </p:txBody>
      </p:sp>
      <p:sp>
        <p:nvSpPr>
          <p:cNvPr id="58371" name="Content Placeholder 2"/>
          <p:cNvSpPr>
            <a:spLocks noGrp="1"/>
          </p:cNvSpPr>
          <p:nvPr>
            <p:ph sz="quarter" idx="1"/>
          </p:nvPr>
        </p:nvSpPr>
        <p:spPr>
          <a:xfrm>
            <a:off x="457200" y="1600200"/>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parametric</a:t>
            </a:r>
          </a:p>
          <a:p>
            <a:r>
              <a:rPr lang="en-US" altLang="en-US" dirty="0"/>
              <a:t>2-D “dummy” variable is t</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sin(2*t), cos(</a:t>
            </a:r>
            <a:r>
              <a:rPr lang="en-US" altLang="en-US" dirty="0" err="1">
                <a:latin typeface="Courier New" panose="02070309020205020404" pitchFamily="49" charset="0"/>
                <a:cs typeface="Courier New" panose="02070309020205020404" pitchFamily="49" charset="0"/>
              </a:rPr>
              <a:t>sqrt</a:t>
            </a:r>
            <a:r>
              <a:rPr lang="en-US" altLang="en-US" dirty="0">
                <a:latin typeface="Courier New" panose="02070309020205020404" pitchFamily="49" charset="0"/>
                <a:cs typeface="Courier New" panose="02070309020205020404" pitchFamily="49" charset="0"/>
              </a:rPr>
              <a:t>(2)*t)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unset parametric</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175</a:t>
            </a:fld>
            <a:endParaRPr lang="en-US" altLang="en-US" sz="1400">
              <a:solidFill>
                <a:srgbClr val="FFFFFF"/>
              </a:solidFill>
            </a:endParaRPr>
          </a:p>
        </p:txBody>
      </p:sp>
      <p:pic>
        <p:nvPicPr>
          <p:cNvPr id="2" name="Picture 1"/>
          <p:cNvPicPr>
            <a:picLocks noChangeAspect="1"/>
          </p:cNvPicPr>
          <p:nvPr/>
        </p:nvPicPr>
        <p:blipFill>
          <a:blip r:embed="rId2"/>
          <a:stretch>
            <a:fillRect/>
          </a:stretch>
        </p:blipFill>
        <p:spPr>
          <a:xfrm>
            <a:off x="2339752" y="3298292"/>
            <a:ext cx="4280110" cy="3300085"/>
          </a:xfrm>
          <a:prstGeom prst="rect">
            <a:avLst/>
          </a:prstGeom>
        </p:spPr>
      </p:pic>
    </p:spTree>
    <p:extLst>
      <p:ext uri="{BB962C8B-B14F-4D97-AF65-F5344CB8AC3E}">
        <p14:creationId xmlns:p14="http://schemas.microsoft.com/office/powerpoint/2010/main" val="12820581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parametric plots</a:t>
            </a:r>
          </a:p>
        </p:txBody>
      </p:sp>
      <p:sp>
        <p:nvSpPr>
          <p:cNvPr id="58371" name="Content Placeholder 2"/>
          <p:cNvSpPr>
            <a:spLocks noGrp="1"/>
          </p:cNvSpPr>
          <p:nvPr>
            <p:ph sz="quarter" idx="1"/>
          </p:nvPr>
        </p:nvSpPr>
        <p:spPr>
          <a:xfrm>
            <a:off x="457200" y="1600200"/>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size square</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r=1</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fx</a:t>
            </a:r>
            <a:r>
              <a:rPr lang="en-US" altLang="en-US" dirty="0">
                <a:latin typeface="Courier New" panose="02070309020205020404" pitchFamily="49" charset="0"/>
                <a:cs typeface="Courier New" panose="02070309020205020404" pitchFamily="49" charset="0"/>
              </a:rPr>
              <a:t>(t) = r*cos(t)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fy</a:t>
            </a:r>
            <a:r>
              <a:rPr lang="en-US" altLang="en-US" dirty="0">
                <a:latin typeface="Courier New" panose="02070309020205020404" pitchFamily="49" charset="0"/>
                <a:cs typeface="Courier New" panose="02070309020205020404" pitchFamily="49" charset="0"/>
              </a:rPr>
              <a:t>(t) = r*sin(t)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a:t>
            </a:r>
            <a:r>
              <a:rPr lang="en-US" altLang="en-US" dirty="0" err="1">
                <a:latin typeface="Courier New" panose="02070309020205020404" pitchFamily="49" charset="0"/>
                <a:cs typeface="Courier New" panose="02070309020205020404" pitchFamily="49" charset="0"/>
              </a:rPr>
              <a:t>fx</a:t>
            </a:r>
            <a:r>
              <a:rPr lang="en-US" altLang="en-US" dirty="0">
                <a:latin typeface="Courier New" panose="02070309020205020404" pitchFamily="49" charset="0"/>
                <a:cs typeface="Courier New" panose="02070309020205020404" pitchFamily="49" charset="0"/>
              </a:rPr>
              <a:t>(t),</a:t>
            </a:r>
            <a:r>
              <a:rPr lang="en-US" altLang="en-US" dirty="0" err="1">
                <a:latin typeface="Courier New" panose="02070309020205020404" pitchFamily="49" charset="0"/>
                <a:cs typeface="Courier New" panose="02070309020205020404" pitchFamily="49" charset="0"/>
              </a:rPr>
              <a:t>fy</a:t>
            </a:r>
            <a:r>
              <a:rPr lang="en-US" altLang="en-US" dirty="0">
                <a:latin typeface="Courier New" panose="02070309020205020404" pitchFamily="49" charset="0"/>
                <a:cs typeface="Courier New" panose="02070309020205020404" pitchFamily="49" charset="0"/>
              </a:rPr>
              <a:t>(t)</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176</a:t>
            </a:fld>
            <a:endParaRPr lang="en-US" altLang="en-US" sz="1400">
              <a:solidFill>
                <a:srgbClr val="FFFFFF"/>
              </a:solidFill>
            </a:endParaRPr>
          </a:p>
        </p:txBody>
      </p:sp>
      <p:pic>
        <p:nvPicPr>
          <p:cNvPr id="4" name="Picture 3"/>
          <p:cNvPicPr>
            <a:picLocks noChangeAspect="1"/>
          </p:cNvPicPr>
          <p:nvPr/>
        </p:nvPicPr>
        <p:blipFill>
          <a:blip r:embed="rId2"/>
          <a:stretch>
            <a:fillRect/>
          </a:stretch>
        </p:blipFill>
        <p:spPr>
          <a:xfrm>
            <a:off x="2123728" y="3772493"/>
            <a:ext cx="3746183" cy="2888412"/>
          </a:xfrm>
          <a:prstGeom prst="rect">
            <a:avLst/>
          </a:prstGeom>
        </p:spPr>
      </p:pic>
    </p:spTree>
    <p:extLst>
      <p:ext uri="{BB962C8B-B14F-4D97-AF65-F5344CB8AC3E}">
        <p14:creationId xmlns:p14="http://schemas.microsoft.com/office/powerpoint/2010/main" val="23832217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3D plots</a:t>
            </a:r>
          </a:p>
        </p:txBody>
      </p:sp>
      <p:sp>
        <p:nvSpPr>
          <p:cNvPr id="58371" name="Content Placeholder 2"/>
          <p:cNvSpPr>
            <a:spLocks noGrp="1"/>
          </p:cNvSpPr>
          <p:nvPr>
            <p:ph sz="quarter" idx="1"/>
          </p:nvPr>
        </p:nvSpPr>
        <p:spPr>
          <a:xfrm>
            <a:off x="251520" y="1316112"/>
            <a:ext cx="7467600" cy="4873625"/>
          </a:xfrm>
        </p:spPr>
        <p:txBody>
          <a:bodyPr>
            <a:noAutofit/>
          </a:bodyPr>
          <a:lstStyle/>
          <a:p>
            <a:pPr lvl="1">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set parametric</a:t>
            </a:r>
          </a:p>
          <a:p>
            <a:pPr lvl="1">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r=1</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fx</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 = r*cos(v)*cos(u)</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fy</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 = r*cos(v)*sin(u)</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fz</a:t>
            </a:r>
            <a:r>
              <a:rPr lang="en-US" altLang="en-US" sz="2200" dirty="0">
                <a:latin typeface="Courier New" panose="02070309020205020404" pitchFamily="49" charset="0"/>
                <a:cs typeface="Courier New" panose="02070309020205020404" pitchFamily="49" charset="0"/>
              </a:rPr>
              <a:t>(v)   = r*sin(v)</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splot</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fx</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fy</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fz</a:t>
            </a:r>
            <a:r>
              <a:rPr lang="en-US" altLang="en-US" sz="2200" dirty="0">
                <a:latin typeface="Courier New" panose="02070309020205020404" pitchFamily="49" charset="0"/>
                <a:cs typeface="Courier New" panose="02070309020205020404" pitchFamily="49" charset="0"/>
              </a:rPr>
              <a:t>(v)</a:t>
            </a:r>
          </a:p>
          <a:p>
            <a:pPr lvl="1">
              <a:buFontTx/>
              <a:buNone/>
            </a:pPr>
            <a:endParaRPr lang="en-US" altLang="en-US" sz="2200" dirty="0">
              <a:latin typeface="Courier New" panose="02070309020205020404" pitchFamily="49" charset="0"/>
              <a:cs typeface="Courier New" panose="02070309020205020404" pitchFamily="49" charset="0"/>
            </a:endParaRP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pic>
        <p:nvPicPr>
          <p:cNvPr id="3" name="Picture 2"/>
          <p:cNvPicPr>
            <a:picLocks noChangeAspect="1"/>
          </p:cNvPicPr>
          <p:nvPr/>
        </p:nvPicPr>
        <p:blipFill>
          <a:blip r:embed="rId2"/>
          <a:stretch>
            <a:fillRect/>
          </a:stretch>
        </p:blipFill>
        <p:spPr>
          <a:xfrm>
            <a:off x="3275856" y="3785615"/>
            <a:ext cx="3777604" cy="2912639"/>
          </a:xfrm>
          <a:prstGeom prst="rect">
            <a:avLst/>
          </a:prstGeom>
        </p:spPr>
      </p:pic>
    </p:spTree>
    <p:extLst>
      <p:ext uri="{BB962C8B-B14F-4D97-AF65-F5344CB8AC3E}">
        <p14:creationId xmlns:p14="http://schemas.microsoft.com/office/powerpoint/2010/main" val="11110690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3D plots</a:t>
            </a:r>
          </a:p>
        </p:txBody>
      </p:sp>
      <p:sp>
        <p:nvSpPr>
          <p:cNvPr id="58371" name="Content Placeholder 2"/>
          <p:cNvSpPr>
            <a:spLocks noGrp="1"/>
          </p:cNvSpPr>
          <p:nvPr>
            <p:ph sz="quarter" idx="1"/>
          </p:nvPr>
        </p:nvSpPr>
        <p:spPr>
          <a:xfrm>
            <a:off x="251520" y="1316112"/>
            <a:ext cx="8424936" cy="4873625"/>
          </a:xfrm>
        </p:spPr>
        <p:txBody>
          <a:bodyPr>
            <a:noAutofit/>
          </a:bodyPr>
          <a:lstStyle/>
          <a:p>
            <a:pPr lvl="1">
              <a:buFontTx/>
              <a:buNone/>
            </a:pPr>
            <a:r>
              <a:rPr lang="nl-NL" altLang="en-US" sz="2200" dirty="0" err="1">
                <a:latin typeface="Courier New" panose="02070309020205020404" pitchFamily="49" charset="0"/>
                <a:cs typeface="Courier New" panose="02070309020205020404" pitchFamily="49" charset="0"/>
              </a:rPr>
              <a:t>gnuplot</a:t>
            </a:r>
            <a:r>
              <a:rPr lang="nl-NL" altLang="en-US" sz="2200" dirty="0">
                <a:latin typeface="Courier New" panose="02070309020205020404" pitchFamily="49" charset="0"/>
                <a:cs typeface="Courier New" panose="02070309020205020404" pitchFamily="49" charset="0"/>
              </a:rPr>
              <a:t>&gt; </a:t>
            </a:r>
            <a:r>
              <a:rPr lang="nl-NL" altLang="en-US" sz="2200" dirty="0" err="1">
                <a:latin typeface="Courier New" panose="02070309020205020404" pitchFamily="49" charset="0"/>
                <a:cs typeface="Courier New" panose="02070309020205020404" pitchFamily="49" charset="0"/>
              </a:rPr>
              <a:t>splot</a:t>
            </a:r>
            <a:r>
              <a:rPr lang="nl-NL" altLang="en-US" sz="2200" dirty="0">
                <a:latin typeface="Courier New" panose="02070309020205020404" pitchFamily="49" charset="0"/>
                <a:cs typeface="Courier New" panose="02070309020205020404" pitchFamily="49" charset="0"/>
              </a:rPr>
              <a:t> "</a:t>
            </a:r>
            <a:r>
              <a:rPr lang="nl-NL" altLang="en-US" sz="2200" dirty="0" err="1">
                <a:latin typeface="Courier New" panose="02070309020205020404" pitchFamily="49" charset="0"/>
                <a:cs typeface="Courier New" panose="02070309020205020404" pitchFamily="49" charset="0"/>
              </a:rPr>
              <a:t>test.dat</a:t>
            </a:r>
            <a:r>
              <a:rPr lang="nl-NL" altLang="en-US" sz="2200" dirty="0">
                <a:latin typeface="Courier New" panose="02070309020205020404" pitchFamily="49" charset="0"/>
                <a:cs typeface="Courier New" panose="02070309020205020404" pitchFamily="49" charset="0"/>
              </a:rPr>
              <a:t>" u 1:2:3</a:t>
            </a:r>
          </a:p>
          <a:p>
            <a:pPr lvl="1">
              <a:buFontTx/>
              <a:buNone/>
            </a:pPr>
            <a:endParaRPr lang="en-US" altLang="en-US" sz="2200" dirty="0">
              <a:latin typeface="Courier New" panose="02070309020205020404" pitchFamily="49" charset="0"/>
              <a:cs typeface="Courier New" panose="02070309020205020404" pitchFamily="49" charset="0"/>
            </a:endParaRPr>
          </a:p>
          <a:p>
            <a:r>
              <a:rPr lang="en-US" altLang="en-US" sz="2200" dirty="0">
                <a:latin typeface="+mn-lt"/>
                <a:cs typeface="Courier New" panose="02070309020205020404" pitchFamily="49" charset="0"/>
              </a:rPr>
              <a:t>For 3d graphs </a:t>
            </a:r>
            <a:r>
              <a:rPr lang="en-US" altLang="en-US" sz="2200" dirty="0" err="1">
                <a:latin typeface="+mn-lt"/>
                <a:cs typeface="Courier New" panose="02070309020205020404" pitchFamily="49" charset="0"/>
              </a:rPr>
              <a:t>splot</a:t>
            </a:r>
            <a:r>
              <a:rPr lang="en-US" altLang="en-US" sz="2200" dirty="0">
                <a:latin typeface="+mn-lt"/>
                <a:cs typeface="Courier New" panose="02070309020205020404" pitchFamily="49" charset="0"/>
              </a:rPr>
              <a:t>, the view and scaling of the graph can be changed with mouse buttons </a:t>
            </a: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178</a:t>
            </a:fld>
            <a:endParaRPr lang="en-US" altLang="en-US" sz="1400">
              <a:solidFill>
                <a:srgbClr val="FFFFFF"/>
              </a:solidFill>
            </a:endParaRPr>
          </a:p>
        </p:txBody>
      </p:sp>
      <p:pic>
        <p:nvPicPr>
          <p:cNvPr id="4" name="Picture 3"/>
          <p:cNvPicPr>
            <a:picLocks noChangeAspect="1"/>
          </p:cNvPicPr>
          <p:nvPr/>
        </p:nvPicPr>
        <p:blipFill>
          <a:blip r:embed="rId2"/>
          <a:stretch>
            <a:fillRect/>
          </a:stretch>
        </p:blipFill>
        <p:spPr>
          <a:xfrm>
            <a:off x="388365" y="3422029"/>
            <a:ext cx="3561581" cy="2746079"/>
          </a:xfrm>
          <a:prstGeom prst="rect">
            <a:avLst/>
          </a:prstGeom>
        </p:spPr>
      </p:pic>
      <p:pic>
        <p:nvPicPr>
          <p:cNvPr id="5" name="Picture 4"/>
          <p:cNvPicPr>
            <a:picLocks noChangeAspect="1"/>
          </p:cNvPicPr>
          <p:nvPr/>
        </p:nvPicPr>
        <p:blipFill>
          <a:blip r:embed="rId3"/>
          <a:stretch>
            <a:fillRect/>
          </a:stretch>
        </p:blipFill>
        <p:spPr>
          <a:xfrm>
            <a:off x="4086791" y="3422029"/>
            <a:ext cx="3561581" cy="2746079"/>
          </a:xfrm>
          <a:prstGeom prst="rect">
            <a:avLst/>
          </a:prstGeom>
        </p:spPr>
      </p:pic>
    </p:spTree>
    <p:extLst>
      <p:ext uri="{BB962C8B-B14F-4D97-AF65-F5344CB8AC3E}">
        <p14:creationId xmlns:p14="http://schemas.microsoft.com/office/powerpoint/2010/main" val="6529174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polar plots</a:t>
            </a:r>
          </a:p>
        </p:txBody>
      </p:sp>
      <p:sp>
        <p:nvSpPr>
          <p:cNvPr id="58371" name="Content Placeholder 2"/>
          <p:cNvSpPr>
            <a:spLocks noGrp="1"/>
          </p:cNvSpPr>
          <p:nvPr>
            <p:ph sz="quarter" idx="1"/>
          </p:nvPr>
        </p:nvSpPr>
        <p:spPr>
          <a:xfrm>
            <a:off x="457200" y="1600200"/>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polar</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size ratio -1</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1</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unset polar</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pic>
        <p:nvPicPr>
          <p:cNvPr id="3" name="Picture 2"/>
          <p:cNvPicPr>
            <a:picLocks noChangeAspect="1"/>
          </p:cNvPicPr>
          <p:nvPr/>
        </p:nvPicPr>
        <p:blipFill>
          <a:blip r:embed="rId2"/>
          <a:stretch>
            <a:fillRect/>
          </a:stretch>
        </p:blipFill>
        <p:spPr>
          <a:xfrm>
            <a:off x="2771800" y="3329332"/>
            <a:ext cx="4383870" cy="3380087"/>
          </a:xfrm>
          <a:prstGeom prst="rect">
            <a:avLst/>
          </a:prstGeom>
        </p:spPr>
      </p:pic>
    </p:spTree>
    <p:extLst>
      <p:ext uri="{BB962C8B-B14F-4D97-AF65-F5344CB8AC3E}">
        <p14:creationId xmlns:p14="http://schemas.microsoft.com/office/powerpoint/2010/main" val="4277293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a:t>Basic </a:t>
            </a:r>
            <a:r>
              <a:rPr lang="en-AU" altLang="en-US" dirty="0"/>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lvl="1"/>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lvl="1"/>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lvl="2"/>
            <a:r>
              <a:rPr lang="en-US" altLang="en-US" sz="1600" dirty="0">
                <a:latin typeface="+mj-lt"/>
                <a:cs typeface="Courier New" panose="02070309020205020404" pitchFamily="49" charset="0"/>
              </a:rPr>
              <a:t>\n new line</a:t>
            </a:r>
          </a:p>
          <a:p>
            <a:pPr lvl="2"/>
            <a:r>
              <a:rPr lang="en-US" altLang="en-US" sz="1600" dirty="0">
                <a:latin typeface="+mj-lt"/>
                <a:cs typeface="Courier New" panose="02070309020205020404" pitchFamily="49" charset="0"/>
              </a:rPr>
              <a:t>\r carriage return</a:t>
            </a:r>
          </a:p>
          <a:p>
            <a:pPr lvl="2"/>
            <a:r>
              <a:rPr lang="en-US" altLang="en-US" sz="1600" dirty="0">
                <a:latin typeface="+mj-lt"/>
                <a:cs typeface="Courier New" panose="02070309020205020404" pitchFamily="49" charset="0"/>
              </a:rPr>
              <a:t>\t horizontal tab</a:t>
            </a:r>
          </a:p>
          <a:p>
            <a:pPr lvl="2"/>
            <a:r>
              <a:rPr lang="en-US" altLang="en-US" sz="1600" dirty="0">
                <a:latin typeface="+mj-lt"/>
                <a:cs typeface="Courier New" panose="02070309020205020404" pitchFamily="49" charset="0"/>
              </a:rPr>
              <a:t>\v vertical tab</a:t>
            </a:r>
          </a:p>
          <a:p>
            <a:pPr lvl="2"/>
            <a:endParaRPr lang="en-US" altLang="en-US" sz="1600" dirty="0">
              <a:latin typeface="+mj-lt"/>
              <a:cs typeface="Courier New" panose="02070309020205020404" pitchFamily="49" charset="0"/>
            </a:endParaRPr>
          </a:p>
          <a:p>
            <a:endParaRPr lang="en-US" altLang="en-US" sz="2000" dirty="0">
              <a:latin typeface="+mj-lt"/>
            </a:endParaRPr>
          </a:p>
          <a:p>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771800" y="3384000"/>
            <a:ext cx="6905625" cy="3780000"/>
          </a:xfrm>
          <a:prstGeom prst="rect">
            <a:avLst/>
          </a:prstGeom>
        </p:spPr>
      </p:pic>
    </p:spTree>
    <p:extLst>
      <p:ext uri="{BB962C8B-B14F-4D97-AF65-F5344CB8AC3E}">
        <p14:creationId xmlns:p14="http://schemas.microsoft.com/office/powerpoint/2010/main" val="38567622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data plots</a:t>
            </a:r>
          </a:p>
        </p:txBody>
      </p:sp>
      <p:sp>
        <p:nvSpPr>
          <p:cNvPr id="58371" name="Content Placeholder 2"/>
          <p:cNvSpPr>
            <a:spLocks noGrp="1"/>
          </p:cNvSpPr>
          <p:nvPr>
            <p:ph sz="quarter" idx="1"/>
          </p:nvPr>
        </p:nvSpPr>
        <p:spPr>
          <a:xfrm>
            <a:off x="457200" y="1600200"/>
            <a:ext cx="7859216" cy="4873625"/>
          </a:xfrm>
        </p:spPr>
        <p:txBody>
          <a:bodyPr>
            <a:noAutofit/>
          </a:bodyPr>
          <a:lstStyle/>
          <a:p>
            <a:pPr>
              <a:lnSpc>
                <a:spcPct val="90000"/>
              </a:lnSpc>
              <a:buFont typeface="Times" panose="02020603050405020304" pitchFamily="18" charset="0"/>
              <a:buChar char="•"/>
            </a:pPr>
            <a:r>
              <a:rPr lang="en-US" altLang="en-US" dirty="0"/>
              <a:t>Single channel</a:t>
            </a:r>
          </a:p>
          <a:p>
            <a:pPr lvl="1">
              <a:lnSpc>
                <a:spcPct val="90000"/>
              </a:lnSpc>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plot "test.dat" u 3 w l</a:t>
            </a:r>
          </a:p>
          <a:p>
            <a:pPr lvl="1">
              <a:lnSpc>
                <a:spcPct val="90000"/>
              </a:lnSpc>
              <a:buFontTx/>
              <a:buNone/>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plot "test.dat" using 3 with lines</a:t>
            </a: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180</a:t>
            </a:fld>
            <a:endParaRPr lang="en-US" altLang="en-US" sz="1400">
              <a:solidFill>
                <a:srgbClr val="FFFFFF"/>
              </a:solidFill>
            </a:endParaRPr>
          </a:p>
        </p:txBody>
      </p:sp>
      <p:pic>
        <p:nvPicPr>
          <p:cNvPr id="4" name="Picture 3"/>
          <p:cNvPicPr>
            <a:picLocks noChangeAspect="1"/>
          </p:cNvPicPr>
          <p:nvPr/>
        </p:nvPicPr>
        <p:blipFill rotWithShape="1">
          <a:blip r:embed="rId2"/>
          <a:srcRect l="8" t="-122" r="41672" b="4193"/>
          <a:stretch/>
        </p:blipFill>
        <p:spPr>
          <a:xfrm>
            <a:off x="4922104" y="2736000"/>
            <a:ext cx="3672000" cy="3600000"/>
          </a:xfrm>
          <a:prstGeom prst="rect">
            <a:avLst/>
          </a:prstGeom>
        </p:spPr>
      </p:pic>
      <p:pic>
        <p:nvPicPr>
          <p:cNvPr id="5" name="Picture 4"/>
          <p:cNvPicPr>
            <a:picLocks noChangeAspect="1"/>
          </p:cNvPicPr>
          <p:nvPr/>
        </p:nvPicPr>
        <p:blipFill>
          <a:blip r:embed="rId3"/>
          <a:stretch>
            <a:fillRect/>
          </a:stretch>
        </p:blipFill>
        <p:spPr>
          <a:xfrm>
            <a:off x="343161" y="2829839"/>
            <a:ext cx="4425677" cy="3412321"/>
          </a:xfrm>
          <a:prstGeom prst="rect">
            <a:avLst/>
          </a:prstGeom>
        </p:spPr>
      </p:pic>
    </p:spTree>
    <p:extLst>
      <p:ext uri="{BB962C8B-B14F-4D97-AF65-F5344CB8AC3E}">
        <p14:creationId xmlns:p14="http://schemas.microsoft.com/office/powerpoint/2010/main" val="29948126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data plots</a:t>
            </a:r>
          </a:p>
        </p:txBody>
      </p:sp>
      <p:sp>
        <p:nvSpPr>
          <p:cNvPr id="58371" name="Content Placeholder 2"/>
          <p:cNvSpPr>
            <a:spLocks noGrp="1"/>
          </p:cNvSpPr>
          <p:nvPr>
            <p:ph sz="quarter" idx="1"/>
          </p:nvPr>
        </p:nvSpPr>
        <p:spPr>
          <a:xfrm>
            <a:off x="231199" y="1600200"/>
            <a:ext cx="8912801" cy="4873625"/>
          </a:xfrm>
        </p:spPr>
        <p:txBody>
          <a:bodyPr>
            <a:noAutofit/>
          </a:bodyPr>
          <a:lstStyle/>
          <a:p>
            <a:pPr>
              <a:lnSpc>
                <a:spcPct val="90000"/>
              </a:lnSpc>
              <a:buFont typeface="Times" panose="02020603050405020304" pitchFamily="18" charset="0"/>
              <a:buChar char="•"/>
            </a:pPr>
            <a:r>
              <a:rPr lang="en-US" altLang="en-US" dirty="0"/>
              <a:t>Cross plots</a:t>
            </a:r>
          </a:p>
          <a:p>
            <a:pPr lvl="1">
              <a:lnSpc>
                <a:spcPct val="90000"/>
              </a:lnSpc>
              <a:buFontTx/>
              <a:buNone/>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a:t>
            </a:r>
            <a:r>
              <a:rPr lang="pl-PL" altLang="en-US" sz="2000" dirty="0">
                <a:latin typeface="Courier New" panose="02070309020205020404" pitchFamily="49" charset="0"/>
                <a:cs typeface="Courier New" panose="02070309020205020404" pitchFamily="49" charset="0"/>
              </a:rPr>
              <a:t>plot "test.dat" u 1:2 w l, "test.dat" u 1:3 w </a:t>
            </a:r>
            <a:r>
              <a:rPr lang="en-US" altLang="en-US" sz="2000" dirty="0">
                <a:latin typeface="Courier New" panose="02070309020205020404" pitchFamily="49" charset="0"/>
                <a:cs typeface="Courier New" panose="02070309020205020404" pitchFamily="49" charset="0"/>
              </a:rPr>
              <a:t>p</a:t>
            </a:r>
            <a:endParaRPr lang="en-US" sz="2000"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181</a:t>
            </a:fld>
            <a:endParaRPr lang="en-US" altLang="en-US" sz="1400">
              <a:solidFill>
                <a:srgbClr val="FFFFFF"/>
              </a:solidFill>
            </a:endParaRPr>
          </a:p>
        </p:txBody>
      </p:sp>
      <p:pic>
        <p:nvPicPr>
          <p:cNvPr id="7" name="Picture 6"/>
          <p:cNvPicPr>
            <a:picLocks noChangeAspect="1"/>
          </p:cNvPicPr>
          <p:nvPr/>
        </p:nvPicPr>
        <p:blipFill rotWithShape="1">
          <a:blip r:embed="rId2"/>
          <a:srcRect l="8" t="-122" r="41672" b="4193"/>
          <a:stretch/>
        </p:blipFill>
        <p:spPr>
          <a:xfrm>
            <a:off x="4922104" y="2736000"/>
            <a:ext cx="3672000" cy="3600000"/>
          </a:xfrm>
          <a:prstGeom prst="rect">
            <a:avLst/>
          </a:prstGeom>
        </p:spPr>
      </p:pic>
      <p:pic>
        <p:nvPicPr>
          <p:cNvPr id="5" name="Picture 4"/>
          <p:cNvPicPr>
            <a:picLocks noChangeAspect="1"/>
          </p:cNvPicPr>
          <p:nvPr/>
        </p:nvPicPr>
        <p:blipFill>
          <a:blip r:embed="rId3"/>
          <a:stretch>
            <a:fillRect/>
          </a:stretch>
        </p:blipFill>
        <p:spPr>
          <a:xfrm>
            <a:off x="107504" y="2736001"/>
            <a:ext cx="4669091" cy="3600000"/>
          </a:xfrm>
          <a:prstGeom prst="rect">
            <a:avLst/>
          </a:prstGeom>
        </p:spPr>
      </p:pic>
    </p:spTree>
    <p:extLst>
      <p:ext uri="{BB962C8B-B14F-4D97-AF65-F5344CB8AC3E}">
        <p14:creationId xmlns:p14="http://schemas.microsoft.com/office/powerpoint/2010/main" val="16357626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settings</a:t>
            </a:r>
          </a:p>
        </p:txBody>
      </p:sp>
      <p:sp>
        <p:nvSpPr>
          <p:cNvPr id="58371" name="Content Placeholder 2"/>
          <p:cNvSpPr>
            <a:spLocks noGrp="1"/>
          </p:cNvSpPr>
          <p:nvPr>
            <p:ph sz="quarter" idx="1"/>
          </p:nvPr>
        </p:nvSpPr>
        <p:spPr>
          <a:xfrm>
            <a:off x="457200" y="1600200"/>
            <a:ext cx="8291264" cy="4873625"/>
          </a:xfrm>
        </p:spPr>
        <p:txBody>
          <a:bodyPr>
            <a:noAutofit/>
          </a:bodyPr>
          <a:lstStyle/>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a:t>
            </a:r>
            <a:r>
              <a:rPr lang="pl-PL" altLang="en-US" sz="2000" dirty="0">
                <a:latin typeface="Courier New" panose="02070309020205020404" pitchFamily="49" charset="0"/>
                <a:cs typeface="Courier New" panose="02070309020205020404" pitchFamily="49" charset="0"/>
              </a:rPr>
              <a:t>plot [:] [10:40]  "test.dat" u 1:3 w l</a:t>
            </a:r>
            <a:endParaRPr lang="en-US" altLang="en-US" sz="2000" dirty="0">
              <a:latin typeface="Courier New" panose="02070309020205020404" pitchFamily="49" charset="0"/>
              <a:cs typeface="Courier New" panose="02070309020205020404" pitchFamily="49" charset="0"/>
            </a:endParaRPr>
          </a:p>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a:t>
            </a:r>
            <a:r>
              <a:rPr lang="en-US" altLang="en-US" sz="2000" dirty="0" err="1">
                <a:latin typeface="Courier New" panose="02070309020205020404" pitchFamily="49" charset="0"/>
                <a:cs typeface="Courier New" panose="02070309020205020404" pitchFamily="49" charset="0"/>
              </a:rPr>
              <a:t>xlabel</a:t>
            </a:r>
            <a:r>
              <a:rPr lang="en-US" altLang="en-US" sz="2000" dirty="0">
                <a:latin typeface="Courier New" panose="02070309020205020404" pitchFamily="49" charset="0"/>
                <a:cs typeface="Courier New" panose="02070309020205020404" pitchFamily="49" charset="0"/>
              </a:rPr>
              <a:t> 'length(mm)'; set </a:t>
            </a:r>
            <a:r>
              <a:rPr lang="en-US" altLang="en-US" sz="2000" dirty="0" err="1">
                <a:latin typeface="Courier New" panose="02070309020205020404" pitchFamily="49" charset="0"/>
                <a:cs typeface="Courier New" panose="02070309020205020404" pitchFamily="49" charset="0"/>
              </a:rPr>
              <a:t>ylabel</a:t>
            </a:r>
            <a:r>
              <a:rPr lang="en-US" altLang="en-US" sz="2000" dirty="0">
                <a:latin typeface="Courier New" panose="02070309020205020404" pitchFamily="49" charset="0"/>
                <a:cs typeface="Courier New" panose="02070309020205020404" pitchFamily="49" charset="0"/>
              </a:rPr>
              <a:t> 'stress(MPa)' -1,0; replot</a:t>
            </a:r>
          </a:p>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title "Sample 1"; set key 15,20; replot</a:t>
            </a:r>
          </a:p>
          <a:p>
            <a:pPr>
              <a:lnSpc>
                <a:spcPct val="90000"/>
              </a:lnSpc>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a:t>
            </a:r>
            <a:r>
              <a:rPr lang="en-US" altLang="en-US" sz="2000" dirty="0" err="1">
                <a:latin typeface="Courier New" panose="02070309020205020404" pitchFamily="49" charset="0"/>
                <a:cs typeface="Courier New" panose="02070309020205020404" pitchFamily="49" charset="0"/>
              </a:rPr>
              <a:t>xtics</a:t>
            </a:r>
            <a:r>
              <a:rPr lang="en-US" altLang="en-US" sz="2000" dirty="0">
                <a:latin typeface="Courier New" panose="02070309020205020404" pitchFamily="49" charset="0"/>
                <a:cs typeface="Courier New" panose="02070309020205020404" pitchFamily="49" charset="0"/>
              </a:rPr>
              <a:t> ('low' 0, 'med' 10,'high' 20); set grid; set format y '%.1e'; replot</a:t>
            </a: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182</a:t>
            </a:fld>
            <a:endParaRPr lang="en-US" altLang="en-US" sz="1400">
              <a:solidFill>
                <a:srgbClr val="FFFFFF"/>
              </a:solidFill>
            </a:endParaRPr>
          </a:p>
        </p:txBody>
      </p:sp>
      <p:cxnSp>
        <p:nvCxnSpPr>
          <p:cNvPr id="3" name="Straight Arrow Connector 2"/>
          <p:cNvCxnSpPr/>
          <p:nvPr/>
        </p:nvCxnSpPr>
        <p:spPr>
          <a:xfrm flipV="1">
            <a:off x="5868144" y="3889364"/>
            <a:ext cx="144016" cy="907788"/>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508104" y="4796118"/>
            <a:ext cx="1709712" cy="646331"/>
          </a:xfrm>
          <a:prstGeom prst="rect">
            <a:avLst/>
          </a:prstGeom>
          <a:noFill/>
          <a:ln w="15875">
            <a:solidFill>
              <a:schemeClr val="accent1">
                <a:shade val="95000"/>
                <a:satMod val="105000"/>
              </a:schemeClr>
            </a:solidFill>
          </a:ln>
        </p:spPr>
        <p:txBody>
          <a:bodyPr wrap="square" rtlCol="0">
            <a:spAutoFit/>
          </a:bodyPr>
          <a:lstStyle/>
          <a:p>
            <a:r>
              <a:rPr lang="en-US" dirty="0"/>
              <a:t>Plot with the new settings</a:t>
            </a:r>
          </a:p>
        </p:txBody>
      </p:sp>
      <p:pic>
        <p:nvPicPr>
          <p:cNvPr id="14" name="Picture 13"/>
          <p:cNvPicPr>
            <a:picLocks noChangeAspect="1"/>
          </p:cNvPicPr>
          <p:nvPr/>
        </p:nvPicPr>
        <p:blipFill>
          <a:blip r:embed="rId2"/>
          <a:stretch>
            <a:fillRect/>
          </a:stretch>
        </p:blipFill>
        <p:spPr>
          <a:xfrm>
            <a:off x="703201" y="3889364"/>
            <a:ext cx="3705597" cy="2857119"/>
          </a:xfrm>
          <a:prstGeom prst="rect">
            <a:avLst/>
          </a:prstGeom>
        </p:spPr>
      </p:pic>
    </p:spTree>
    <p:extLst>
      <p:ext uri="{BB962C8B-B14F-4D97-AF65-F5344CB8AC3E}">
        <p14:creationId xmlns:p14="http://schemas.microsoft.com/office/powerpoint/2010/main" val="177441286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settings</a:t>
            </a:r>
          </a:p>
        </p:txBody>
      </p:sp>
      <p:sp>
        <p:nvSpPr>
          <p:cNvPr id="58371" name="Content Placeholder 2"/>
          <p:cNvSpPr>
            <a:spLocks noGrp="1"/>
          </p:cNvSpPr>
          <p:nvPr>
            <p:ph sz="quarter" idx="1"/>
          </p:nvPr>
        </p:nvSpPr>
        <p:spPr>
          <a:xfrm>
            <a:off x="457200" y="1600200"/>
            <a:ext cx="7467600" cy="4873625"/>
          </a:xfrm>
        </p:spPr>
        <p:txBody>
          <a:bodyPr>
            <a:noAutofit/>
          </a:bodyPr>
          <a:lstStyle/>
          <a:p>
            <a:r>
              <a:rPr lang="en-US" altLang="en-US" sz="2000" dirty="0"/>
              <a:t>Relative Graph size:  	</a:t>
            </a:r>
            <a:r>
              <a:rPr lang="en-US" altLang="en-US" sz="2000" dirty="0">
                <a:solidFill>
                  <a:schemeClr val="tx1"/>
                </a:solidFill>
                <a:latin typeface="Courier New" panose="02070309020205020404" pitchFamily="49" charset="0"/>
                <a:cs typeface="Courier New" panose="02070309020205020404" pitchFamily="49" charset="0"/>
              </a:rPr>
              <a:t>&gt; set size 1,1</a:t>
            </a:r>
            <a:endParaRPr lang="en-US" altLang="en-US" sz="2000" dirty="0">
              <a:latin typeface="Courier New" panose="02070309020205020404" pitchFamily="49" charset="0"/>
              <a:cs typeface="Courier New" panose="02070309020205020404" pitchFamily="49" charset="0"/>
            </a:endParaRPr>
          </a:p>
          <a:p>
            <a:r>
              <a:rPr lang="en-US" altLang="en-US" sz="2000" dirty="0"/>
              <a:t>Function sampling pts:	</a:t>
            </a:r>
            <a:r>
              <a:rPr lang="en-US" altLang="en-US" sz="2000" dirty="0">
                <a:solidFill>
                  <a:schemeClr val="tx1"/>
                </a:solidFill>
                <a:latin typeface="Courier New" panose="02070309020205020404" pitchFamily="49" charset="0"/>
                <a:cs typeface="Courier New" panose="02070309020205020404" pitchFamily="49" charset="0"/>
              </a:rPr>
              <a:t>&gt; set samples 1000</a:t>
            </a:r>
          </a:p>
          <a:p>
            <a:r>
              <a:rPr lang="en-US" altLang="en-US" sz="2000" dirty="0"/>
              <a:t>Polar Coordinates:		</a:t>
            </a:r>
            <a:r>
              <a:rPr lang="en-US" altLang="en-US" sz="2000" dirty="0">
                <a:solidFill>
                  <a:schemeClr val="tx1"/>
                </a:solidFill>
                <a:latin typeface="Courier New" panose="02070309020205020404" pitchFamily="49" charset="0"/>
                <a:cs typeface="Courier New" panose="02070309020205020404" pitchFamily="49" charset="0"/>
              </a:rPr>
              <a:t>&gt; set polar</a:t>
            </a:r>
            <a:endParaRPr lang="en-US" altLang="en-US" sz="2000" dirty="0">
              <a:latin typeface="Courier New" panose="02070309020205020404" pitchFamily="49" charset="0"/>
              <a:cs typeface="Courier New" panose="02070309020205020404" pitchFamily="49" charset="0"/>
            </a:endParaRPr>
          </a:p>
          <a:p>
            <a:r>
              <a:rPr lang="en-US" altLang="en-US" sz="2000" dirty="0"/>
              <a:t>Contour plots:		</a:t>
            </a:r>
            <a:r>
              <a:rPr lang="en-US" altLang="en-US" sz="2000" dirty="0">
                <a:solidFill>
                  <a:schemeClr val="tx1"/>
                </a:solidFill>
                <a:latin typeface="Courier New" panose="02070309020205020404" pitchFamily="49" charset="0"/>
                <a:cs typeface="Courier New" panose="02070309020205020404" pitchFamily="49" charset="0"/>
              </a:rPr>
              <a:t>&gt; set contour base</a:t>
            </a:r>
            <a:endParaRPr lang="en-US" altLang="en-US" sz="2000" dirty="0">
              <a:latin typeface="Courier New" panose="02070309020205020404" pitchFamily="49" charset="0"/>
              <a:cs typeface="Courier New" panose="02070309020205020404" pitchFamily="49" charset="0"/>
            </a:endParaRPr>
          </a:p>
          <a:p>
            <a:r>
              <a:rPr lang="en-US" altLang="en-US" sz="2000" dirty="0"/>
              <a:t>Perspective:			</a:t>
            </a:r>
            <a:r>
              <a:rPr lang="en-US" altLang="en-US" sz="2000" dirty="0">
                <a:solidFill>
                  <a:schemeClr val="tx1"/>
                </a:solidFill>
                <a:latin typeface="Courier New" panose="02070309020205020404" pitchFamily="49" charset="0"/>
                <a:cs typeface="Courier New" panose="02070309020205020404" pitchFamily="49" charset="0"/>
              </a:rPr>
              <a:t>&gt; set view 90,0</a:t>
            </a:r>
            <a:endParaRPr lang="en-US" altLang="en-US" sz="2000" dirty="0">
              <a:latin typeface="Courier New" panose="02070309020205020404" pitchFamily="49" charset="0"/>
              <a:cs typeface="Courier New" panose="02070309020205020404" pitchFamily="49" charset="0"/>
            </a:endParaRPr>
          </a:p>
          <a:p>
            <a:r>
              <a:rPr lang="en-US" altLang="en-US" sz="2000" dirty="0"/>
              <a:t>Angle Units:			</a:t>
            </a:r>
            <a:r>
              <a:rPr lang="en-US" altLang="en-US" sz="2000" dirty="0">
                <a:solidFill>
                  <a:schemeClr val="tx1"/>
                </a:solidFill>
                <a:latin typeface="Courier New" panose="02070309020205020404" pitchFamily="49" charset="0"/>
                <a:cs typeface="Courier New" panose="02070309020205020404" pitchFamily="49" charset="0"/>
              </a:rPr>
              <a:t>&gt; set angles degrees</a:t>
            </a:r>
            <a:endParaRPr lang="en-US" altLang="en-US" sz="2000" dirty="0">
              <a:latin typeface="Courier New" panose="02070309020205020404" pitchFamily="49" charset="0"/>
              <a:cs typeface="Courier New" panose="02070309020205020404" pitchFamily="49" charset="0"/>
            </a:endParaRPr>
          </a:p>
          <a:p>
            <a:r>
              <a:rPr lang="en-US" altLang="en-US" sz="2000" dirty="0"/>
              <a:t>Style:		</a:t>
            </a:r>
            <a:r>
              <a:rPr lang="en-US" altLang="en-US" sz="2000" dirty="0">
                <a:solidFill>
                  <a:schemeClr val="tx1"/>
                </a:solidFill>
              </a:rPr>
              <a:t>	</a:t>
            </a:r>
            <a:r>
              <a:rPr lang="en-US" altLang="en-US" sz="2000" dirty="0">
                <a:solidFill>
                  <a:schemeClr val="tx1"/>
                </a:solidFill>
                <a:latin typeface="Courier New" panose="02070309020205020404" pitchFamily="49" charset="0"/>
                <a:cs typeface="Courier New" panose="02070309020205020404" pitchFamily="49" charset="0"/>
              </a:rPr>
              <a:t>&gt; set data style lines </a:t>
            </a: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Tree>
    <p:extLst>
      <p:ext uri="{BB962C8B-B14F-4D97-AF65-F5344CB8AC3E}">
        <p14:creationId xmlns:p14="http://schemas.microsoft.com/office/powerpoint/2010/main" val="35043716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basic functions</a:t>
            </a:r>
          </a:p>
        </p:txBody>
      </p:sp>
      <p:graphicFrame>
        <p:nvGraphicFramePr>
          <p:cNvPr id="2" name="Content Placeholder 1"/>
          <p:cNvGraphicFramePr>
            <a:graphicFrameLocks noGrp="1"/>
          </p:cNvGraphicFramePr>
          <p:nvPr>
            <p:ph sz="quarter" idx="1"/>
            <p:extLst>
              <p:ext uri="{D42A27DB-BD31-4B8C-83A1-F6EECF244321}">
                <p14:modId xmlns:p14="http://schemas.microsoft.com/office/powerpoint/2010/main" val="1738078135"/>
              </p:ext>
            </p:extLst>
          </p:nvPr>
        </p:nvGraphicFramePr>
        <p:xfrm>
          <a:off x="323528" y="1080000"/>
          <a:ext cx="8640960" cy="5745480"/>
        </p:xfrm>
        <a:graphic>
          <a:graphicData uri="http://schemas.openxmlformats.org/drawingml/2006/table">
            <a:tbl>
              <a:tblPr firstRow="1" bandRow="1">
                <a:tableStyleId>{5C22544A-7EE6-4342-B048-85BDC9FD1C3A}</a:tableStyleId>
              </a:tblPr>
              <a:tblGrid>
                <a:gridCol w="3977387">
                  <a:extLst>
                    <a:ext uri="{9D8B030D-6E8A-4147-A177-3AD203B41FA5}">
                      <a16:colId xmlns:a16="http://schemas.microsoft.com/office/drawing/2014/main" val="3688966111"/>
                    </a:ext>
                  </a:extLst>
                </a:gridCol>
                <a:gridCol w="4663573">
                  <a:extLst>
                    <a:ext uri="{9D8B030D-6E8A-4147-A177-3AD203B41FA5}">
                      <a16:colId xmlns:a16="http://schemas.microsoft.com/office/drawing/2014/main" val="90747574"/>
                    </a:ext>
                  </a:extLst>
                </a:gridCol>
              </a:tblGrid>
              <a:tr h="370840">
                <a:tc>
                  <a:txBody>
                    <a:bodyPr/>
                    <a:lstStyle/>
                    <a:p>
                      <a:r>
                        <a:rPr lang="en-US" sz="1400" b="0" i="0" u="none" strike="noStrike" kern="1200" baseline="0" dirty="0">
                          <a:solidFill>
                            <a:schemeClr val="lt1"/>
                          </a:solidFill>
                          <a:latin typeface="+mn-lt"/>
                          <a:ea typeface="+mn-ea"/>
                          <a:cs typeface="+mn-cs"/>
                        </a:rPr>
                        <a:t>command line entry</a:t>
                      </a:r>
                      <a:endParaRPr lang="en-US" sz="1400" dirty="0"/>
                    </a:p>
                  </a:txBody>
                  <a:tcPr/>
                </a:tc>
                <a:tc>
                  <a:txBody>
                    <a:bodyPr/>
                    <a:lstStyle/>
                    <a:p>
                      <a:r>
                        <a:rPr lang="en-US" sz="1400" b="0" i="0" u="none" strike="noStrike" kern="1200" baseline="0" dirty="0">
                          <a:solidFill>
                            <a:schemeClr val="lt1"/>
                          </a:solidFill>
                          <a:latin typeface="+mn-lt"/>
                          <a:ea typeface="+mn-ea"/>
                          <a:cs typeface="+mn-cs"/>
                        </a:rPr>
                        <a:t>description of action</a:t>
                      </a:r>
                      <a:endParaRPr lang="en-US" sz="1400" dirty="0"/>
                    </a:p>
                  </a:txBody>
                  <a:tcPr/>
                </a:tc>
                <a:extLst>
                  <a:ext uri="{0D108BD9-81ED-4DB2-BD59-A6C34878D82A}">
                    <a16:rowId xmlns:a16="http://schemas.microsoft.com/office/drawing/2014/main" val="587731348"/>
                  </a:ext>
                </a:extLst>
              </a:tr>
              <a:tr h="370840">
                <a:tc>
                  <a:txBody>
                    <a:bodyPr/>
                    <a:lstStyle/>
                    <a:p>
                      <a:r>
                        <a:rPr lang="en-US" sz="1400" b="0" i="0" u="none" strike="noStrike" kern="1200" baseline="0" dirty="0">
                          <a:solidFill>
                            <a:schemeClr val="dk1"/>
                          </a:solidFill>
                          <a:latin typeface="+mn-lt"/>
                          <a:ea typeface="+mn-ea"/>
                          <a:cs typeface="+mn-cs"/>
                        </a:rPr>
                        <a:t>exit or quit</a:t>
                      </a:r>
                      <a:endParaRPr lang="en-US" sz="1400" dirty="0"/>
                    </a:p>
                  </a:txBody>
                  <a:tcPr/>
                </a:tc>
                <a:tc>
                  <a:txBody>
                    <a:bodyPr/>
                    <a:lstStyle/>
                    <a:p>
                      <a:r>
                        <a:rPr lang="en-US" sz="1400" b="0" i="0" u="none" strike="noStrike" kern="1200" baseline="0" dirty="0">
                          <a:solidFill>
                            <a:schemeClr val="dk1"/>
                          </a:solidFill>
                          <a:latin typeface="+mn-lt"/>
                          <a:ea typeface="+mn-ea"/>
                          <a:cs typeface="+mn-cs"/>
                        </a:rPr>
                        <a:t>Quits </a:t>
                      </a:r>
                      <a:r>
                        <a:rPr lang="en-US" sz="1400" b="0" i="0" u="none" strike="noStrike" kern="1200" baseline="0" dirty="0" err="1">
                          <a:solidFill>
                            <a:schemeClr val="dk1"/>
                          </a:solidFill>
                          <a:latin typeface="+mn-lt"/>
                          <a:ea typeface="+mn-ea"/>
                          <a:cs typeface="+mn-cs"/>
                        </a:rPr>
                        <a:t>gnuplot</a:t>
                      </a:r>
                      <a:endParaRPr lang="en-US" sz="1400" dirty="0"/>
                    </a:p>
                  </a:txBody>
                  <a:tcPr/>
                </a:tc>
                <a:extLst>
                  <a:ext uri="{0D108BD9-81ED-4DB2-BD59-A6C34878D82A}">
                    <a16:rowId xmlns:a16="http://schemas.microsoft.com/office/drawing/2014/main" val="2431162879"/>
                  </a:ext>
                </a:extLst>
              </a:tr>
              <a:tr h="370840">
                <a:tc>
                  <a:txBody>
                    <a:bodyPr/>
                    <a:lstStyle/>
                    <a:p>
                      <a:r>
                        <a:rPr lang="en-US" sz="1400" b="0" i="0" u="none" strike="noStrike" kern="1200" baseline="0" dirty="0">
                          <a:solidFill>
                            <a:schemeClr val="dk1"/>
                          </a:solidFill>
                          <a:latin typeface="+mn-lt"/>
                          <a:ea typeface="+mn-ea"/>
                          <a:cs typeface="+mn-cs"/>
                        </a:rPr>
                        <a:t>help or ? &lt;topic&gt;</a:t>
                      </a:r>
                      <a:endParaRPr lang="en-US" sz="1400" dirty="0"/>
                    </a:p>
                  </a:txBody>
                  <a:tcPr/>
                </a:tc>
                <a:tc>
                  <a:txBody>
                    <a:bodyPr/>
                    <a:lstStyle/>
                    <a:p>
                      <a:r>
                        <a:rPr lang="en-US" sz="1400" b="0" i="0" u="none" strike="noStrike" kern="1200" baseline="0" dirty="0">
                          <a:solidFill>
                            <a:schemeClr val="dk1"/>
                          </a:solidFill>
                          <a:latin typeface="+mn-lt"/>
                          <a:ea typeface="+mn-ea"/>
                          <a:cs typeface="+mn-cs"/>
                        </a:rPr>
                        <a:t>help or help on a specific topic</a:t>
                      </a:r>
                      <a:endParaRPr lang="en-US" sz="1400" dirty="0"/>
                    </a:p>
                  </a:txBody>
                  <a:tcPr/>
                </a:tc>
                <a:extLst>
                  <a:ext uri="{0D108BD9-81ED-4DB2-BD59-A6C34878D82A}">
                    <a16:rowId xmlns:a16="http://schemas.microsoft.com/office/drawing/2014/main" val="3148288656"/>
                  </a:ext>
                </a:extLst>
              </a:tr>
              <a:tr h="370840">
                <a:tc>
                  <a:txBody>
                    <a:bodyPr/>
                    <a:lstStyle/>
                    <a:p>
                      <a:r>
                        <a:rPr lang="en-US" sz="1400" b="0" i="0" u="none" strike="noStrike" kern="1200" baseline="0" dirty="0">
                          <a:solidFill>
                            <a:schemeClr val="dk1"/>
                          </a:solidFill>
                          <a:latin typeface="+mn-lt"/>
                          <a:ea typeface="+mn-ea"/>
                          <a:cs typeface="+mn-cs"/>
                        </a:rPr>
                        <a:t>set key or unset key</a:t>
                      </a:r>
                      <a:endParaRPr lang="en-US" sz="1400" dirty="0"/>
                    </a:p>
                  </a:txBody>
                  <a:tcPr/>
                </a:tc>
                <a:tc>
                  <a:txBody>
                    <a:bodyPr/>
                    <a:lstStyle/>
                    <a:p>
                      <a:r>
                        <a:rPr lang="en-US" sz="1400" b="0" i="0" u="none" strike="noStrike" kern="1200" baseline="0" dirty="0">
                          <a:solidFill>
                            <a:schemeClr val="dk1"/>
                          </a:solidFill>
                          <a:latin typeface="+mn-lt"/>
                          <a:ea typeface="+mn-ea"/>
                          <a:cs typeface="+mn-cs"/>
                        </a:rPr>
                        <a:t>Adds or removes legend from display</a:t>
                      </a:r>
                      <a:endParaRPr lang="en-US" sz="1400" dirty="0"/>
                    </a:p>
                  </a:txBody>
                  <a:tcPr/>
                </a:tc>
                <a:extLst>
                  <a:ext uri="{0D108BD9-81ED-4DB2-BD59-A6C34878D82A}">
                    <a16:rowId xmlns:a16="http://schemas.microsoft.com/office/drawing/2014/main" val="3812617734"/>
                  </a:ext>
                </a:extLst>
              </a:tr>
              <a:tr h="370840">
                <a:tc>
                  <a:txBody>
                    <a:bodyPr/>
                    <a:lstStyle/>
                    <a:p>
                      <a:r>
                        <a:rPr lang="en-US" sz="1400" b="0" i="0" u="none" strike="noStrike" kern="1200" baseline="0" dirty="0">
                          <a:solidFill>
                            <a:schemeClr val="dk1"/>
                          </a:solidFill>
                          <a:latin typeface="+mn-lt"/>
                          <a:ea typeface="+mn-ea"/>
                          <a:cs typeface="+mn-cs"/>
                        </a:rPr>
                        <a:t>set </a:t>
                      </a:r>
                      <a:r>
                        <a:rPr lang="en-US" sz="1400" b="0" i="0" u="none" strike="noStrike" kern="1200" baseline="0" dirty="0" err="1">
                          <a:solidFill>
                            <a:schemeClr val="dk1"/>
                          </a:solidFill>
                          <a:latin typeface="+mn-lt"/>
                          <a:ea typeface="+mn-ea"/>
                          <a:cs typeface="+mn-cs"/>
                        </a:rPr>
                        <a:t>xrange</a:t>
                      </a:r>
                      <a:r>
                        <a:rPr lang="en-US" sz="1400" b="0" i="0" u="none" strike="noStrike" kern="1200" baseline="0" dirty="0">
                          <a:solidFill>
                            <a:schemeClr val="dk1"/>
                          </a:solidFill>
                          <a:latin typeface="+mn-lt"/>
                          <a:ea typeface="+mn-ea"/>
                          <a:cs typeface="+mn-cs"/>
                        </a:rPr>
                        <a:t> [</a:t>
                      </a:r>
                      <a:r>
                        <a:rPr lang="en-US" sz="1400" b="0" i="0" u="none" strike="noStrike" kern="1200" baseline="0" dirty="0" err="1">
                          <a:solidFill>
                            <a:schemeClr val="dk1"/>
                          </a:solidFill>
                          <a:latin typeface="+mn-lt"/>
                          <a:ea typeface="+mn-ea"/>
                          <a:cs typeface="+mn-cs"/>
                        </a:rPr>
                        <a:t>a:b</a:t>
                      </a:r>
                      <a:r>
                        <a:rPr lang="en-US" sz="1400" b="0" i="0" u="none" strike="noStrike" kern="1200" baseline="0" dirty="0">
                          <a:solidFill>
                            <a:schemeClr val="dk1"/>
                          </a:solidFill>
                          <a:latin typeface="+mn-lt"/>
                          <a:ea typeface="+mn-ea"/>
                          <a:cs typeface="+mn-cs"/>
                        </a:rPr>
                        <a:t>]</a:t>
                      </a:r>
                      <a:endParaRPr lang="en-US" sz="1400" dirty="0"/>
                    </a:p>
                  </a:txBody>
                  <a:tcPr/>
                </a:tc>
                <a:tc>
                  <a:txBody>
                    <a:bodyPr/>
                    <a:lstStyle/>
                    <a:p>
                      <a:r>
                        <a:rPr lang="en-US" sz="1400" b="0" i="0" u="none" strike="noStrike" kern="1200" baseline="0" dirty="0">
                          <a:solidFill>
                            <a:schemeClr val="dk1"/>
                          </a:solidFill>
                          <a:latin typeface="+mn-lt"/>
                          <a:ea typeface="+mn-ea"/>
                          <a:cs typeface="+mn-cs"/>
                        </a:rPr>
                        <a:t>Controls the range of values on the x axis</a:t>
                      </a:r>
                      <a:endParaRPr lang="en-US" sz="1400" dirty="0"/>
                    </a:p>
                  </a:txBody>
                  <a:tcPr/>
                </a:tc>
                <a:extLst>
                  <a:ext uri="{0D108BD9-81ED-4DB2-BD59-A6C34878D82A}">
                    <a16:rowId xmlns:a16="http://schemas.microsoft.com/office/drawing/2014/main" val="2180413122"/>
                  </a:ext>
                </a:extLst>
              </a:tr>
              <a:tr h="370840">
                <a:tc>
                  <a:txBody>
                    <a:bodyPr/>
                    <a:lstStyle/>
                    <a:p>
                      <a:r>
                        <a:rPr lang="en-US" sz="1400" b="0" i="0" u="none" strike="noStrike" kern="1200" baseline="0" dirty="0">
                          <a:solidFill>
                            <a:schemeClr val="dk1"/>
                          </a:solidFill>
                          <a:latin typeface="+mn-lt"/>
                          <a:ea typeface="+mn-ea"/>
                          <a:cs typeface="+mn-cs"/>
                        </a:rPr>
                        <a:t>plot sin(x**2-1) with points &lt;value&gt;</a:t>
                      </a:r>
                      <a:endParaRPr lang="en-US" sz="1400" dirty="0"/>
                    </a:p>
                  </a:txBody>
                  <a:tcPr/>
                </a:tc>
                <a:tc>
                  <a:txBody>
                    <a:bodyPr/>
                    <a:lstStyle/>
                    <a:p>
                      <a:r>
                        <a:rPr lang="en-US" sz="1400" b="0" i="0" u="none" strike="noStrike" kern="1200" baseline="0" dirty="0">
                          <a:solidFill>
                            <a:schemeClr val="dk1"/>
                          </a:solidFill>
                          <a:latin typeface="+mn-lt"/>
                          <a:ea typeface="+mn-ea"/>
                          <a:cs typeface="+mn-cs"/>
                        </a:rPr>
                        <a:t>plots sin(x**2 − 1)</a:t>
                      </a:r>
                    </a:p>
                    <a:p>
                      <a:pPr marL="285750" indent="-285750">
                        <a:buFontTx/>
                        <a:buChar char="-"/>
                      </a:pPr>
                      <a:r>
                        <a:rPr lang="en-US" sz="1400" b="0" i="0" u="none" strike="noStrike" kern="1200" baseline="0" dirty="0">
                          <a:solidFill>
                            <a:schemeClr val="dk1"/>
                          </a:solidFill>
                          <a:latin typeface="+mn-lt"/>
                          <a:ea typeface="+mn-ea"/>
                          <a:cs typeface="+mn-cs"/>
                        </a:rPr>
                        <a:t>lots of in-built math functions</a:t>
                      </a:r>
                    </a:p>
                    <a:p>
                      <a:pPr marL="285750" indent="-285750">
                        <a:buFontTx/>
                        <a:buChar char="-"/>
                      </a:pPr>
                      <a:r>
                        <a:rPr lang="en-US" sz="1400" b="0" i="0" u="none" strike="noStrike" kern="1200" baseline="0" dirty="0">
                          <a:solidFill>
                            <a:schemeClr val="dk1"/>
                          </a:solidFill>
                          <a:latin typeface="+mn-lt"/>
                          <a:ea typeface="+mn-ea"/>
                          <a:cs typeface="+mn-cs"/>
                        </a:rPr>
                        <a:t>&lt;value&gt; between 1 and 8 denotes different </a:t>
                      </a:r>
                      <a:r>
                        <a:rPr lang="en-US" sz="1400" b="0" i="0" u="none" strike="noStrike" kern="1200" baseline="0" dirty="0" err="1">
                          <a:solidFill>
                            <a:schemeClr val="dk1"/>
                          </a:solidFill>
                          <a:latin typeface="+mn-lt"/>
                          <a:ea typeface="+mn-ea"/>
                          <a:cs typeface="+mn-cs"/>
                        </a:rPr>
                        <a:t>pointstyles</a:t>
                      </a:r>
                      <a:endParaRPr lang="en-US" sz="1400" dirty="0"/>
                    </a:p>
                  </a:txBody>
                  <a:tcPr/>
                </a:tc>
                <a:extLst>
                  <a:ext uri="{0D108BD9-81ED-4DB2-BD59-A6C34878D82A}">
                    <a16:rowId xmlns:a16="http://schemas.microsoft.com/office/drawing/2014/main" val="122465860"/>
                  </a:ext>
                </a:extLst>
              </a:tr>
              <a:tr h="370840">
                <a:tc>
                  <a:txBody>
                    <a:bodyPr/>
                    <a:lstStyle/>
                    <a:p>
                      <a:r>
                        <a:rPr lang="en-US" sz="1400" b="0" i="0" u="none" strike="noStrike" kern="1200" baseline="0" dirty="0">
                          <a:solidFill>
                            <a:schemeClr val="dk1"/>
                          </a:solidFill>
                          <a:latin typeface="+mn-lt"/>
                          <a:ea typeface="+mn-ea"/>
                          <a:cs typeface="+mn-cs"/>
                        </a:rPr>
                        <a:t>plot sin(x) with lines &lt;value&gt;</a:t>
                      </a:r>
                      <a:endParaRPr lang="en-US" sz="1400" dirty="0"/>
                    </a:p>
                  </a:txBody>
                  <a:tcPr/>
                </a:tc>
                <a:tc>
                  <a:txBody>
                    <a:bodyPr/>
                    <a:lstStyle/>
                    <a:p>
                      <a:r>
                        <a:rPr lang="en-US" sz="1400" b="0" i="0" u="none" strike="noStrike" kern="1200" baseline="0" dirty="0">
                          <a:solidFill>
                            <a:schemeClr val="dk1"/>
                          </a:solidFill>
                          <a:latin typeface="+mn-lt"/>
                          <a:ea typeface="+mn-ea"/>
                          <a:cs typeface="+mn-cs"/>
                        </a:rPr>
                        <a:t>&lt;value&gt; between 1 and 8 denotes different </a:t>
                      </a:r>
                      <a:r>
                        <a:rPr lang="en-US" sz="1400" b="0" i="0" u="none" strike="noStrike" kern="1200" baseline="0" dirty="0" err="1">
                          <a:solidFill>
                            <a:schemeClr val="dk1"/>
                          </a:solidFill>
                          <a:latin typeface="+mn-lt"/>
                          <a:ea typeface="+mn-ea"/>
                          <a:cs typeface="+mn-cs"/>
                        </a:rPr>
                        <a:t>linestyles</a:t>
                      </a:r>
                      <a:endParaRPr lang="en-US" sz="1400" dirty="0"/>
                    </a:p>
                  </a:txBody>
                  <a:tcPr/>
                </a:tc>
                <a:extLst>
                  <a:ext uri="{0D108BD9-81ED-4DB2-BD59-A6C34878D82A}">
                    <a16:rowId xmlns:a16="http://schemas.microsoft.com/office/drawing/2014/main" val="1281917"/>
                  </a:ext>
                </a:extLst>
              </a:tr>
              <a:tr h="370840">
                <a:tc>
                  <a:txBody>
                    <a:bodyPr/>
                    <a:lstStyle/>
                    <a:p>
                      <a:r>
                        <a:rPr lang="pl-PL" sz="1400" b="0" i="0" u="none" strike="noStrike" kern="1200" baseline="0" dirty="0">
                          <a:solidFill>
                            <a:schemeClr val="dk1"/>
                          </a:solidFill>
                          <a:latin typeface="+mn-lt"/>
                          <a:ea typeface="+mn-ea"/>
                          <a:cs typeface="+mn-cs"/>
                        </a:rPr>
                        <a:t>plot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.dat’ u 1:2 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 w l 1,’</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.dat’ u 1:3 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 w p 2</a:t>
                      </a:r>
                      <a:endParaRPr lang="en-US" sz="1400" dirty="0"/>
                    </a:p>
                  </a:txBody>
                  <a:tcPr/>
                </a:tc>
                <a:tc>
                  <a:txBody>
                    <a:bodyPr/>
                    <a:lstStyle/>
                    <a:p>
                      <a:r>
                        <a:rPr lang="en-US" sz="1400" b="0" i="0" u="none" strike="noStrike" kern="1200" baseline="0" dirty="0">
                          <a:solidFill>
                            <a:schemeClr val="dk1"/>
                          </a:solidFill>
                          <a:latin typeface="+mn-lt"/>
                          <a:ea typeface="+mn-ea"/>
                          <a:cs typeface="+mn-cs"/>
                        </a:rPr>
                        <a:t>plots multiple sets of data on same graph:</a:t>
                      </a:r>
                    </a:p>
                    <a:p>
                      <a:r>
                        <a:rPr lang="en-US" sz="1400" b="0" i="0" u="none" strike="noStrike" kern="1200" baseline="0" dirty="0">
                          <a:solidFill>
                            <a:schemeClr val="dk1"/>
                          </a:solidFill>
                          <a:latin typeface="+mn-lt"/>
                          <a:ea typeface="+mn-ea"/>
                          <a:cs typeface="+mn-cs"/>
                        </a:rPr>
                        <a:t>Curve of cols 1 and 2 from &lt;test.dat&gt; plus points</a:t>
                      </a:r>
                    </a:p>
                    <a:p>
                      <a:r>
                        <a:rPr lang="en-US" sz="1400" b="0" i="0" u="none" strike="noStrike" kern="1200" baseline="0" dirty="0">
                          <a:solidFill>
                            <a:schemeClr val="dk1"/>
                          </a:solidFill>
                          <a:latin typeface="+mn-lt"/>
                          <a:ea typeface="+mn-ea"/>
                          <a:cs typeface="+mn-cs"/>
                        </a:rPr>
                        <a:t>from cols 1 and 3 of &lt;test.dat&gt;. The t is an abbr. of title for labelling in the legend</a:t>
                      </a:r>
                      <a:endParaRPr lang="en-US" sz="1400" dirty="0"/>
                    </a:p>
                  </a:txBody>
                  <a:tcPr/>
                </a:tc>
                <a:extLst>
                  <a:ext uri="{0D108BD9-81ED-4DB2-BD59-A6C34878D82A}">
                    <a16:rowId xmlns:a16="http://schemas.microsoft.com/office/drawing/2014/main" val="1862497647"/>
                  </a:ext>
                </a:extLst>
              </a:tr>
              <a:tr h="370840">
                <a:tc>
                  <a:txBody>
                    <a:bodyPr/>
                    <a:lstStyle/>
                    <a:p>
                      <a:r>
                        <a:rPr lang="en-US" sz="1400" b="0" i="0" u="none" strike="noStrike" kern="1200" baseline="0" dirty="0">
                          <a:solidFill>
                            <a:schemeClr val="dk1"/>
                          </a:solidFill>
                          <a:latin typeface="+mn-lt"/>
                          <a:ea typeface="+mn-ea"/>
                          <a:cs typeface="+mn-cs"/>
                        </a:rPr>
                        <a:t>set term postscript</a:t>
                      </a:r>
                    </a:p>
                    <a:p>
                      <a:r>
                        <a:rPr lang="en-US" sz="1400" b="0" i="0" u="none" strike="noStrike" kern="1200" baseline="0" dirty="0">
                          <a:solidFill>
                            <a:schemeClr val="dk1"/>
                          </a:solidFill>
                          <a:latin typeface="+mn-lt"/>
                          <a:ea typeface="+mn-ea"/>
                          <a:cs typeface="+mn-cs"/>
                        </a:rPr>
                        <a:t>set term </a:t>
                      </a:r>
                      <a:r>
                        <a:rPr lang="en-US" sz="1400" b="0" i="0" u="none" strike="noStrike" kern="1200" baseline="0" dirty="0" err="1">
                          <a:solidFill>
                            <a:schemeClr val="dk1"/>
                          </a:solidFill>
                          <a:latin typeface="+mn-lt"/>
                          <a:ea typeface="+mn-ea"/>
                          <a:cs typeface="+mn-cs"/>
                        </a:rPr>
                        <a:t>png</a:t>
                      </a:r>
                      <a:endParaRPr lang="en-US" sz="1400" dirty="0"/>
                    </a:p>
                  </a:txBody>
                  <a:tcPr/>
                </a:tc>
                <a:tc>
                  <a:txBody>
                    <a:bodyPr/>
                    <a:lstStyle/>
                    <a:p>
                      <a:r>
                        <a:rPr lang="en-US" sz="1400" b="0" i="0" u="none" strike="noStrike" kern="1200" baseline="0" dirty="0">
                          <a:solidFill>
                            <a:schemeClr val="dk1"/>
                          </a:solidFill>
                          <a:latin typeface="+mn-lt"/>
                          <a:ea typeface="+mn-ea"/>
                          <a:cs typeface="+mn-cs"/>
                        </a:rPr>
                        <a:t>Output in postscript/</a:t>
                      </a:r>
                      <a:r>
                        <a:rPr lang="en-US" sz="1400" b="0" i="0" u="none" strike="noStrike" kern="1200" baseline="0" dirty="0" err="1">
                          <a:solidFill>
                            <a:schemeClr val="dk1"/>
                          </a:solidFill>
                          <a:latin typeface="+mn-lt"/>
                          <a:ea typeface="+mn-ea"/>
                          <a:cs typeface="+mn-cs"/>
                        </a:rPr>
                        <a:t>png</a:t>
                      </a:r>
                      <a:r>
                        <a:rPr lang="en-US" sz="1400" b="0" i="0" u="none" strike="noStrike" kern="1200" baseline="0" dirty="0">
                          <a:solidFill>
                            <a:schemeClr val="dk1"/>
                          </a:solidFill>
                          <a:latin typeface="+mn-lt"/>
                          <a:ea typeface="+mn-ea"/>
                          <a:cs typeface="+mn-cs"/>
                        </a:rPr>
                        <a:t> file rather than to the display</a:t>
                      </a:r>
                      <a:endParaRPr lang="en-US" sz="1400" dirty="0"/>
                    </a:p>
                  </a:txBody>
                  <a:tcPr/>
                </a:tc>
                <a:extLst>
                  <a:ext uri="{0D108BD9-81ED-4DB2-BD59-A6C34878D82A}">
                    <a16:rowId xmlns:a16="http://schemas.microsoft.com/office/drawing/2014/main" val="593544764"/>
                  </a:ext>
                </a:extLst>
              </a:tr>
              <a:tr h="370840">
                <a:tc>
                  <a:txBody>
                    <a:bodyPr/>
                    <a:lstStyle/>
                    <a:p>
                      <a:r>
                        <a:rPr lang="en-US" sz="1400" b="0" i="0" u="none" strike="noStrike" kern="1200" baseline="0" dirty="0">
                          <a:solidFill>
                            <a:schemeClr val="dk1"/>
                          </a:solidFill>
                          <a:latin typeface="+mn-lt"/>
                          <a:ea typeface="+mn-ea"/>
                          <a:cs typeface="+mn-cs"/>
                        </a:rPr>
                        <a:t>set output ’</a:t>
                      </a:r>
                      <a:r>
                        <a:rPr lang="en-US" sz="1400" b="0" i="0" u="none" strike="noStrike" kern="1200" baseline="0" dirty="0" err="1">
                          <a:solidFill>
                            <a:schemeClr val="dk1"/>
                          </a:solidFill>
                          <a:latin typeface="+mn-lt"/>
                          <a:ea typeface="+mn-ea"/>
                          <a:cs typeface="+mn-cs"/>
                        </a:rPr>
                        <a:t>filename.eps</a:t>
                      </a:r>
                      <a:r>
                        <a:rPr lang="en-US" sz="1400" b="0" i="0" u="none" strike="noStrike" kern="1200" baseline="0" dirty="0">
                          <a:solidFill>
                            <a:schemeClr val="dk1"/>
                          </a:solidFill>
                          <a:latin typeface="+mn-lt"/>
                          <a:ea typeface="+mn-ea"/>
                          <a:cs typeface="+mn-cs"/>
                        </a:rPr>
                        <a:t>’</a:t>
                      </a:r>
                      <a:endParaRPr lang="en-US" sz="1400" dirty="0"/>
                    </a:p>
                  </a:txBody>
                  <a:tcPr/>
                </a:tc>
                <a:tc>
                  <a:txBody>
                    <a:bodyPr/>
                    <a:lstStyle/>
                    <a:p>
                      <a:r>
                        <a:rPr lang="en-US" sz="1400" b="0" i="0" u="none" strike="noStrike" kern="1200" baseline="0" dirty="0">
                          <a:solidFill>
                            <a:schemeClr val="dk1"/>
                          </a:solidFill>
                          <a:latin typeface="+mn-lt"/>
                          <a:ea typeface="+mn-ea"/>
                          <a:cs typeface="+mn-cs"/>
                        </a:rPr>
                        <a:t>Sets up an output file for output to go to</a:t>
                      </a:r>
                      <a:endParaRPr lang="en-US" sz="1400" dirty="0"/>
                    </a:p>
                  </a:txBody>
                  <a:tcPr/>
                </a:tc>
                <a:extLst>
                  <a:ext uri="{0D108BD9-81ED-4DB2-BD59-A6C34878D82A}">
                    <a16:rowId xmlns:a16="http://schemas.microsoft.com/office/drawing/2014/main" val="1100476036"/>
                  </a:ext>
                </a:extLst>
              </a:tr>
              <a:tr h="370840">
                <a:tc>
                  <a:txBody>
                    <a:bodyPr/>
                    <a:lstStyle/>
                    <a:p>
                      <a:r>
                        <a:rPr lang="en-US" sz="1400" b="0" i="0" u="none" strike="noStrike" kern="1200" baseline="0" dirty="0">
                          <a:solidFill>
                            <a:schemeClr val="dk1"/>
                          </a:solidFill>
                          <a:latin typeface="+mn-lt"/>
                          <a:ea typeface="+mn-ea"/>
                          <a:cs typeface="+mn-cs"/>
                        </a:rPr>
                        <a:t>replot</a:t>
                      </a:r>
                      <a:endParaRPr lang="en-US" sz="1400" dirty="0"/>
                    </a:p>
                  </a:txBody>
                  <a:tcPr/>
                </a:tc>
                <a:tc>
                  <a:txBody>
                    <a:bodyPr/>
                    <a:lstStyle/>
                    <a:p>
                      <a:r>
                        <a:rPr lang="en-US" sz="1400" b="0" i="0" u="none" strike="noStrike" kern="1200" baseline="0" dirty="0">
                          <a:solidFill>
                            <a:schemeClr val="dk1"/>
                          </a:solidFill>
                          <a:latin typeface="+mn-lt"/>
                          <a:ea typeface="+mn-ea"/>
                          <a:cs typeface="+mn-cs"/>
                        </a:rPr>
                        <a:t>redisplays plot with new settings</a:t>
                      </a:r>
                      <a:endParaRPr lang="en-US" sz="1400" dirty="0"/>
                    </a:p>
                  </a:txBody>
                  <a:tcPr/>
                </a:tc>
                <a:extLst>
                  <a:ext uri="{0D108BD9-81ED-4DB2-BD59-A6C34878D82A}">
                    <a16:rowId xmlns:a16="http://schemas.microsoft.com/office/drawing/2014/main" val="85299616"/>
                  </a:ext>
                </a:extLst>
              </a:tr>
              <a:tr h="370840">
                <a:tc>
                  <a:txBody>
                    <a:bodyPr/>
                    <a:lstStyle/>
                    <a:p>
                      <a:r>
                        <a:rPr lang="en-US" sz="1400" b="0" i="0" u="none" strike="noStrike" kern="1200" baseline="0" dirty="0">
                          <a:solidFill>
                            <a:schemeClr val="dk1"/>
                          </a:solidFill>
                          <a:latin typeface="+mn-lt"/>
                          <a:ea typeface="+mn-ea"/>
                          <a:cs typeface="+mn-cs"/>
                        </a:rPr>
                        <a:t>set term x11</a:t>
                      </a:r>
                    </a:p>
                  </a:txBody>
                  <a:tcPr/>
                </a:tc>
                <a:tc>
                  <a:txBody>
                    <a:bodyPr/>
                    <a:lstStyle/>
                    <a:p>
                      <a:r>
                        <a:rPr lang="en-US" sz="1400" b="0" i="0" u="none" strike="noStrike" kern="1200" baseline="0" dirty="0">
                          <a:solidFill>
                            <a:schemeClr val="dk1"/>
                          </a:solidFill>
                          <a:latin typeface="+mn-lt"/>
                          <a:ea typeface="+mn-ea"/>
                          <a:cs typeface="+mn-cs"/>
                        </a:rPr>
                        <a:t>sets output back to the screen, rather than </a:t>
                      </a:r>
                      <a:r>
                        <a:rPr lang="en-US" sz="1400" b="0" i="0" u="none" strike="noStrike" kern="1200" baseline="0">
                          <a:solidFill>
                            <a:schemeClr val="dk1"/>
                          </a:solidFill>
                          <a:latin typeface="+mn-lt"/>
                          <a:ea typeface="+mn-ea"/>
                          <a:cs typeface="+mn-cs"/>
                        </a:rPr>
                        <a:t>a file</a:t>
                      </a:r>
                      <a:endParaRPr lang="en-US" sz="1400" dirty="0"/>
                    </a:p>
                  </a:txBody>
                  <a:tcPr/>
                </a:tc>
                <a:extLst>
                  <a:ext uri="{0D108BD9-81ED-4DB2-BD59-A6C34878D82A}">
                    <a16:rowId xmlns:a16="http://schemas.microsoft.com/office/drawing/2014/main" val="1928885190"/>
                  </a:ext>
                </a:extLst>
              </a:tr>
            </a:tbl>
          </a:graphicData>
        </a:graphic>
      </p:graphicFrame>
    </p:spTree>
    <p:extLst>
      <p:ext uri="{BB962C8B-B14F-4D97-AF65-F5344CB8AC3E}">
        <p14:creationId xmlns:p14="http://schemas.microsoft.com/office/powerpoint/2010/main" val="32137506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settings</a:t>
            </a:r>
          </a:p>
        </p:txBody>
      </p:sp>
      <p:sp>
        <p:nvSpPr>
          <p:cNvPr id="58371" name="Content Placeholder 2"/>
          <p:cNvSpPr>
            <a:spLocks noGrp="1"/>
          </p:cNvSpPr>
          <p:nvPr>
            <p:ph sz="quarter" idx="1"/>
          </p:nvPr>
        </p:nvSpPr>
        <p:spPr>
          <a:xfrm>
            <a:off x="457200" y="1600200"/>
            <a:ext cx="7467600" cy="4873625"/>
          </a:xfrm>
        </p:spPr>
        <p:txBody>
          <a:bodyPr>
            <a:noAutofit/>
          </a:bodyPr>
          <a:lstStyle/>
          <a:p>
            <a:pPr>
              <a:spcBef>
                <a:spcPts val="300"/>
              </a:spcBef>
            </a:pPr>
            <a:r>
              <a:rPr lang="en-US" sz="2000" dirty="0"/>
              <a:t>place or hide key</a:t>
            </a:r>
          </a:p>
          <a:p>
            <a:pPr marL="360000" lvl="1" indent="0">
              <a:spcBef>
                <a:spcPts val="300"/>
              </a:spcBef>
              <a:buNone/>
            </a:pPr>
            <a:r>
              <a:rPr lang="en-US" sz="2000" dirty="0">
                <a:latin typeface="Courier New" panose="02070309020205020404" pitchFamily="49" charset="0"/>
                <a:cs typeface="Courier New" panose="02070309020205020404" pitchFamily="49" charset="0"/>
              </a:rPr>
              <a:t>set key top center, unset key</a:t>
            </a:r>
          </a:p>
          <a:p>
            <a:pPr>
              <a:spcBef>
                <a:spcPts val="300"/>
              </a:spcBef>
            </a:pPr>
            <a:r>
              <a:rPr lang="en-US" sz="2000" dirty="0"/>
              <a:t>set a title</a:t>
            </a:r>
          </a:p>
          <a:p>
            <a:pPr marL="360000" lvl="1" indent="0">
              <a:spcBef>
                <a:spcPts val="300"/>
              </a:spcBef>
              <a:buNone/>
            </a:pPr>
            <a:r>
              <a:rPr lang="en-US" sz="2000" dirty="0">
                <a:latin typeface="Courier New" panose="02070309020205020404" pitchFamily="49" charset="0"/>
                <a:cs typeface="Courier New" panose="02070309020205020404" pitchFamily="49" charset="0"/>
              </a:rPr>
              <a:t>set title "the title"</a:t>
            </a:r>
          </a:p>
          <a:p>
            <a:pPr>
              <a:spcBef>
                <a:spcPts val="300"/>
              </a:spcBef>
            </a:pPr>
            <a:r>
              <a:rPr lang="en-US" sz="2000" dirty="0"/>
              <a:t>define axis labels</a:t>
            </a:r>
          </a:p>
          <a:p>
            <a:pPr marL="360000" lvl="1" indent="0">
              <a:spcBef>
                <a:spcPts val="300"/>
              </a:spcBef>
              <a:buNone/>
            </a:pPr>
            <a:r>
              <a:rPr lang="da-DK" sz="2000" dirty="0">
                <a:latin typeface="Courier New" panose="02070309020205020404" pitchFamily="49" charset="0"/>
                <a:cs typeface="Courier New" panose="02070309020205020404" pitchFamily="49" charset="0"/>
              </a:rPr>
              <a:t>set </a:t>
            </a:r>
            <a:r>
              <a:rPr lang="da-DK" sz="2000" dirty="0" err="1">
                <a:latin typeface="Courier New" panose="02070309020205020404" pitchFamily="49" charset="0"/>
                <a:cs typeface="Courier New" panose="02070309020205020404" pitchFamily="49" charset="0"/>
              </a:rPr>
              <a:t>xlabel</a:t>
            </a:r>
            <a:r>
              <a:rPr lang="da-DK" sz="2000" dirty="0">
                <a:latin typeface="Courier New" panose="02070309020205020404" pitchFamily="49" charset="0"/>
                <a:cs typeface="Courier New" panose="02070309020205020404" pitchFamily="49" charset="0"/>
              </a:rPr>
              <a:t> "x [pc]", set </a:t>
            </a:r>
            <a:r>
              <a:rPr lang="da-DK" sz="2000" dirty="0" err="1">
                <a:latin typeface="Courier New" panose="02070309020205020404" pitchFamily="49" charset="0"/>
                <a:cs typeface="Courier New" panose="02070309020205020404" pitchFamily="49" charset="0"/>
              </a:rPr>
              <a:t>ylabel</a:t>
            </a:r>
            <a:r>
              <a:rPr lang="da-DK" sz="2000" dirty="0">
                <a:latin typeface="Courier New" panose="02070309020205020404" pitchFamily="49" charset="0"/>
                <a:cs typeface="Courier New" panose="02070309020205020404" pitchFamily="49" charset="0"/>
              </a:rPr>
              <a:t> "y [pc]"</a:t>
            </a:r>
          </a:p>
          <a:p>
            <a:pPr>
              <a:spcBef>
                <a:spcPts val="300"/>
              </a:spcBef>
            </a:pPr>
            <a:r>
              <a:rPr lang="en-US" sz="2000" dirty="0"/>
              <a:t>change the number format</a:t>
            </a:r>
          </a:p>
          <a:p>
            <a:pPr marL="360000" lvl="1" indent="0">
              <a:spcBef>
                <a:spcPts val="300"/>
              </a:spcBef>
              <a:buNone/>
            </a:pPr>
            <a:r>
              <a:rPr lang="en-US" sz="2000" dirty="0">
                <a:latin typeface="Courier New" panose="02070309020205020404" pitchFamily="49" charset="0"/>
                <a:cs typeface="Courier New" panose="02070309020205020404" pitchFamily="49" charset="0"/>
              </a:rPr>
              <a:t>set format x "%10.3f"</a:t>
            </a:r>
          </a:p>
          <a:p>
            <a:pPr>
              <a:spcBef>
                <a:spcPts val="300"/>
              </a:spcBef>
            </a:pPr>
            <a:r>
              <a:rPr lang="en-US" sz="2000" dirty="0"/>
              <a:t>plot an arrow</a:t>
            </a:r>
          </a:p>
          <a:p>
            <a:pPr marL="360000" lvl="1" indent="0">
              <a:spcBef>
                <a:spcPts val="300"/>
              </a:spcBef>
              <a:buNone/>
            </a:pPr>
            <a:r>
              <a:rPr lang="en-US" sz="2000" dirty="0">
                <a:latin typeface="Courier New" panose="02070309020205020404" pitchFamily="49" charset="0"/>
                <a:cs typeface="Courier New" panose="02070309020205020404" pitchFamily="49" charset="0"/>
              </a:rPr>
              <a:t>set arrow from 0.5,0 to 0.5,1</a:t>
            </a:r>
          </a:p>
          <a:p>
            <a:pPr>
              <a:spcBef>
                <a:spcPts val="300"/>
              </a:spcBef>
            </a:pPr>
            <a:r>
              <a:rPr lang="en-US" sz="2000" dirty="0"/>
              <a:t>define a label</a:t>
            </a:r>
          </a:p>
          <a:p>
            <a:pPr marL="360000" lvl="1" indent="0">
              <a:spcBef>
                <a:spcPts val="300"/>
              </a:spcBef>
              <a:buNone/>
            </a:pPr>
            <a:r>
              <a:rPr lang="en-US" sz="2000" dirty="0">
                <a:latin typeface="Courier New" panose="02070309020205020404" pitchFamily="49" charset="0"/>
                <a:cs typeface="Courier New" panose="02070309020205020404" pitchFamily="49" charset="0"/>
              </a:rPr>
              <a:t>set label "rarefaction wave" at 0.5,0</a:t>
            </a:r>
          </a:p>
          <a:p>
            <a:pPr>
              <a:spcBef>
                <a:spcPts val="300"/>
              </a:spcBef>
            </a:pPr>
            <a:r>
              <a:rPr lang="en-US" sz="2000" dirty="0"/>
              <a:t>set border style</a:t>
            </a:r>
          </a:p>
          <a:p>
            <a:pPr marL="360000" lvl="1" indent="0">
              <a:spcBef>
                <a:spcPts val="300"/>
              </a:spcBef>
              <a:buNone/>
            </a:pPr>
            <a:r>
              <a:rPr lang="en-US" sz="2000" dirty="0">
                <a:latin typeface="Courier New" panose="02070309020205020404" pitchFamily="49" charset="0"/>
                <a:cs typeface="Courier New" panose="02070309020205020404" pitchFamily="49" charset="0"/>
              </a:rPr>
              <a:t>set border </a:t>
            </a: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3</a:t>
            </a:r>
          </a:p>
        </p:txBody>
      </p:sp>
    </p:spTree>
    <p:extLst>
      <p:ext uri="{BB962C8B-B14F-4D97-AF65-F5344CB8AC3E}">
        <p14:creationId xmlns:p14="http://schemas.microsoft.com/office/powerpoint/2010/main" val="420736573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settings</a:t>
            </a:r>
          </a:p>
        </p:txBody>
      </p:sp>
      <p:sp>
        <p:nvSpPr>
          <p:cNvPr id="58371" name="Content Placeholder 2"/>
          <p:cNvSpPr>
            <a:spLocks noGrp="1"/>
          </p:cNvSpPr>
          <p:nvPr>
            <p:ph sz="quarter" idx="1"/>
          </p:nvPr>
        </p:nvSpPr>
        <p:spPr>
          <a:xfrm>
            <a:off x="457200" y="1600200"/>
            <a:ext cx="8075240" cy="4873625"/>
          </a:xfrm>
        </p:spPr>
        <p:txBody>
          <a:bodyPr>
            <a:noAutofit/>
          </a:bodyPr>
          <a:lstStyle/>
          <a:p>
            <a:r>
              <a:rPr lang="en-US" sz="2200" dirty="0"/>
              <a:t>color, width and shape of lines/points</a:t>
            </a:r>
          </a:p>
          <a:p>
            <a:pPr marL="360000" lvl="1" indent="0">
              <a:buNone/>
            </a:pPr>
            <a:r>
              <a:rPr lang="en-US" sz="2200" dirty="0" err="1">
                <a:latin typeface="Courier New" panose="02070309020205020404" pitchFamily="49" charset="0"/>
                <a:cs typeface="Courier New" panose="02070309020205020404" pitchFamily="49" charset="0"/>
              </a:rPr>
              <a:t>linetype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lt</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pointtype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pt</a:t>
            </a:r>
            <a:r>
              <a:rPr lang="en-US" sz="2200" dirty="0">
                <a:latin typeface="Courier New" panose="02070309020205020404" pitchFamily="49" charset="0"/>
                <a:cs typeface="Courier New" panose="02070309020205020404" pitchFamily="49" charset="0"/>
              </a:rPr>
              <a:t>,</a:t>
            </a:r>
          </a:p>
          <a:p>
            <a:pPr marL="360000" lvl="1" indent="0">
              <a:buNone/>
            </a:pPr>
            <a:r>
              <a:rPr lang="en-US" sz="2200" dirty="0">
                <a:latin typeface="Courier New" panose="02070309020205020404" pitchFamily="49" charset="0"/>
                <a:cs typeface="Courier New" panose="02070309020205020404" pitchFamily="49" charset="0"/>
              </a:rPr>
              <a:t>linewidth / </a:t>
            </a:r>
            <a:r>
              <a:rPr lang="en-US" sz="2200" dirty="0" err="1">
                <a:latin typeface="Courier New" panose="02070309020205020404" pitchFamily="49" charset="0"/>
                <a:cs typeface="Courier New" panose="02070309020205020404" pitchFamily="49" charset="0"/>
              </a:rPr>
              <a:t>lw</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pointsize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ps</a:t>
            </a:r>
            <a:endParaRPr lang="en-US" sz="2200" dirty="0">
              <a:latin typeface="Courier New" panose="02070309020205020404" pitchFamily="49" charset="0"/>
              <a:cs typeface="Courier New" panose="02070309020205020404" pitchFamily="49" charset="0"/>
            </a:endParaRPr>
          </a:p>
          <a:p>
            <a:r>
              <a:rPr lang="en-US" sz="2200" dirty="0" err="1"/>
              <a:t>logscale</a:t>
            </a:r>
            <a:endParaRPr lang="en-US" sz="2200" dirty="0"/>
          </a:p>
          <a:p>
            <a:pPr marL="360000" lvl="1" indent="0">
              <a:buNone/>
            </a:pPr>
            <a:r>
              <a:rPr lang="en-US" sz="2200" dirty="0">
                <a:latin typeface="Courier New" panose="02070309020205020404" pitchFamily="49" charset="0"/>
                <a:cs typeface="Courier New" panose="02070309020205020404" pitchFamily="49" charset="0"/>
              </a:rPr>
              <a:t>[un]set </a:t>
            </a:r>
            <a:r>
              <a:rPr lang="en-US" sz="2200" dirty="0" err="1">
                <a:latin typeface="Courier New" panose="02070309020205020404" pitchFamily="49" charset="0"/>
                <a:cs typeface="Courier New" panose="02070309020205020404" pitchFamily="49" charset="0"/>
              </a:rPr>
              <a:t>logscale</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xy</a:t>
            </a:r>
            <a:r>
              <a:rPr lang="en-US" sz="2200" dirty="0">
                <a:latin typeface="Courier New" panose="02070309020205020404" pitchFamily="49" charset="0"/>
                <a:cs typeface="Courier New" panose="02070309020205020404" pitchFamily="49" charset="0"/>
              </a:rPr>
              <a:t>],</a:t>
            </a:r>
          </a:p>
          <a:p>
            <a:r>
              <a:rPr lang="en-US" sz="2200" dirty="0"/>
              <a:t>select zoom</a:t>
            </a:r>
          </a:p>
          <a:p>
            <a:pPr marL="360000" lvl="1" indent="0">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xrange</a:t>
            </a:r>
            <a:r>
              <a:rPr lang="en-US" sz="2200" dirty="0">
                <a:latin typeface="Courier New" panose="02070309020205020404" pitchFamily="49" charset="0"/>
                <a:cs typeface="Courier New" panose="02070309020205020404" pitchFamily="49" charset="0"/>
              </a:rPr>
              <a:t> [0:10] ... manually selected range of x-axis,</a:t>
            </a:r>
          </a:p>
          <a:p>
            <a:pPr marL="360000" lvl="1" indent="0">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yrange</a:t>
            </a:r>
            <a:r>
              <a:rPr lang="en-US" sz="2200" dirty="0">
                <a:latin typeface="Courier New" panose="02070309020205020404" pitchFamily="49" charset="0"/>
                <a:cs typeface="Courier New" panose="02070309020205020404" pitchFamily="49" charset="0"/>
              </a:rPr>
              <a:t> [*:*] ... select zoom of y-axis automatically,</a:t>
            </a:r>
          </a:p>
          <a:p>
            <a:pPr marL="360000" lvl="1" indent="-363">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autoscale</a:t>
            </a:r>
            <a:r>
              <a:rPr lang="en-US" sz="2200" dirty="0">
                <a:latin typeface="Courier New" panose="02070309020205020404" pitchFamily="49" charset="0"/>
                <a:cs typeface="Courier New" panose="02070309020205020404" pitchFamily="49" charset="0"/>
              </a:rPr>
              <a:t> ... select zoom of any axis automatically</a:t>
            </a:r>
          </a:p>
        </p:txBody>
      </p:sp>
    </p:spTree>
    <p:extLst>
      <p:ext uri="{BB962C8B-B14F-4D97-AF65-F5344CB8AC3E}">
        <p14:creationId xmlns:p14="http://schemas.microsoft.com/office/powerpoint/2010/main" val="28214267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endParaRPr lang="en-US" dirty="0"/>
          </a:p>
        </p:txBody>
      </p:sp>
      <p:sp>
        <p:nvSpPr>
          <p:cNvPr id="58371" name="Content Placeholder 2"/>
          <p:cNvSpPr>
            <a:spLocks noGrp="1"/>
          </p:cNvSpPr>
          <p:nvPr>
            <p:ph sz="quarter" idx="1"/>
          </p:nvPr>
        </p:nvSpPr>
        <p:spPr>
          <a:xfrm>
            <a:off x="457200" y="1600200"/>
            <a:ext cx="7467600" cy="4873625"/>
          </a:xfrm>
        </p:spPr>
        <p:txBody>
          <a:bodyPr>
            <a:noAutofit/>
          </a:bodyPr>
          <a:lstStyle/>
          <a:p>
            <a:r>
              <a:rPr lang="en-US" altLang="en-US" sz="2000" dirty="0"/>
              <a:t>Show command gives current settings</a:t>
            </a:r>
          </a:p>
          <a:p>
            <a:pPr marL="360000" lvl="1" indent="0">
              <a:buNone/>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show </a:t>
            </a:r>
            <a:r>
              <a:rPr lang="en-US" altLang="en-US" sz="2000" dirty="0" err="1">
                <a:latin typeface="Courier New" panose="02070309020205020404" pitchFamily="49" charset="0"/>
                <a:cs typeface="Courier New" panose="02070309020205020404" pitchFamily="49" charset="0"/>
              </a:rPr>
              <a:t>xlabel</a:t>
            </a:r>
            <a:endParaRPr lang="en-US" altLang="en-US" sz="2000" dirty="0">
              <a:latin typeface="Courier New" panose="02070309020205020404" pitchFamily="49" charset="0"/>
              <a:cs typeface="Courier New" panose="02070309020205020404" pitchFamily="49" charset="0"/>
            </a:endParaRPr>
          </a:p>
          <a:p>
            <a:r>
              <a:rPr lang="en-US" altLang="en-US" sz="2000" dirty="0"/>
              <a:t>Reset recalls default settings</a:t>
            </a:r>
          </a:p>
          <a:p>
            <a:r>
              <a:rPr lang="en-US" altLang="en-US" sz="2000" dirty="0"/>
              <a:t>Save records current settings and plot statement</a:t>
            </a:r>
          </a:p>
          <a:p>
            <a:pPr marL="360000" lvl="1" indent="0">
              <a:buNone/>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save ‘/home/mag/test.gp’</a:t>
            </a:r>
          </a:p>
          <a:p>
            <a:r>
              <a:rPr lang="en-US" altLang="en-US" sz="2000" dirty="0"/>
              <a:t>Load executes settings from a file			</a:t>
            </a:r>
          </a:p>
          <a:p>
            <a:pPr marL="360000" lvl="1" indent="0">
              <a:buNone/>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load ‘/home/mag/test.gp’</a:t>
            </a:r>
          </a:p>
          <a:p>
            <a:r>
              <a:rPr lang="en-US" altLang="en-US" sz="2000" dirty="0"/>
              <a:t>Help is extremely useful in determining set syntax	</a:t>
            </a:r>
          </a:p>
          <a:p>
            <a:pPr marL="360000" lvl="1" indent="0">
              <a:buNone/>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help set</a:t>
            </a:r>
          </a:p>
        </p:txBody>
      </p:sp>
    </p:spTree>
    <p:extLst>
      <p:ext uri="{BB962C8B-B14F-4D97-AF65-F5344CB8AC3E}">
        <p14:creationId xmlns:p14="http://schemas.microsoft.com/office/powerpoint/2010/main" val="388533925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a:t>
            </a:r>
            <a:r>
              <a:rPr lang="en-US" dirty="0" err="1"/>
              <a:t>multiplot</a:t>
            </a:r>
            <a:endParaRPr lang="en-US" dirty="0"/>
          </a:p>
        </p:txBody>
      </p:sp>
      <p:sp>
        <p:nvSpPr>
          <p:cNvPr id="58371" name="Content Placeholder 2"/>
          <p:cNvSpPr>
            <a:spLocks noGrp="1"/>
          </p:cNvSpPr>
          <p:nvPr>
            <p:ph sz="quarter" idx="1"/>
          </p:nvPr>
        </p:nvSpPr>
        <p:spPr>
          <a:xfrm>
            <a:off x="340189" y="1095844"/>
            <a:ext cx="8075240" cy="4873625"/>
          </a:xfrm>
        </p:spPr>
        <p:txBody>
          <a:bodyPr>
            <a:noAutofit/>
          </a:bodyPr>
          <a:lstStyle/>
          <a:p>
            <a:pPr>
              <a:spcBef>
                <a:spcPts val="0"/>
              </a:spcBef>
            </a:pPr>
            <a:r>
              <a:rPr lang="en-US" sz="2200" dirty="0"/>
              <a:t>stack several plot commands</a:t>
            </a:r>
          </a:p>
          <a:p>
            <a:pPr marL="359637" lvl="1" indent="0">
              <a:spcBef>
                <a:spcPts val="0"/>
              </a:spcBef>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multiplot</a:t>
            </a:r>
            <a:endParaRPr lang="en-US" sz="2200" dirty="0">
              <a:latin typeface="Courier New" panose="02070309020205020404" pitchFamily="49" charset="0"/>
              <a:cs typeface="Courier New" panose="02070309020205020404" pitchFamily="49" charset="0"/>
            </a:endParaRPr>
          </a:p>
          <a:p>
            <a:pPr>
              <a:spcBef>
                <a:spcPts val="0"/>
              </a:spcBef>
            </a:pPr>
            <a:r>
              <a:rPr lang="en-US" sz="2200" dirty="0"/>
              <a:t>scale the plot</a:t>
            </a:r>
          </a:p>
          <a:p>
            <a:pPr marL="360000" lvl="1" indent="0">
              <a:spcBef>
                <a:spcPts val="0"/>
              </a:spcBef>
              <a:buNone/>
            </a:pPr>
            <a:r>
              <a:rPr lang="en-US" sz="2200" dirty="0">
                <a:latin typeface="Courier New" panose="02070309020205020404" pitchFamily="49" charset="0"/>
                <a:cs typeface="Courier New" panose="02070309020205020404" pitchFamily="49" charset="0"/>
              </a:rPr>
              <a:t>set size</a:t>
            </a:r>
          </a:p>
          <a:p>
            <a:pPr>
              <a:spcBef>
                <a:spcPts val="0"/>
              </a:spcBef>
            </a:pPr>
            <a:r>
              <a:rPr lang="en-US" sz="2200" dirty="0"/>
              <a:t>place the plot</a:t>
            </a:r>
          </a:p>
          <a:p>
            <a:pPr marL="360000" lvl="1" indent="0">
              <a:spcBef>
                <a:spcPts val="0"/>
              </a:spcBef>
              <a:buNone/>
            </a:pPr>
            <a:r>
              <a:rPr lang="en-US" sz="2200" dirty="0">
                <a:latin typeface="Courier New" panose="02070309020205020404" pitchFamily="49" charset="0"/>
                <a:cs typeface="Courier New" panose="02070309020205020404" pitchFamily="49" charset="0"/>
              </a:rPr>
              <a:t>set origin</a:t>
            </a:r>
          </a:p>
          <a:p>
            <a:pPr>
              <a:spcBef>
                <a:spcPts val="0"/>
              </a:spcBef>
            </a:pPr>
            <a:r>
              <a:rPr lang="en-US" sz="2200" dirty="0"/>
              <a:t>leave </a:t>
            </a:r>
            <a:r>
              <a:rPr lang="en-US" sz="2200" dirty="0" err="1"/>
              <a:t>multiplot</a:t>
            </a:r>
            <a:r>
              <a:rPr lang="en-US" sz="2200" dirty="0"/>
              <a:t> mode</a:t>
            </a:r>
          </a:p>
          <a:p>
            <a:pPr marL="360000" lvl="1" indent="0">
              <a:spcBef>
                <a:spcPts val="0"/>
              </a:spcBef>
              <a:buNone/>
            </a:pPr>
            <a:r>
              <a:rPr lang="en-US" sz="2200" dirty="0">
                <a:latin typeface="Courier New" panose="02070309020205020404" pitchFamily="49" charset="0"/>
                <a:cs typeface="Courier New" panose="02070309020205020404" pitchFamily="49" charset="0"/>
              </a:rPr>
              <a:t>unset </a:t>
            </a:r>
            <a:r>
              <a:rPr lang="en-US" sz="2200" dirty="0" err="1">
                <a:latin typeface="Courier New" panose="02070309020205020404" pitchFamily="49" charset="0"/>
                <a:cs typeface="Courier New" panose="02070309020205020404" pitchFamily="49" charset="0"/>
              </a:rPr>
              <a:t>multiplot</a:t>
            </a:r>
            <a:endParaRPr lang="en-US" sz="2200" dirty="0">
              <a:latin typeface="Courier New" panose="02070309020205020404" pitchFamily="49" charset="0"/>
              <a:cs typeface="Courier New" panose="02070309020205020404" pitchFamily="49" charset="0"/>
            </a:endParaRPr>
          </a:p>
          <a:p>
            <a:pPr marL="360000" lvl="1" indent="0">
              <a:spcBef>
                <a:spcPts val="0"/>
              </a:spcBef>
              <a:buNone/>
            </a:pPr>
            <a:endParaRPr lang="en-US" sz="22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587509" y="3789040"/>
            <a:ext cx="3920725" cy="2943597"/>
          </a:xfrm>
          <a:prstGeom prst="rect">
            <a:avLst/>
          </a:prstGeom>
        </p:spPr>
      </p:pic>
      <p:sp>
        <p:nvSpPr>
          <p:cNvPr id="4" name="TextBox 3"/>
          <p:cNvSpPr txBox="1"/>
          <p:nvPr/>
        </p:nvSpPr>
        <p:spPr>
          <a:xfrm>
            <a:off x="4644008" y="980728"/>
            <a:ext cx="3625993" cy="3447098"/>
          </a:xfrm>
          <a:prstGeom prst="rect">
            <a:avLst/>
          </a:prstGeom>
          <a:noFill/>
        </p:spPr>
        <p:txBody>
          <a:bodyPr wrap="none" rtlCol="0">
            <a:spAutoFit/>
          </a:bodyPr>
          <a:lstStyle/>
          <a:p>
            <a:pPr marL="360000" lvl="1" indent="0">
              <a:spcBef>
                <a:spcPts val="0"/>
              </a:spcBef>
              <a:buNone/>
            </a:pPr>
            <a:r>
              <a:rPr lang="en-US" sz="2000" dirty="0">
                <a:latin typeface="Courier New" panose="02070309020205020404" pitchFamily="49" charset="0"/>
                <a:cs typeface="Courier New" panose="02070309020205020404" pitchFamily="49" charset="0"/>
              </a:rPr>
              <a:t>set </a:t>
            </a:r>
            <a:r>
              <a:rPr lang="en-US" sz="2000" dirty="0" err="1">
                <a:latin typeface="Courier New" panose="02070309020205020404" pitchFamily="49" charset="0"/>
                <a:cs typeface="Courier New" panose="02070309020205020404" pitchFamily="49" charset="0"/>
              </a:rPr>
              <a:t>multiplot</a:t>
            </a:r>
            <a:endParaRPr lang="en-US" sz="2000" dirty="0">
              <a:latin typeface="Courier New" panose="02070309020205020404" pitchFamily="49" charset="0"/>
              <a:cs typeface="Courier New" panose="02070309020205020404" pitchFamily="49" charset="0"/>
            </a:endParaRPr>
          </a:p>
          <a:p>
            <a:pPr marL="360000" lvl="1" indent="0">
              <a:spcBef>
                <a:spcPts val="0"/>
              </a:spcBef>
              <a:buNone/>
            </a:pPr>
            <a:r>
              <a:rPr lang="en-US" sz="2000" dirty="0">
                <a:latin typeface="Courier New" panose="02070309020205020404" pitchFamily="49" charset="0"/>
                <a:cs typeface="Courier New" panose="02070309020205020404" pitchFamily="49" charset="0"/>
              </a:rPr>
              <a:t>set origin 0 ,0</a:t>
            </a:r>
          </a:p>
          <a:p>
            <a:pPr marL="360000" lvl="1" indent="0">
              <a:spcBef>
                <a:spcPts val="0"/>
              </a:spcBef>
              <a:buNone/>
            </a:pPr>
            <a:r>
              <a:rPr lang="en-US" sz="2000" dirty="0">
                <a:latin typeface="Courier New" panose="02070309020205020404" pitchFamily="49" charset="0"/>
                <a:cs typeface="Courier New" panose="02070309020205020404" pitchFamily="49" charset="0"/>
              </a:rPr>
              <a:t>set size 0.5 ,0.5</a:t>
            </a:r>
          </a:p>
          <a:p>
            <a:pPr marL="360000" lvl="1" indent="0">
              <a:spcBef>
                <a:spcPts val="0"/>
              </a:spcBef>
              <a:buNone/>
            </a:pPr>
            <a:r>
              <a:rPr lang="en-US" sz="2000" dirty="0">
                <a:latin typeface="Courier New" panose="02070309020205020404" pitchFamily="49" charset="0"/>
                <a:cs typeface="Courier New" panose="02070309020205020404" pitchFamily="49" charset="0"/>
              </a:rPr>
              <a:t>plot x*x*x t 'x^3'</a:t>
            </a:r>
          </a:p>
          <a:p>
            <a:pPr marL="360000" lvl="1" indent="0">
              <a:spcBef>
                <a:spcPts val="0"/>
              </a:spcBef>
              <a:buNone/>
            </a:pPr>
            <a:r>
              <a:rPr lang="en-US" sz="2000" dirty="0">
                <a:latin typeface="Courier New" panose="02070309020205020404" pitchFamily="49" charset="0"/>
                <a:cs typeface="Courier New" panose="02070309020205020404" pitchFamily="49" charset="0"/>
              </a:rPr>
              <a:t>set origin 0 ,0.5</a:t>
            </a:r>
          </a:p>
          <a:p>
            <a:pPr marL="360000" lvl="1" indent="0">
              <a:spcBef>
                <a:spcPts val="0"/>
              </a:spcBef>
              <a:buNone/>
            </a:pPr>
            <a:r>
              <a:rPr lang="en-US" sz="2000" dirty="0">
                <a:latin typeface="Courier New" panose="02070309020205020404" pitchFamily="49" charset="0"/>
                <a:cs typeface="Courier New" panose="02070309020205020404" pitchFamily="49" charset="0"/>
              </a:rPr>
              <a:t>plot x t 'x'</a:t>
            </a:r>
          </a:p>
          <a:p>
            <a:pPr marL="360000" lvl="1" indent="0">
              <a:spcBef>
                <a:spcPts val="0"/>
              </a:spcBef>
              <a:buNone/>
            </a:pPr>
            <a:r>
              <a:rPr lang="en-US" sz="2000" dirty="0">
                <a:latin typeface="Courier New" panose="02070309020205020404" pitchFamily="49" charset="0"/>
                <a:cs typeface="Courier New" panose="02070309020205020404" pitchFamily="49" charset="0"/>
              </a:rPr>
              <a:t>set origin 0.5 ,0.5</a:t>
            </a:r>
          </a:p>
          <a:p>
            <a:pPr marL="360000" lvl="1" indent="0">
              <a:spcBef>
                <a:spcPts val="0"/>
              </a:spcBef>
              <a:buNone/>
            </a:pPr>
            <a:r>
              <a:rPr lang="en-US" sz="2000" dirty="0">
                <a:latin typeface="Courier New" panose="02070309020205020404" pitchFamily="49" charset="0"/>
                <a:cs typeface="Courier New" panose="02070309020205020404" pitchFamily="49" charset="0"/>
              </a:rPr>
              <a:t>plot x*x t 'x^2'</a:t>
            </a:r>
          </a:p>
          <a:p>
            <a:pPr marL="360000" lvl="1" indent="0">
              <a:spcBef>
                <a:spcPts val="0"/>
              </a:spcBef>
              <a:buNone/>
            </a:pPr>
            <a:r>
              <a:rPr lang="en-US" sz="2000" dirty="0">
                <a:latin typeface="Courier New" panose="02070309020205020404" pitchFamily="49" charset="0"/>
                <a:cs typeface="Courier New" panose="02070309020205020404" pitchFamily="49" charset="0"/>
              </a:rPr>
              <a:t>set origin 0.5 ,0</a:t>
            </a:r>
          </a:p>
          <a:p>
            <a:pPr marL="360000" lvl="1" indent="0">
              <a:spcBef>
                <a:spcPts val="0"/>
              </a:spcBef>
              <a:buNone/>
            </a:pPr>
            <a:r>
              <a:rPr lang="en-US" sz="2000" dirty="0">
                <a:latin typeface="Courier New" panose="02070309020205020404" pitchFamily="49" charset="0"/>
                <a:cs typeface="Courier New" panose="02070309020205020404" pitchFamily="49" charset="0"/>
              </a:rPr>
              <a:t>plot x*x*x*x t 'x^4'</a:t>
            </a:r>
          </a:p>
          <a:p>
            <a:endParaRPr lang="en-US" dirty="0"/>
          </a:p>
        </p:txBody>
      </p:sp>
    </p:spTree>
    <p:extLst>
      <p:ext uri="{BB962C8B-B14F-4D97-AF65-F5344CB8AC3E}">
        <p14:creationId xmlns:p14="http://schemas.microsoft.com/office/powerpoint/2010/main" val="27418568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340189" y="180000"/>
            <a:ext cx="8533811" cy="900000"/>
          </a:xfrm>
        </p:spPr>
        <p:txBody>
          <a:bodyPr>
            <a:noAutofit/>
          </a:bodyPr>
          <a:lstStyle/>
          <a:p>
            <a:pPr fontAlgn="auto">
              <a:spcAft>
                <a:spcPts val="0"/>
              </a:spcAft>
              <a:defRPr/>
            </a:pPr>
            <a:r>
              <a:rPr lang="en-US" dirty="0" err="1"/>
              <a:t>Gnuplot</a:t>
            </a:r>
            <a:r>
              <a:rPr lang="en-US" dirty="0"/>
              <a:t> - multiple graphs - y1 and y2 axis</a:t>
            </a:r>
          </a:p>
        </p:txBody>
      </p:sp>
      <p:sp>
        <p:nvSpPr>
          <p:cNvPr id="58371" name="Content Placeholder 2"/>
          <p:cNvSpPr>
            <a:spLocks noGrp="1"/>
          </p:cNvSpPr>
          <p:nvPr>
            <p:ph sz="quarter" idx="1"/>
          </p:nvPr>
        </p:nvSpPr>
        <p:spPr>
          <a:xfrm>
            <a:off x="340189" y="1268760"/>
            <a:ext cx="8075240" cy="4700709"/>
          </a:xfrm>
        </p:spPr>
        <p:txBody>
          <a:bodyPr>
            <a:noAutofit/>
          </a:bodyPr>
          <a:lstStyle/>
          <a:p>
            <a:pPr marL="0" indent="0">
              <a:buNone/>
            </a:pPr>
            <a:r>
              <a:rPr lang="en-US" dirty="0">
                <a:latin typeface="Courier New" panose="02070309020205020404" pitchFamily="49" charset="0"/>
                <a:cs typeface="Courier New" panose="02070309020205020404" pitchFamily="49" charset="0"/>
              </a:rPr>
              <a:t>set </a:t>
            </a:r>
            <a:r>
              <a:rPr lang="en-US" dirty="0" err="1">
                <a:latin typeface="Courier New" panose="02070309020205020404" pitchFamily="49" charset="0"/>
                <a:cs typeface="Courier New" panose="02070309020205020404" pitchFamily="49" charset="0"/>
              </a:rPr>
              <a:t>ytics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nomirror</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set y2tics 0, 10</a:t>
            </a:r>
          </a:p>
          <a:p>
            <a:pPr marL="0" indent="0">
              <a:buNone/>
            </a:pPr>
            <a:r>
              <a:rPr lang="en-US" dirty="0">
                <a:latin typeface="Courier New" panose="02070309020205020404" pitchFamily="49" charset="0"/>
                <a:cs typeface="Courier New" panose="02070309020205020404" pitchFamily="49" charset="0"/>
              </a:rPr>
              <a:t>set key top center</a:t>
            </a:r>
          </a:p>
          <a:p>
            <a:pPr marL="0" indent="0">
              <a:buNone/>
            </a:pPr>
            <a:r>
              <a:rPr lang="es-ES" dirty="0" err="1">
                <a:latin typeface="Courier New" panose="02070309020205020404" pitchFamily="49" charset="0"/>
                <a:cs typeface="Courier New" panose="02070309020205020404" pitchFamily="49" charset="0"/>
              </a:rPr>
              <a:t>plot</a:t>
            </a:r>
            <a:r>
              <a:rPr lang="es-ES" dirty="0">
                <a:latin typeface="Courier New" panose="02070309020205020404" pitchFamily="49" charset="0"/>
                <a:cs typeface="Courier New" panose="02070309020205020404" pitchFamily="49" charset="0"/>
              </a:rPr>
              <a:t> x axis x1y1, x*x axis x1y2</a:t>
            </a:r>
            <a:endParaRPr lang="en-US" sz="22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4067944" y="2924944"/>
            <a:ext cx="4929733" cy="3800962"/>
          </a:xfrm>
          <a:prstGeom prst="rect">
            <a:avLst/>
          </a:prstGeom>
        </p:spPr>
      </p:pic>
    </p:spTree>
    <p:extLst>
      <p:ext uri="{BB962C8B-B14F-4D97-AF65-F5344CB8AC3E}">
        <p14:creationId xmlns:p14="http://schemas.microsoft.com/office/powerpoint/2010/main" val="3999809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sz="2200" dirty="0" err="1"/>
              <a:t>Alternatively</a:t>
            </a:r>
            <a:r>
              <a:rPr lang="nl-BE" altLang="en-US" sz="2200" dirty="0"/>
              <a:t> (</a:t>
            </a:r>
            <a:r>
              <a:rPr lang="nl-BE" altLang="en-US" sz="2200" dirty="0" err="1"/>
              <a:t>when</a:t>
            </a:r>
            <a:r>
              <a:rPr lang="nl-BE" altLang="en-US" sz="2200" dirty="0"/>
              <a:t> </a:t>
            </a:r>
            <a:r>
              <a:rPr lang="nl-BE" altLang="en-US" sz="2200" dirty="0" err="1"/>
              <a:t>formatting</a:t>
            </a:r>
            <a:r>
              <a:rPr lang="nl-BE" altLang="en-US" sz="2200" dirty="0"/>
              <a:t> </a:t>
            </a:r>
            <a:r>
              <a:rPr lang="nl-BE" altLang="en-US" sz="2200" dirty="0" err="1"/>
              <a:t>needed</a:t>
            </a:r>
            <a:r>
              <a:rPr lang="nl-BE" altLang="en-US" sz="2200" dirty="0"/>
              <a:t>): </a:t>
            </a:r>
            <a:r>
              <a:rPr lang="nl-BE" altLang="en-US" sz="2200" dirty="0" err="1">
                <a:latin typeface="Courier New" panose="02070309020205020404" pitchFamily="49" charset="0"/>
                <a:cs typeface="Courier New" panose="02070309020205020404" pitchFamily="49" charset="0"/>
              </a:rPr>
              <a:t>printf</a:t>
            </a:r>
            <a:endParaRPr lang="en-US" altLang="en-US" sz="2200" dirty="0">
              <a:latin typeface="Courier New" panose="02070309020205020404" pitchFamily="49" charset="0"/>
              <a:cs typeface="Courier New" panose="02070309020205020404" pitchFamily="49" charset="0"/>
            </a:endParaRPr>
          </a:p>
          <a:p>
            <a:r>
              <a:rPr lang="nl-BE" altLang="nl-BE" sz="2200" dirty="0" err="1">
                <a:solidFill>
                  <a:schemeClr val="tx1"/>
                </a:solidFill>
                <a:latin typeface="Courier New" panose="02070309020205020404" pitchFamily="49" charset="0"/>
                <a:cs typeface="Courier New" panose="02070309020205020404" pitchFamily="49" charset="0"/>
              </a:rPr>
              <a:t>printf</a:t>
            </a:r>
            <a:r>
              <a:rPr lang="nl-BE" altLang="nl-BE" sz="2200" dirty="0">
                <a:solidFill>
                  <a:schemeClr val="tx1"/>
                </a:solidFill>
                <a:latin typeface="Courier New" panose="02070309020205020404" pitchFamily="49" charset="0"/>
                <a:cs typeface="Courier New" panose="02070309020205020404" pitchFamily="49" charset="0"/>
              </a:rPr>
              <a:t> [-v </a:t>
            </a:r>
            <a:r>
              <a:rPr lang="nl-BE" altLang="nl-BE" sz="2200" i="1" dirty="0">
                <a:solidFill>
                  <a:schemeClr val="tx1"/>
                </a:solidFill>
                <a:latin typeface="Courier New" panose="02070309020205020404" pitchFamily="49" charset="0"/>
                <a:cs typeface="Courier New" panose="02070309020205020404" pitchFamily="49" charset="0"/>
              </a:rPr>
              <a:t>var</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a:solidFill>
                  <a:schemeClr val="tx1"/>
                </a:solidFill>
                <a:latin typeface="Courier New" panose="02070309020205020404" pitchFamily="49" charset="0"/>
                <a:cs typeface="Courier New" panose="02070309020205020404" pitchFamily="49" charset="0"/>
              </a:rPr>
              <a:t>format</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err="1">
                <a:solidFill>
                  <a:schemeClr val="tx1"/>
                </a:solidFill>
                <a:latin typeface="Courier New" panose="02070309020205020404" pitchFamily="49" charset="0"/>
                <a:cs typeface="Courier New" panose="02070309020205020404" pitchFamily="49" charset="0"/>
              </a:rPr>
              <a:t>arguments</a:t>
            </a:r>
            <a:r>
              <a:rPr lang="nl-BE" altLang="nl-BE" sz="2200"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sz="2200" dirty="0" err="1">
                <a:solidFill>
                  <a:schemeClr val="tx1"/>
                </a:solidFill>
              </a:rPr>
              <a:t>Writes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formatted</a:t>
            </a:r>
            <a:r>
              <a:rPr lang="nl-BE" altLang="nl-BE" sz="2200" dirty="0">
                <a:solidFill>
                  <a:schemeClr val="tx1"/>
                </a:solidFill>
              </a:rPr>
              <a:t> </a:t>
            </a:r>
            <a:r>
              <a:rPr lang="nl-BE" altLang="nl-BE" sz="2200" i="1" dirty="0" err="1">
                <a:solidFill>
                  <a:schemeClr val="tx1"/>
                </a:solidFill>
              </a:rPr>
              <a:t>arguments</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r>
              <a:rPr lang="nl-BE" altLang="nl-BE" sz="2200" dirty="0" err="1">
                <a:solidFill>
                  <a:schemeClr val="tx1"/>
                </a:solidFill>
              </a:rPr>
              <a:t>under</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control of </a:t>
            </a:r>
            <a:r>
              <a:rPr lang="nl-BE" altLang="nl-BE" sz="2200" dirty="0" err="1">
                <a:solidFill>
                  <a:schemeClr val="tx1"/>
                </a:solidFill>
              </a:rPr>
              <a:t>the</a:t>
            </a:r>
            <a:r>
              <a:rPr lang="nl-BE" altLang="nl-BE" sz="2200" dirty="0">
                <a:solidFill>
                  <a:schemeClr val="tx1"/>
                </a:solidFill>
              </a:rPr>
              <a:t> </a:t>
            </a:r>
            <a:r>
              <a:rPr lang="nl-BE" altLang="nl-BE" sz="2200" i="1" dirty="0">
                <a:solidFill>
                  <a:schemeClr val="tx1"/>
                </a:solidFill>
              </a:rPr>
              <a:t>format</a:t>
            </a:r>
            <a:r>
              <a:rPr lang="nl-BE" altLang="nl-BE" sz="2200" dirty="0">
                <a:solidFill>
                  <a:schemeClr val="tx1"/>
                </a:solidFill>
              </a:rPr>
              <a:t>. The </a:t>
            </a:r>
            <a:r>
              <a:rPr lang="nl-BE" altLang="nl-BE" sz="2200" dirty="0">
                <a:solidFill>
                  <a:schemeClr val="tx1"/>
                </a:solidFill>
                <a:latin typeface="Arial Unicode MS"/>
              </a:rPr>
              <a:t>-v</a:t>
            </a:r>
            <a:r>
              <a:rPr lang="nl-BE" altLang="nl-BE" sz="2200" dirty="0">
                <a:solidFill>
                  <a:schemeClr val="tx1"/>
                </a:solidFill>
              </a:rPr>
              <a:t> option </a:t>
            </a:r>
            <a:r>
              <a:rPr lang="nl-BE" altLang="nl-BE" sz="2200" dirty="0" err="1">
                <a:solidFill>
                  <a:schemeClr val="tx1"/>
                </a:solidFill>
              </a:rPr>
              <a:t>causes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output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be</a:t>
            </a:r>
            <a:r>
              <a:rPr lang="nl-BE" altLang="nl-BE" sz="2200" dirty="0">
                <a:solidFill>
                  <a:schemeClr val="tx1"/>
                </a:solidFill>
              </a:rPr>
              <a:t> </a:t>
            </a:r>
            <a:r>
              <a:rPr lang="nl-BE" altLang="nl-BE" sz="2200" dirty="0" err="1">
                <a:solidFill>
                  <a:schemeClr val="tx1"/>
                </a:solidFill>
              </a:rPr>
              <a:t>assigned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variable</a:t>
            </a:r>
            <a:r>
              <a:rPr lang="nl-BE" altLang="nl-BE" sz="2200" dirty="0">
                <a:solidFill>
                  <a:schemeClr val="tx1"/>
                </a:solidFill>
              </a:rPr>
              <a:t> </a:t>
            </a:r>
            <a:r>
              <a:rPr lang="nl-BE" altLang="nl-BE" sz="2200" i="1" dirty="0">
                <a:solidFill>
                  <a:schemeClr val="tx1"/>
                </a:solidFill>
              </a:rPr>
              <a:t>var</a:t>
            </a:r>
            <a:r>
              <a:rPr lang="nl-BE" altLang="nl-BE" sz="2200" dirty="0">
                <a:solidFill>
                  <a:schemeClr val="tx1"/>
                </a:solidFill>
              </a:rPr>
              <a:t> </a:t>
            </a:r>
            <a:r>
              <a:rPr lang="nl-BE" altLang="nl-BE" sz="2200" dirty="0" err="1">
                <a:solidFill>
                  <a:schemeClr val="tx1"/>
                </a:solidFill>
              </a:rPr>
              <a:t>rather</a:t>
            </a:r>
            <a:r>
              <a:rPr lang="nl-BE" altLang="nl-BE" sz="2200" dirty="0">
                <a:solidFill>
                  <a:schemeClr val="tx1"/>
                </a:solidFill>
              </a:rPr>
              <a:t> </a:t>
            </a:r>
            <a:r>
              <a:rPr lang="nl-BE" altLang="nl-BE" sz="2200" dirty="0" err="1">
                <a:solidFill>
                  <a:schemeClr val="tx1"/>
                </a:solidFill>
              </a:rPr>
              <a:t>than</a:t>
            </a:r>
            <a:r>
              <a:rPr lang="nl-BE" altLang="nl-BE" sz="2200" dirty="0">
                <a:solidFill>
                  <a:schemeClr val="tx1"/>
                </a:solidFill>
              </a:rPr>
              <a:t> </a:t>
            </a:r>
            <a:r>
              <a:rPr lang="nl-BE" altLang="nl-BE" sz="2200" dirty="0" err="1">
                <a:solidFill>
                  <a:schemeClr val="tx1"/>
                </a:solidFill>
              </a:rPr>
              <a:t>being</a:t>
            </a:r>
            <a:r>
              <a:rPr lang="nl-BE" altLang="nl-BE" sz="2200" dirty="0">
                <a:solidFill>
                  <a:schemeClr val="tx1"/>
                </a:solidFill>
              </a:rPr>
              <a:t> </a:t>
            </a:r>
            <a:r>
              <a:rPr lang="nl-BE" altLang="nl-BE" sz="2200" dirty="0" err="1">
                <a:solidFill>
                  <a:schemeClr val="tx1"/>
                </a:solidFill>
              </a:rPr>
              <a:t>printed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358775" lvl="1" indent="271463" eaLnBrk="0" fontAlgn="base" hangingPunct="0">
              <a:spcBef>
                <a:spcPct val="0"/>
              </a:spcBef>
              <a:spcAft>
                <a:spcPct val="0"/>
              </a:spcAft>
              <a:buSzTx/>
              <a:buFontTx/>
              <a:buChar char="•"/>
            </a:pPr>
            <a:r>
              <a:rPr lang="en-US" sz="2000" dirty="0"/>
              <a:t>Format specifiers can be preceded by a field width to specify the minimum number of characters to print. A positive width causes the value to be right-justified; a negative width causes the value to be left-justified. A width with a leading zero causes numeric fields to be zero-filled. Usually, you want to use negative widths for strings and positive widths for numbers.</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3975409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340189" y="180000"/>
            <a:ext cx="8533811" cy="900000"/>
          </a:xfrm>
        </p:spPr>
        <p:txBody>
          <a:bodyPr>
            <a:noAutofit/>
          </a:bodyPr>
          <a:lstStyle/>
          <a:p>
            <a:pPr fontAlgn="auto">
              <a:spcAft>
                <a:spcPts val="0"/>
              </a:spcAft>
              <a:defRPr/>
            </a:pPr>
            <a:r>
              <a:rPr lang="en-US" dirty="0" err="1"/>
              <a:t>Gnuplot</a:t>
            </a:r>
            <a:r>
              <a:rPr lang="en-US" dirty="0"/>
              <a:t> - animations</a:t>
            </a:r>
          </a:p>
        </p:txBody>
      </p:sp>
      <p:sp>
        <p:nvSpPr>
          <p:cNvPr id="58371" name="Content Placeholder 2"/>
          <p:cNvSpPr>
            <a:spLocks noGrp="1"/>
          </p:cNvSpPr>
          <p:nvPr>
            <p:ph sz="quarter" idx="1"/>
          </p:nvPr>
        </p:nvSpPr>
        <p:spPr>
          <a:xfrm>
            <a:off x="340189" y="1268760"/>
            <a:ext cx="8075240" cy="4700709"/>
          </a:xfrm>
        </p:spPr>
        <p:txBody>
          <a:bodyPr>
            <a:noAutofit/>
          </a:bodyPr>
          <a:lstStyle/>
          <a:p>
            <a:r>
              <a:rPr lang="en-US" sz="2000" dirty="0"/>
              <a:t>If you use </a:t>
            </a:r>
            <a:r>
              <a:rPr lang="en-US" sz="2000" dirty="0" err="1"/>
              <a:t>gnuplot</a:t>
            </a:r>
            <a:r>
              <a:rPr lang="en-US" sz="2000" dirty="0"/>
              <a:t> 4.6 you can use a do loop:</a:t>
            </a:r>
          </a:p>
          <a:p>
            <a:r>
              <a:rPr lang="en-US" sz="2000" dirty="0"/>
              <a:t>If you want to store the snapshots use:</a:t>
            </a:r>
          </a:p>
          <a:p>
            <a:pPr marL="360000" lvl="1"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filename(n) = </a:t>
            </a:r>
            <a:r>
              <a:rPr lang="en-US" altLang="en-US" sz="2000" dirty="0" err="1">
                <a:solidFill>
                  <a:schemeClr val="tx1"/>
                </a:solidFill>
                <a:latin typeface="Courier New" panose="02070309020205020404" pitchFamily="49" charset="0"/>
                <a:cs typeface="Courier New" panose="02070309020205020404" pitchFamily="49" charset="0"/>
              </a:rPr>
              <a:t>sprintf</a:t>
            </a:r>
            <a:r>
              <a:rPr lang="en-US" altLang="en-US" sz="2000" dirty="0">
                <a:solidFill>
                  <a:schemeClr val="tx1"/>
                </a:solidFill>
                <a:latin typeface="Courier New" panose="02070309020205020404" pitchFamily="49" charset="0"/>
                <a:cs typeface="Courier New" panose="02070309020205020404" pitchFamily="49" charset="0"/>
              </a:rPr>
              <a:t>("</a:t>
            </a:r>
            <a:r>
              <a:rPr lang="en-US" altLang="en-US" sz="2000" dirty="0" err="1">
                <a:solidFill>
                  <a:schemeClr val="tx1"/>
                </a:solidFill>
                <a:latin typeface="Courier New" panose="02070309020205020404" pitchFamily="49" charset="0"/>
                <a:cs typeface="Courier New" panose="02070309020205020404" pitchFamily="49" charset="0"/>
              </a:rPr>
              <a:t>file_%d</a:t>
            </a:r>
            <a:r>
              <a:rPr lang="en-US" altLang="en-US" sz="2000" dirty="0">
                <a:solidFill>
                  <a:schemeClr val="tx1"/>
                </a:solidFill>
                <a:latin typeface="Courier New" panose="02070309020205020404" pitchFamily="49" charset="0"/>
                <a:cs typeface="Courier New" panose="02070309020205020404" pitchFamily="49" charset="0"/>
              </a:rPr>
              <a:t>", n) </a:t>
            </a:r>
          </a:p>
          <a:p>
            <a:pPr marL="360000" lvl="1"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plot for [</a:t>
            </a:r>
            <a:r>
              <a:rPr lang="en-US" altLang="en-US" sz="2000" dirty="0" err="1">
                <a:solidFill>
                  <a:schemeClr val="tx1"/>
                </a:solidFill>
                <a:latin typeface="Courier New" panose="02070309020205020404" pitchFamily="49" charset="0"/>
                <a:cs typeface="Courier New" panose="02070309020205020404" pitchFamily="49" charset="0"/>
              </a:rPr>
              <a:t>i</a:t>
            </a:r>
            <a:r>
              <a:rPr lang="en-US" altLang="en-US" sz="2000" dirty="0">
                <a:solidFill>
                  <a:schemeClr val="tx1"/>
                </a:solidFill>
                <a:latin typeface="Courier New" panose="02070309020205020404" pitchFamily="49" charset="0"/>
                <a:cs typeface="Courier New" panose="02070309020205020404" pitchFamily="49" charset="0"/>
              </a:rPr>
              <a:t>=1:10] filename(</a:t>
            </a:r>
            <a:r>
              <a:rPr lang="en-US" altLang="en-US" sz="2000" dirty="0" err="1">
                <a:solidFill>
                  <a:schemeClr val="tx1"/>
                </a:solidFill>
                <a:latin typeface="Courier New" panose="02070309020205020404" pitchFamily="49" charset="0"/>
                <a:cs typeface="Courier New" panose="02070309020205020404" pitchFamily="49" charset="0"/>
              </a:rPr>
              <a:t>i</a:t>
            </a:r>
            <a:r>
              <a:rPr lang="en-US" altLang="en-US" sz="2000" dirty="0">
                <a:solidFill>
                  <a:schemeClr val="tx1"/>
                </a:solidFill>
                <a:latin typeface="Courier New" panose="02070309020205020404" pitchFamily="49" charset="0"/>
                <a:cs typeface="Courier New" panose="02070309020205020404" pitchFamily="49" charset="0"/>
              </a:rPr>
              <a:t>) using 1:2 with lines </a:t>
            </a:r>
          </a:p>
          <a:p>
            <a:r>
              <a:rPr lang="en-US" sz="2000" dirty="0"/>
              <a:t>In earlier versions you have to place your code in two files and to use “reread”:</a:t>
            </a:r>
          </a:p>
          <a:p>
            <a:pPr marL="360000" lvl="1" indent="0">
              <a:buNone/>
            </a:pPr>
            <a:r>
              <a:rPr lang="en-US" sz="2000" dirty="0"/>
              <a:t>File 1: </a:t>
            </a:r>
            <a:r>
              <a:rPr lang="en-US" sz="2000" dirty="0">
                <a:latin typeface="Courier New" panose="02070309020205020404" pitchFamily="49" charset="0"/>
                <a:cs typeface="Courier New" panose="02070309020205020404" pitchFamily="49" charset="0"/>
              </a:rPr>
              <a:t>t=0; </a:t>
            </a:r>
            <a:r>
              <a:rPr lang="en-US" sz="2000" dirty="0" err="1">
                <a:latin typeface="Courier New" panose="02070309020205020404" pitchFamily="49" charset="0"/>
                <a:cs typeface="Courier New" panose="02070309020205020404" pitchFamily="49" charset="0"/>
              </a:rPr>
              <a:t>tmax</a:t>
            </a:r>
            <a:r>
              <a:rPr lang="en-US" sz="2000" dirty="0">
                <a:latin typeface="Courier New" panose="02070309020205020404" pitchFamily="49" charset="0"/>
                <a:cs typeface="Courier New" panose="02070309020205020404" pitchFamily="49" charset="0"/>
              </a:rPr>
              <a:t>=18;load "file2.gnuplot"</a:t>
            </a:r>
          </a:p>
          <a:p>
            <a:pPr marL="359637" lvl="1" indent="0">
              <a:buNone/>
            </a:pPr>
            <a:r>
              <a:rPr lang="en-US" sz="2000" dirty="0"/>
              <a:t>File 2: </a:t>
            </a:r>
            <a:r>
              <a:rPr lang="en-US" sz="2000" dirty="0">
                <a:latin typeface="Courier New" panose="02070309020205020404" pitchFamily="49" charset="0"/>
                <a:cs typeface="Courier New" panose="02070309020205020404" pitchFamily="49" charset="0"/>
              </a:rPr>
              <a:t>t=t+1;outfile = </a:t>
            </a:r>
            <a:r>
              <a:rPr lang="en-US" sz="2000" dirty="0" err="1">
                <a:latin typeface="Courier New" panose="02070309020205020404" pitchFamily="49" charset="0"/>
                <a:cs typeface="Courier New" panose="02070309020205020404" pitchFamily="49" charset="0"/>
              </a:rPr>
              <a:t>sprintf</a:t>
            </a:r>
            <a:r>
              <a:rPr lang="en-US" sz="2000" dirty="0">
                <a:latin typeface="Courier New" panose="02070309020205020404" pitchFamily="49" charset="0"/>
                <a:cs typeface="Courier New" panose="02070309020205020404" pitchFamily="49" charset="0"/>
              </a:rPr>
              <a:t>(’view%03.0f.png’,t);</a:t>
            </a:r>
          </a:p>
          <a:p>
            <a:pPr marL="359637" lvl="1" indent="0">
              <a:buNone/>
            </a:pPr>
            <a:r>
              <a:rPr lang="en-US" sz="2000" dirty="0">
                <a:latin typeface="Courier New" panose="02070309020205020404" pitchFamily="49" charset="0"/>
                <a:cs typeface="Courier New" panose="02070309020205020404" pitchFamily="49" charset="0"/>
              </a:rPr>
              <a:t>set view t*5,30,1,1;set output </a:t>
            </a:r>
            <a:r>
              <a:rPr lang="en-US" sz="2000" dirty="0" err="1">
                <a:latin typeface="Courier New" panose="02070309020205020404" pitchFamily="49" charset="0"/>
                <a:cs typeface="Courier New" panose="02070309020205020404" pitchFamily="49" charset="0"/>
              </a:rPr>
              <a:t>outfile</a:t>
            </a:r>
            <a:r>
              <a:rPr lang="en-US" sz="2000" dirty="0">
                <a:latin typeface="Courier New" panose="02070309020205020404" pitchFamily="49" charset="0"/>
                <a:cs typeface="Courier New" panose="02070309020205020404" pitchFamily="49" charset="0"/>
              </a:rPr>
              <a:t>; plot</a:t>
            </a:r>
          </a:p>
          <a:p>
            <a:pPr marL="359637" lvl="1" indent="0">
              <a:buNone/>
            </a:pPr>
            <a:r>
              <a:rPr lang="en-US" sz="2000" dirty="0">
                <a:latin typeface="Courier New" panose="02070309020205020404" pitchFamily="49" charset="0"/>
                <a:cs typeface="Courier New" panose="02070309020205020404" pitchFamily="49" charset="0"/>
              </a:rPr>
              <a:t>data.txt; if(t&lt;</a:t>
            </a:r>
            <a:r>
              <a:rPr lang="en-US" sz="2000" dirty="0" err="1">
                <a:latin typeface="Courier New" panose="02070309020205020404" pitchFamily="49" charset="0"/>
                <a:cs typeface="Courier New" panose="02070309020205020404" pitchFamily="49" charset="0"/>
              </a:rPr>
              <a:t>tmax</a:t>
            </a:r>
            <a:r>
              <a:rPr lang="en-US" sz="2000" dirty="0">
                <a:latin typeface="Courier New" panose="02070309020205020404" pitchFamily="49" charset="0"/>
                <a:cs typeface="Courier New" panose="02070309020205020404" pitchFamily="49" charset="0"/>
              </a:rPr>
              <a:t>) reread;</a:t>
            </a:r>
          </a:p>
        </p:txBody>
      </p:sp>
    </p:spTree>
    <p:extLst>
      <p:ext uri="{BB962C8B-B14F-4D97-AF65-F5344CB8AC3E}">
        <p14:creationId xmlns:p14="http://schemas.microsoft.com/office/powerpoint/2010/main" val="36895754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normAutofit/>
          </a:bodyPr>
          <a:lstStyle/>
          <a:p>
            <a:pPr fontAlgn="auto">
              <a:spcAft>
                <a:spcPts val="0"/>
              </a:spcAft>
              <a:defRPr/>
            </a:pPr>
            <a:r>
              <a:rPr lang="en-US" dirty="0" err="1"/>
              <a:t>Gnuplot</a:t>
            </a:r>
            <a:r>
              <a:rPr lang="en-US" dirty="0"/>
              <a:t> - Fitting data</a:t>
            </a:r>
          </a:p>
        </p:txBody>
      </p:sp>
      <p:sp>
        <p:nvSpPr>
          <p:cNvPr id="58371" name="Content Placeholder 2"/>
          <p:cNvSpPr>
            <a:spLocks noGrp="1"/>
          </p:cNvSpPr>
          <p:nvPr>
            <p:ph sz="quarter" idx="1"/>
          </p:nvPr>
        </p:nvSpPr>
        <p:spPr>
          <a:xfrm>
            <a:off x="340189" y="1268760"/>
            <a:ext cx="8075240" cy="4700709"/>
          </a:xfrm>
        </p:spPr>
        <p:txBody>
          <a:bodyPr>
            <a:noAutofit/>
          </a:bodyPr>
          <a:lstStyle/>
          <a:p>
            <a:r>
              <a:rPr lang="en-US" sz="2000" dirty="0">
                <a:latin typeface="+mj-lt"/>
                <a:cs typeface="Courier New" panose="02070309020205020404" pitchFamily="49" charset="0"/>
              </a:rPr>
              <a:t>Define the power law</a:t>
            </a:r>
          </a:p>
          <a:p>
            <a:pPr marL="360000" lvl="1" indent="0">
              <a:buNone/>
            </a:pPr>
            <a:r>
              <a:rPr lang="en-US" sz="2000" dirty="0">
                <a:latin typeface="Courier New" panose="02070309020205020404" pitchFamily="49" charset="0"/>
                <a:cs typeface="Courier New" panose="02070309020205020404" pitchFamily="49" charset="0"/>
              </a:rPr>
              <a:t>d(x)=</a:t>
            </a:r>
            <a:r>
              <a:rPr lang="en-US" sz="2000" dirty="0" err="1">
                <a:latin typeface="Courier New" panose="02070309020205020404" pitchFamily="49" charset="0"/>
                <a:cs typeface="Courier New" panose="02070309020205020404" pitchFamily="49" charset="0"/>
              </a:rPr>
              <a:t>c+a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sqrt</a:t>
            </a:r>
            <a:r>
              <a:rPr lang="en-US" sz="2000" dirty="0">
                <a:latin typeface="Courier New" panose="02070309020205020404" pitchFamily="49" charset="0"/>
                <a:cs typeface="Courier New" panose="02070309020205020404" pitchFamily="49" charset="0"/>
              </a:rPr>
              <a:t>(b*x)</a:t>
            </a:r>
          </a:p>
          <a:p>
            <a:r>
              <a:rPr lang="en-US" sz="2000" dirty="0">
                <a:latin typeface="+mj-lt"/>
                <a:cs typeface="Courier New" panose="02070309020205020404" pitchFamily="49" charset="0"/>
              </a:rPr>
              <a:t>Fit your data - </a:t>
            </a:r>
            <a:r>
              <a:rPr lang="en-US" sz="2000" dirty="0">
                <a:latin typeface="+mj-lt"/>
              </a:rPr>
              <a:t>- you might need to set initial values for </a:t>
            </a:r>
            <a:r>
              <a:rPr lang="en-US" sz="2000" dirty="0" err="1">
                <a:latin typeface="+mj-lt"/>
              </a:rPr>
              <a:t>a,b,c</a:t>
            </a:r>
            <a:endParaRPr lang="en-US" sz="2000" dirty="0">
              <a:latin typeface="+mj-lt"/>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fit d(x) 'cl1d_integrals.dat' u 1:5 via </a:t>
            </a:r>
            <a:r>
              <a:rPr lang="en-US" sz="2000" dirty="0" err="1">
                <a:latin typeface="Courier New" panose="02070309020205020404" pitchFamily="49" charset="0"/>
                <a:cs typeface="Courier New" panose="02070309020205020404" pitchFamily="49" charset="0"/>
              </a:rPr>
              <a:t>a,b,c</a:t>
            </a:r>
            <a:endParaRPr lang="en-US" sz="2000" dirty="0">
              <a:latin typeface="Courier New" panose="02070309020205020404" pitchFamily="49" charset="0"/>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print </a:t>
            </a:r>
            <a:r>
              <a:rPr lang="en-US" sz="2000" dirty="0" err="1">
                <a:latin typeface="Courier New" panose="02070309020205020404" pitchFamily="49" charset="0"/>
                <a:cs typeface="Courier New" panose="02070309020205020404" pitchFamily="49" charset="0"/>
              </a:rPr>
              <a:t>a,b</a:t>
            </a:r>
            <a:endParaRPr lang="en-US" sz="2000" dirty="0">
              <a:latin typeface="Courier New" panose="02070309020205020404" pitchFamily="49" charset="0"/>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plot [0:5000] </a:t>
            </a:r>
            <a:r>
              <a:rPr lang="en-US" sz="2000" dirty="0" err="1">
                <a:latin typeface="Courier New" panose="02070309020205020404" pitchFamily="49" charset="0"/>
                <a:cs typeface="Courier New" panose="02070309020205020404" pitchFamily="49" charset="0"/>
              </a:rPr>
              <a:t>c+a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sqrt</a:t>
            </a:r>
            <a:r>
              <a:rPr lang="en-US" sz="2000" dirty="0">
                <a:latin typeface="Courier New" panose="02070309020205020404" pitchFamily="49" charset="0"/>
                <a:cs typeface="Courier New" panose="02070309020205020404" pitchFamily="49" charset="0"/>
              </a:rPr>
              <a:t>(x*b) t '' w l ‘test1.dat' u 1:5 t '' w l </a:t>
            </a:r>
          </a:p>
          <a:p>
            <a:r>
              <a:rPr lang="en-US" sz="2000" dirty="0"/>
              <a:t>Drawing error bars</a:t>
            </a:r>
          </a:p>
          <a:p>
            <a:pPr marL="360000" lvl="1" indent="0">
              <a:buNone/>
            </a:pPr>
            <a:r>
              <a:rPr lang="pl-PL" sz="2000" dirty="0">
                <a:latin typeface="Courier New" panose="02070309020205020404" pitchFamily="49" charset="0"/>
                <a:cs typeface="Courier New" panose="02070309020205020404" pitchFamily="49" charset="0"/>
              </a:rPr>
              <a:t>plot ’data.txt’ u 0:1:2:3 w </a:t>
            </a:r>
            <a:r>
              <a:rPr lang="pl-PL" sz="2000" dirty="0" err="1">
                <a:latin typeface="Courier New" panose="02070309020205020404" pitchFamily="49" charset="0"/>
                <a:cs typeface="Courier New" panose="02070309020205020404" pitchFamily="49" charset="0"/>
              </a:rPr>
              <a:t>yerrorbars</a:t>
            </a:r>
            <a:endParaRPr lang="pl-PL" sz="2000" dirty="0">
              <a:latin typeface="Courier New" panose="02070309020205020404" pitchFamily="49" charset="0"/>
              <a:cs typeface="Courier New" panose="02070309020205020404" pitchFamily="49" charset="0"/>
            </a:endParaRPr>
          </a:p>
          <a:p>
            <a:pPr marL="360000" lvl="1" indent="0">
              <a:buNone/>
            </a:pPr>
            <a:r>
              <a:rPr lang="en-US" sz="2000" dirty="0"/>
              <a:t>Uses </a:t>
            </a:r>
            <a:r>
              <a:rPr lang="es-ES" sz="2000" dirty="0" err="1"/>
              <a:t>column</a:t>
            </a:r>
            <a:r>
              <a:rPr lang="es-ES" sz="2000" dirty="0"/>
              <a:t> 1 as y </a:t>
            </a:r>
            <a:r>
              <a:rPr lang="es-ES" sz="2000" dirty="0" err="1"/>
              <a:t>values</a:t>
            </a:r>
            <a:r>
              <a:rPr lang="es-ES" sz="2000" dirty="0"/>
              <a:t>,</a:t>
            </a:r>
            <a:r>
              <a:rPr lang="en-US" sz="2000" dirty="0"/>
              <a:t> column 2 as lower end of the vertical error bar and column 3 as the upper end of the vertical error bar.</a:t>
            </a:r>
          </a:p>
          <a:p>
            <a:r>
              <a:rPr lang="en-US" sz="2000" dirty="0"/>
              <a:t>Horizontal error bars are created with </a:t>
            </a:r>
            <a:r>
              <a:rPr lang="en-US" sz="2000" dirty="0" err="1">
                <a:latin typeface="Courier New" panose="02070309020205020404" pitchFamily="49" charset="0"/>
                <a:cs typeface="Courier New" panose="02070309020205020404" pitchFamily="49" charset="0"/>
              </a:rPr>
              <a:t>xerrorbars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55479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6331"/>
          <a:stretch/>
        </p:blipFill>
        <p:spPr>
          <a:xfrm>
            <a:off x="5711862" y="3933056"/>
            <a:ext cx="3384000" cy="2835024"/>
          </a:xfrm>
          <a:prstGeom prst="rect">
            <a:avLst/>
          </a:prstGeom>
        </p:spPr>
      </p:pic>
      <p:sp>
        <p:nvSpPr>
          <p:cNvPr id="58370" name="Title 1"/>
          <p:cNvSpPr>
            <a:spLocks noGrp="1"/>
          </p:cNvSpPr>
          <p:nvPr>
            <p:ph type="title"/>
          </p:nvPr>
        </p:nvSpPr>
        <p:spPr/>
        <p:txBody>
          <a:bodyPr/>
          <a:lstStyle/>
          <a:p>
            <a:pPr fontAlgn="auto">
              <a:spcAft>
                <a:spcPts val="0"/>
              </a:spcAft>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457200" y="1600200"/>
            <a:ext cx="7467600" cy="4873625"/>
          </a:xfrm>
        </p:spPr>
        <p:txBody>
          <a:bodyPr>
            <a:noAutofit/>
          </a:bodyPr>
          <a:lstStyle/>
          <a:p>
            <a:pPr>
              <a:defRPr/>
            </a:pPr>
            <a:r>
              <a:rPr lang="en-US" sz="2000" dirty="0" err="1">
                <a:latin typeface="+mn-lt"/>
                <a:cs typeface="Courier New" pitchFamily="49" charset="0"/>
              </a:rPr>
              <a:t>Gnuplot</a:t>
            </a:r>
            <a:r>
              <a:rPr lang="en-US" sz="2000" dirty="0">
                <a:latin typeface="+mn-lt"/>
                <a:cs typeface="Courier New" pitchFamily="49" charset="0"/>
              </a:rPr>
              <a:t> is easy to produce postscript plots that an be used by scientific publications in </a:t>
            </a:r>
            <a:r>
              <a:rPr lang="en-US" sz="2000" dirty="0" err="1">
                <a:latin typeface="+mn-lt"/>
                <a:cs typeface="Courier New" pitchFamily="49" charset="0"/>
              </a:rPr>
              <a:t>LaTeX</a:t>
            </a:r>
            <a:endParaRPr lang="en-US" sz="2000" dirty="0">
              <a:latin typeface="+mn-lt"/>
              <a:cs typeface="Courier New" pitchFamily="49" charset="0"/>
            </a:endParaRPr>
          </a:p>
          <a:p>
            <a:pPr lvl="1">
              <a:defRPr/>
            </a:pPr>
            <a:r>
              <a:rPr lang="en-US" sz="2000" dirty="0">
                <a:latin typeface="+mn-lt"/>
                <a:cs typeface="Courier New" pitchFamily="49" charset="0"/>
              </a:rPr>
              <a:t>Change the terminal type</a:t>
            </a:r>
          </a:p>
          <a:p>
            <a:pPr lvl="1">
              <a:defRPr/>
            </a:pPr>
            <a:r>
              <a:rPr lang="en-US" sz="2000" dirty="0">
                <a:latin typeface="+mn-lt"/>
                <a:cs typeface="Courier New" pitchFamily="49" charset="0"/>
              </a:rPr>
              <a:t>Possibility to use </a:t>
            </a:r>
            <a:r>
              <a:rPr lang="en-US" sz="2000" dirty="0" err="1">
                <a:latin typeface="+mn-lt"/>
                <a:cs typeface="Courier New" pitchFamily="49" charset="0"/>
              </a:rPr>
              <a:t>LaTeX</a:t>
            </a:r>
            <a:r>
              <a:rPr lang="en-US" sz="2000" dirty="0">
                <a:latin typeface="+mn-lt"/>
                <a:cs typeface="Courier New" pitchFamily="49" charset="0"/>
              </a:rPr>
              <a:t> notation </a:t>
            </a:r>
          </a:p>
          <a:p>
            <a:pPr marL="360000" lvl="1" indent="0">
              <a:spcBef>
                <a:spcPts val="0"/>
              </a:spcBef>
              <a:buNone/>
              <a:defRPr/>
            </a:pPr>
            <a:r>
              <a:rPr lang="en-US" sz="2000" dirty="0">
                <a:latin typeface="Courier New" pitchFamily="49" charset="0"/>
                <a:cs typeface="Courier New" pitchFamily="49" charset="0"/>
              </a:rPr>
              <a:t>set terminal postscript eps size 3.5,2.62 \ enhanced color font 'Helvetica,30' linewidth 2</a:t>
            </a:r>
          </a:p>
          <a:p>
            <a:pPr marL="634320" lvl="1" indent="-274320">
              <a:spcBef>
                <a:spcPts val="0"/>
              </a:spcBef>
              <a:buFont typeface="Wingdings"/>
              <a:buNone/>
              <a:defRPr/>
            </a:pPr>
            <a:r>
              <a:rPr lang="en-US" sz="2000" dirty="0">
                <a:latin typeface="Courier New" pitchFamily="49" charset="0"/>
                <a:cs typeface="Courier New" pitchFamily="49" charset="0"/>
              </a:rPr>
              <a:t>set output ‘</a:t>
            </a:r>
            <a:r>
              <a:rPr lang="en-US" sz="2000" dirty="0" err="1">
                <a:latin typeface="Courier New" pitchFamily="49" charset="0"/>
                <a:cs typeface="Courier New" pitchFamily="49" charset="0"/>
              </a:rPr>
              <a:t>test.eps</a:t>
            </a:r>
            <a:r>
              <a:rPr lang="en-US" sz="2000" dirty="0">
                <a:latin typeface="Courier New" pitchFamily="49" charset="0"/>
                <a:cs typeface="Courier New" pitchFamily="49" charset="0"/>
              </a:rPr>
              <a:t>'</a:t>
            </a:r>
          </a:p>
          <a:p>
            <a:pPr marL="634320" lvl="1" indent="-274320">
              <a:spcBef>
                <a:spcPts val="0"/>
              </a:spcBef>
              <a:buFont typeface="Wingdings"/>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xlabel</a:t>
            </a:r>
            <a:r>
              <a:rPr lang="en-US" sz="2000" dirty="0">
                <a:latin typeface="Courier New" pitchFamily="49" charset="0"/>
                <a:cs typeface="Courier New" pitchFamily="49" charset="0"/>
              </a:rPr>
              <a:t> '{/Symbol t}'</a:t>
            </a:r>
          </a:p>
          <a:p>
            <a:pPr marL="634320" lvl="1" indent="-274320">
              <a:spcBef>
                <a:spcPts val="0"/>
              </a:spcBef>
              <a:buFont typeface="Wingdings"/>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ylabel</a:t>
            </a:r>
            <a:r>
              <a:rPr lang="en-US" sz="2000" dirty="0">
                <a:latin typeface="Courier New" pitchFamily="49" charset="0"/>
                <a:cs typeface="Courier New" pitchFamily="49" charset="0"/>
              </a:rPr>
              <a:t> '{/Symbol d}{/Symbol f}'</a:t>
            </a:r>
          </a:p>
          <a:p>
            <a:pPr marL="634320" lvl="1" indent="-274320">
              <a:spcBef>
                <a:spcPts val="0"/>
              </a:spcBef>
              <a:buFont typeface="Wingdings"/>
              <a:buNone/>
              <a:defRPr/>
            </a:pPr>
            <a:r>
              <a:rPr lang="en-US" sz="2000" dirty="0">
                <a:latin typeface="Courier New" pitchFamily="49" charset="0"/>
                <a:cs typeface="Courier New" pitchFamily="49" charset="0"/>
              </a:rPr>
              <a:t>unset </a:t>
            </a:r>
            <a:r>
              <a:rPr lang="en-US" sz="2000" dirty="0" err="1">
                <a:latin typeface="Courier New" pitchFamily="49" charset="0"/>
                <a:cs typeface="Courier New" pitchFamily="49" charset="0"/>
              </a:rPr>
              <a:t>ytics</a:t>
            </a:r>
            <a:endParaRPr lang="en-US" sz="2000" dirty="0">
              <a:latin typeface="Courier New" pitchFamily="49" charset="0"/>
              <a:cs typeface="Courier New" pitchFamily="49" charset="0"/>
            </a:endParaRPr>
          </a:p>
          <a:p>
            <a:pPr marL="634320" lvl="1" indent="-274320">
              <a:spcBef>
                <a:spcPts val="0"/>
              </a:spcBef>
              <a:buFont typeface="Wingdings"/>
              <a:buNone/>
              <a:defRPr/>
            </a:pPr>
            <a:r>
              <a:rPr lang="en-US" sz="2000" dirty="0">
                <a:latin typeface="Courier New" pitchFamily="49" charset="0"/>
                <a:cs typeface="Courier New" pitchFamily="49" charset="0"/>
              </a:rPr>
              <a:t>set title ''</a:t>
            </a:r>
          </a:p>
          <a:p>
            <a:pPr marL="634320" lvl="1" indent="-274320">
              <a:spcBef>
                <a:spcPts val="0"/>
              </a:spcBef>
              <a:buFont typeface="Wingdings"/>
              <a:buNone/>
              <a:defRPr/>
            </a:pPr>
            <a:r>
              <a:rPr lang="en-US" sz="2000" dirty="0">
                <a:latin typeface="Courier New" pitchFamily="49" charset="0"/>
                <a:cs typeface="Courier New" pitchFamily="49" charset="0"/>
              </a:rPr>
              <a:t>unset label</a:t>
            </a:r>
          </a:p>
          <a:p>
            <a:pPr marL="634320" lvl="1" indent="-274320">
              <a:spcBef>
                <a:spcPts val="0"/>
              </a:spcBef>
              <a:buFont typeface="Wingdings"/>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pointsize</a:t>
            </a:r>
            <a:r>
              <a:rPr lang="en-US" sz="2000" dirty="0">
                <a:latin typeface="Courier New" pitchFamily="49" charset="0"/>
                <a:cs typeface="Courier New" pitchFamily="49" charset="0"/>
              </a:rPr>
              <a:t> 2</a:t>
            </a:r>
          </a:p>
          <a:p>
            <a:pPr marL="634320" lvl="1" indent="-274320">
              <a:spcBef>
                <a:spcPts val="0"/>
              </a:spcBef>
              <a:buFont typeface="Wingdings"/>
              <a:buNone/>
              <a:defRPr/>
            </a:pPr>
            <a:r>
              <a:rPr lang="en-US" sz="2000" dirty="0">
                <a:latin typeface="Courier New" pitchFamily="49" charset="0"/>
                <a:cs typeface="Courier New" pitchFamily="49" charset="0"/>
              </a:rPr>
              <a:t>plot 'test.dat' u 2:3 t "" </a:t>
            </a:r>
          </a:p>
          <a:p>
            <a:pPr marL="634320" lvl="1" indent="-274320">
              <a:spcBef>
                <a:spcPts val="0"/>
              </a:spcBef>
              <a:buFont typeface="Wingdings"/>
              <a:buNone/>
              <a:defRPr/>
            </a:pPr>
            <a:r>
              <a:rPr lang="en-US" sz="2000" dirty="0">
                <a:latin typeface="Courier New" pitchFamily="49" charset="0"/>
                <a:cs typeface="Courier New" pitchFamily="49" charset="0"/>
              </a:rPr>
              <a:t>reset</a:t>
            </a:r>
          </a:p>
          <a:p>
            <a:pPr marL="274320" indent="-274320" fontAlgn="auto">
              <a:spcAft>
                <a:spcPts val="0"/>
              </a:spcAft>
              <a:buFont typeface="Wingdings"/>
              <a:buNone/>
              <a:defRPr/>
            </a:pPr>
            <a:endParaRPr lang="en-US" sz="2000" b="1" dirty="0">
              <a:latin typeface="Courier New" pitchFamily="49" charset="0"/>
              <a:cs typeface="Courier New" pitchFamily="49" charset="0"/>
            </a:endParaRPr>
          </a:p>
          <a:p>
            <a:pPr marL="274320" indent="-274320" fontAlgn="auto">
              <a:spcAft>
                <a:spcPts val="0"/>
              </a:spcAft>
              <a:buFont typeface="Wingdings"/>
              <a:buNone/>
              <a:defRPr/>
            </a:pPr>
            <a:endParaRPr lang="en-US" sz="20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192</a:t>
            </a:fld>
            <a:endParaRPr lang="en-US" altLang="en-US" sz="1400" dirty="0">
              <a:solidFill>
                <a:srgbClr val="FFFFFF"/>
              </a:solidFill>
            </a:endParaRPr>
          </a:p>
        </p:txBody>
      </p:sp>
    </p:spTree>
    <p:extLst>
      <p:ext uri="{BB962C8B-B14F-4D97-AF65-F5344CB8AC3E}">
        <p14:creationId xmlns:p14="http://schemas.microsoft.com/office/powerpoint/2010/main" val="16978457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457200" y="1600200"/>
            <a:ext cx="7467600" cy="4873625"/>
          </a:xfrm>
        </p:spPr>
        <p:txBody>
          <a:bodyPr>
            <a:noAutofit/>
          </a:bodyPr>
          <a:lstStyle/>
          <a:p>
            <a:pPr marL="274320" indent="-274320" fontAlgn="auto">
              <a:spcAft>
                <a:spcPts val="0"/>
              </a:spcAft>
              <a:buFont typeface="Wingdings"/>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set terminal latex</a:t>
            </a:r>
          </a:p>
          <a:p>
            <a:pPr marL="274320" indent="-274320" fontAlgn="auto">
              <a:spcAft>
                <a:spcPts val="0"/>
              </a:spcAft>
              <a:buFont typeface="Wingdings"/>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set output "example1.tex"</a:t>
            </a:r>
          </a:p>
          <a:p>
            <a:pPr marL="274320" indent="-274320" fontAlgn="auto">
              <a:spcAft>
                <a:spcPts val="0"/>
              </a:spcAft>
              <a:buFont typeface="Wingdings"/>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plot [-3.14:3.14] sin(x)</a:t>
            </a:r>
          </a:p>
          <a:p>
            <a:pPr>
              <a:defRPr/>
            </a:pPr>
            <a:r>
              <a:rPr lang="en-US" sz="2200" dirty="0">
                <a:latin typeface="+mj-lt"/>
                <a:cs typeface="Courier New" pitchFamily="49" charset="0"/>
              </a:rPr>
              <a:t>Results in example1.tex</a:t>
            </a:r>
          </a:p>
          <a:p>
            <a:pPr marL="634320" lvl="1" indent="-274320">
              <a:buFont typeface="Wingdings"/>
              <a:buNone/>
              <a:defRPr/>
            </a:pPr>
            <a:r>
              <a:rPr lang="en-US" sz="1800" dirty="0">
                <a:latin typeface="Courier New" pitchFamily="49" charset="0"/>
                <a:cs typeface="Courier New" pitchFamily="49" charset="0"/>
              </a:rPr>
              <a:t>% GNUPLOT: </a:t>
            </a:r>
            <a:r>
              <a:rPr lang="en-US" sz="1800" dirty="0" err="1">
                <a:latin typeface="Courier New" pitchFamily="49" charset="0"/>
                <a:cs typeface="Courier New" pitchFamily="49" charset="0"/>
              </a:rPr>
              <a:t>LaTeX</a:t>
            </a:r>
            <a:r>
              <a:rPr lang="en-US" sz="1800" dirty="0">
                <a:latin typeface="Courier New" pitchFamily="49" charset="0"/>
                <a:cs typeface="Courier New" pitchFamily="49" charset="0"/>
              </a:rPr>
              <a:t> picture</a:t>
            </a:r>
          </a:p>
          <a:p>
            <a:pPr marL="634320" lvl="1" indent="-274320">
              <a:buFont typeface="Wingdings"/>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setlength</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unitlength</a:t>
            </a:r>
            <a:r>
              <a:rPr lang="en-US" sz="1800" dirty="0">
                <a:latin typeface="Courier New" pitchFamily="49" charset="0"/>
                <a:cs typeface="Courier New" pitchFamily="49" charset="0"/>
              </a:rPr>
              <a:t>}{0.240900pt}</a:t>
            </a:r>
          </a:p>
          <a:p>
            <a:pPr marL="634320" lvl="1" indent="-274320">
              <a:buFont typeface="Wingdings"/>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ifx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\undefined\</a:t>
            </a:r>
            <a:r>
              <a:rPr lang="en-US" sz="1800" dirty="0" err="1">
                <a:latin typeface="Courier New" pitchFamily="49" charset="0"/>
                <a:cs typeface="Courier New" pitchFamily="49" charset="0"/>
              </a:rPr>
              <a:t>newsavebox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}\fi\</a:t>
            </a:r>
          </a:p>
          <a:p>
            <a:pPr marL="634320" lvl="1" indent="-274320">
              <a:buFont typeface="Wingdings"/>
              <a:buNone/>
              <a:defRPr/>
            </a:pPr>
            <a:r>
              <a:rPr lang="en-US" sz="1800" dirty="0">
                <a:latin typeface="Courier New" pitchFamily="49" charset="0"/>
                <a:cs typeface="Courier New" pitchFamily="49" charset="0"/>
              </a:rPr>
              <a:t>begin{picture}(1500,900)(0,0)</a:t>
            </a:r>
          </a:p>
          <a:p>
            <a:pPr marL="634320" lvl="1" indent="-274320">
              <a:buFont typeface="Wingdings"/>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sbox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}{\rule[-0.200pt]{0.400pt}{0.400pt}}%</a:t>
            </a:r>
          </a:p>
          <a:p>
            <a:pPr marL="634320" lvl="1" indent="-274320">
              <a:buFont typeface="Wingdings"/>
              <a:buNone/>
              <a:defRPr/>
            </a:pPr>
            <a:r>
              <a:rPr lang="en-US" sz="1800" dirty="0">
                <a:latin typeface="Courier New" pitchFamily="49" charset="0"/>
                <a:cs typeface="Courier New" pitchFamily="49" charset="0"/>
              </a:rPr>
              <a:t>\put(170.0,82.0){\rule[-0.200pt]{4.818pt}{0.400pt</a:t>
            </a:r>
          </a:p>
          <a:p>
            <a:pPr marL="634320" lvl="1" indent="-274320">
              <a:buFont typeface="Wingdings"/>
              <a:buNone/>
              <a:defRPr/>
            </a:pPr>
            <a:r>
              <a:rPr lang="en-US" sz="1800" dirty="0">
                <a:latin typeface="Courier New" pitchFamily="49" charset="0"/>
                <a:cs typeface="Courier New" pitchFamily="49" charset="0"/>
              </a:rPr>
              <a:t>…</a:t>
            </a:r>
          </a:p>
          <a:p>
            <a:pPr marL="634320" lvl="1" indent="-274320">
              <a:buFont typeface="Wingdings"/>
              <a:buNone/>
              <a:defRPr/>
            </a:pPr>
            <a:r>
              <a:rPr lang="en-US" sz="1800" dirty="0">
                <a:latin typeface="Courier New" pitchFamily="49" charset="0"/>
                <a:cs typeface="Courier New" pitchFamily="49" charset="0"/>
              </a:rPr>
              <a:t>\put(170.0,860.0){\rule[-0.200pt]{308.352pt}{0.400pt}}\end{picture}</a:t>
            </a:r>
          </a:p>
          <a:p>
            <a:pPr marL="634320" lvl="1" indent="-274320">
              <a:buFont typeface="Wingdings"/>
              <a:buNone/>
              <a:defRPr/>
            </a:pPr>
            <a:endParaRPr lang="en-US" sz="1800"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193</a:t>
            </a:fld>
            <a:endParaRPr lang="en-US" altLang="en-US" sz="1400">
              <a:solidFill>
                <a:srgbClr val="FFFFFF"/>
              </a:solidFill>
            </a:endParaRPr>
          </a:p>
        </p:txBody>
      </p:sp>
    </p:spTree>
    <p:extLst>
      <p:ext uri="{BB962C8B-B14F-4D97-AF65-F5344CB8AC3E}">
        <p14:creationId xmlns:p14="http://schemas.microsoft.com/office/powerpoint/2010/main" val="23814028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57112" y="2060848"/>
            <a:ext cx="4686887" cy="3707050"/>
          </a:xfrm>
          <a:prstGeom prst="rect">
            <a:avLst/>
          </a:prstGeom>
        </p:spPr>
      </p:pic>
      <p:sp>
        <p:nvSpPr>
          <p:cNvPr id="58370" name="Title 1"/>
          <p:cNvSpPr>
            <a:spLocks noGrp="1"/>
          </p:cNvSpPr>
          <p:nvPr>
            <p:ph type="title"/>
          </p:nvPr>
        </p:nvSpPr>
        <p:spPr/>
        <p:txBody>
          <a:bodyPr/>
          <a:lstStyle/>
          <a:p>
            <a:pPr fontAlgn="auto">
              <a:spcAft>
                <a:spcPts val="0"/>
              </a:spcAft>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457200" y="1600200"/>
            <a:ext cx="7467600" cy="4873625"/>
          </a:xfrm>
        </p:spPr>
        <p:txBody>
          <a:bodyPr>
            <a:noAutofit/>
          </a:bodyPr>
          <a:lstStyle/>
          <a:p>
            <a:pPr>
              <a:defRPr/>
            </a:pPr>
            <a:r>
              <a:rPr lang="en-US" sz="2000" dirty="0" err="1">
                <a:latin typeface="+mj-lt"/>
                <a:cs typeface="Courier New" pitchFamily="49" charset="0"/>
              </a:rPr>
              <a:t>LaTeX</a:t>
            </a:r>
            <a:r>
              <a:rPr lang="en-US" sz="2000" dirty="0">
                <a:latin typeface="+mj-lt"/>
                <a:cs typeface="Courier New" pitchFamily="49" charset="0"/>
              </a:rPr>
              <a:t> document:</a:t>
            </a:r>
          </a:p>
          <a:p>
            <a:pPr marL="634320" lvl="1" indent="-274320">
              <a:spcBef>
                <a:spcPts val="0"/>
              </a:spcBef>
              <a:buFont typeface="Wingdings"/>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documentclass</a:t>
            </a:r>
            <a:r>
              <a:rPr lang="en-US" sz="2200" dirty="0">
                <a:latin typeface="Courier New" pitchFamily="49" charset="0"/>
                <a:cs typeface="Courier New" pitchFamily="49" charset="0"/>
              </a:rPr>
              <a:t>{article}</a:t>
            </a:r>
          </a:p>
          <a:p>
            <a:pPr marL="634320" lvl="1" indent="-274320">
              <a:spcBef>
                <a:spcPts val="0"/>
              </a:spcBef>
              <a:buFont typeface="Wingdings"/>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{geometry}</a:t>
            </a:r>
          </a:p>
          <a:p>
            <a:pPr marL="634320" lvl="1" indent="-274320">
              <a:spcBef>
                <a:spcPts val="0"/>
              </a:spcBef>
              <a:buFont typeface="Wingdings"/>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{color}</a:t>
            </a:r>
          </a:p>
          <a:p>
            <a:pPr marL="634320" lvl="1" indent="-274320">
              <a:spcBef>
                <a:spcPts val="0"/>
              </a:spcBef>
              <a:buFont typeface="Wingdings"/>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graphicx</a:t>
            </a:r>
            <a:r>
              <a:rPr lang="en-US" sz="2200" dirty="0">
                <a:latin typeface="Courier New" pitchFamily="49" charset="0"/>
                <a:cs typeface="Courier New" pitchFamily="49" charset="0"/>
              </a:rPr>
              <a:t>}</a:t>
            </a:r>
          </a:p>
          <a:p>
            <a:pPr marL="634320" lvl="1" indent="-274320">
              <a:spcBef>
                <a:spcPts val="0"/>
              </a:spcBef>
              <a:buFont typeface="Wingdings"/>
              <a:buNone/>
              <a:defRPr/>
            </a:pPr>
            <a:r>
              <a:rPr lang="en-US" sz="2200" dirty="0">
                <a:latin typeface="Courier New" pitchFamily="49" charset="0"/>
                <a:cs typeface="Courier New" pitchFamily="49" charset="0"/>
              </a:rPr>
              <a:t>\begin{document}</a:t>
            </a:r>
          </a:p>
          <a:p>
            <a:pPr marL="634320" lvl="1" indent="-274320">
              <a:spcBef>
                <a:spcPts val="0"/>
              </a:spcBef>
              <a:buFont typeface="Wingdings"/>
              <a:buNone/>
              <a:defRPr/>
            </a:pPr>
            <a:r>
              <a:rPr lang="en-US" sz="2200" dirty="0">
                <a:solidFill>
                  <a:srgbClr val="FF0000"/>
                </a:solidFill>
                <a:latin typeface="Courier New" pitchFamily="49" charset="0"/>
                <a:cs typeface="Courier New" pitchFamily="49" charset="0"/>
              </a:rPr>
              <a:t>\begin{figure}</a:t>
            </a:r>
          </a:p>
          <a:p>
            <a:pPr marL="634320" lvl="1" indent="-274320">
              <a:spcBef>
                <a:spcPts val="0"/>
              </a:spcBef>
              <a:buFont typeface="Wingdings"/>
              <a:buNone/>
              <a:defRPr/>
            </a:pPr>
            <a:r>
              <a:rPr lang="en-US" sz="2200" dirty="0">
                <a:latin typeface="Courier New" pitchFamily="49" charset="0"/>
                <a:cs typeface="Courier New" pitchFamily="49" charset="0"/>
              </a:rPr>
              <a:t>  \begin{center}</a:t>
            </a:r>
          </a:p>
          <a:p>
            <a:pPr marL="634320" lvl="1" indent="-274320">
              <a:spcBef>
                <a:spcPts val="0"/>
              </a:spcBef>
              <a:buFont typeface="Wingdings"/>
              <a:buNone/>
              <a:defRPr/>
            </a:pPr>
            <a:r>
              <a:rPr lang="en-US" sz="2200" dirty="0">
                <a:latin typeface="Courier New" pitchFamily="49" charset="0"/>
                <a:cs typeface="Courier New" pitchFamily="49" charset="0"/>
              </a:rPr>
              <a:t>    </a:t>
            </a:r>
            <a:r>
              <a:rPr lang="en-US" sz="2200" dirty="0">
                <a:solidFill>
                  <a:srgbClr val="FF0000"/>
                </a:solidFill>
                <a:latin typeface="Courier New" pitchFamily="49" charset="0"/>
                <a:cs typeface="Courier New" pitchFamily="49" charset="0"/>
              </a:rPr>
              <a:t>\include{example1}</a:t>
            </a:r>
          </a:p>
          <a:p>
            <a:pPr marL="634320" lvl="1" indent="-274320">
              <a:spcBef>
                <a:spcPts val="0"/>
              </a:spcBef>
              <a:buFont typeface="Wingdings"/>
              <a:buNone/>
              <a:defRPr/>
            </a:pPr>
            <a:r>
              <a:rPr lang="en-US" sz="2200" dirty="0">
                <a:latin typeface="Courier New" pitchFamily="49" charset="0"/>
                <a:cs typeface="Courier New" pitchFamily="49" charset="0"/>
              </a:rPr>
              <a:t>  \end{center}</a:t>
            </a:r>
          </a:p>
          <a:p>
            <a:pPr marL="634320" lvl="1" indent="-274320">
              <a:spcBef>
                <a:spcPts val="0"/>
              </a:spcBef>
              <a:buFont typeface="Wingdings"/>
              <a:buNone/>
              <a:defRPr/>
            </a:pPr>
            <a:r>
              <a:rPr lang="en-US" sz="2200" dirty="0">
                <a:latin typeface="Courier New" pitchFamily="49" charset="0"/>
                <a:cs typeface="Courier New" pitchFamily="49" charset="0"/>
              </a:rPr>
              <a:t>  \caption{A caption}</a:t>
            </a:r>
          </a:p>
          <a:p>
            <a:pPr marL="634320" lvl="1" indent="-274320">
              <a:spcBef>
                <a:spcPts val="0"/>
              </a:spcBef>
              <a:buFont typeface="Wingdings"/>
              <a:buNone/>
              <a:defRPr/>
            </a:pPr>
            <a:r>
              <a:rPr lang="en-US" sz="2200" dirty="0">
                <a:latin typeface="Courier New" pitchFamily="49" charset="0"/>
                <a:cs typeface="Courier New" pitchFamily="49" charset="0"/>
              </a:rPr>
              <a:t>\end{figure}</a:t>
            </a:r>
          </a:p>
          <a:p>
            <a:pPr marL="634320" lvl="1" indent="-274320">
              <a:spcBef>
                <a:spcPts val="0"/>
              </a:spcBef>
              <a:buFont typeface="Wingdings"/>
              <a:buNone/>
              <a:defRPr/>
            </a:pPr>
            <a:r>
              <a:rPr lang="en-US" sz="2200" dirty="0">
                <a:latin typeface="Courier New" pitchFamily="49" charset="0"/>
                <a:cs typeface="Courier New" pitchFamily="49" charset="0"/>
              </a:rPr>
              <a:t>\end{document}</a:t>
            </a:r>
          </a:p>
        </p:txBody>
      </p:sp>
    </p:spTree>
    <p:extLst>
      <p:ext uri="{BB962C8B-B14F-4D97-AF65-F5344CB8AC3E}">
        <p14:creationId xmlns:p14="http://schemas.microsoft.com/office/powerpoint/2010/main" val="18464315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ImageMagick</a:t>
            </a:r>
            <a:endParaRPr lang="en-US" dirty="0"/>
          </a:p>
        </p:txBody>
      </p:sp>
      <p:sp>
        <p:nvSpPr>
          <p:cNvPr id="58371" name="Content Placeholder 2"/>
          <p:cNvSpPr>
            <a:spLocks noGrp="1"/>
          </p:cNvSpPr>
          <p:nvPr>
            <p:ph sz="quarter" idx="1"/>
          </p:nvPr>
        </p:nvSpPr>
        <p:spPr>
          <a:xfrm>
            <a:off x="457200" y="1600200"/>
            <a:ext cx="7467600" cy="4873625"/>
          </a:xfrm>
        </p:spPr>
        <p:txBody>
          <a:bodyPr>
            <a:normAutofit/>
          </a:bodyPr>
          <a:lstStyle/>
          <a:p>
            <a:pPr>
              <a:defRPr/>
            </a:pPr>
            <a:r>
              <a:rPr lang="en-US" dirty="0" err="1"/>
              <a:t>ImageMagick</a:t>
            </a:r>
            <a:r>
              <a:rPr lang="en-US" dirty="0"/>
              <a:t> (</a:t>
            </a:r>
            <a:r>
              <a:rPr lang="en-US" dirty="0">
                <a:hlinkClick r:id="rId2"/>
              </a:rPr>
              <a:t>http://www.imagemagick.org</a:t>
            </a:r>
            <a:r>
              <a:rPr lang="en-US" dirty="0"/>
              <a:t>) is a powerful, free software suite to create, edit, and compose bitmap images. It can read, convert and write images in a large variety of formats.</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2583975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ImageMagick</a:t>
            </a:r>
            <a:r>
              <a:rPr lang="en-US" dirty="0"/>
              <a:t> - Tools</a:t>
            </a:r>
          </a:p>
        </p:txBody>
      </p:sp>
      <p:sp>
        <p:nvSpPr>
          <p:cNvPr id="58371" name="Content Placeholder 2"/>
          <p:cNvSpPr>
            <a:spLocks noGrp="1"/>
          </p:cNvSpPr>
          <p:nvPr>
            <p:ph sz="quarter" idx="1"/>
          </p:nvPr>
        </p:nvSpPr>
        <p:spPr>
          <a:xfrm>
            <a:off x="457200" y="1600200"/>
            <a:ext cx="7467600" cy="4873625"/>
          </a:xfrm>
        </p:spPr>
        <p:txBody>
          <a:bodyPr>
            <a:normAutofit/>
          </a:bodyPr>
          <a:lstStyle/>
          <a:p>
            <a:r>
              <a:rPr lang="en-US" altLang="en-US" dirty="0"/>
              <a:t>Convert</a:t>
            </a:r>
          </a:p>
          <a:p>
            <a:pPr lvl="1"/>
            <a:r>
              <a:rPr lang="en-US" altLang="en-US" sz="2000" dirty="0"/>
              <a:t>Convert image formats.</a:t>
            </a:r>
          </a:p>
          <a:p>
            <a:pPr lvl="1"/>
            <a:r>
              <a:rPr lang="en-US" altLang="en-US" sz="2000" dirty="0"/>
              <a:t>Many image transformations available – scale, rotate, text,  artistic filters</a:t>
            </a:r>
          </a:p>
          <a:p>
            <a:r>
              <a:rPr lang="en-US" altLang="en-US" dirty="0"/>
              <a:t>Display</a:t>
            </a:r>
          </a:p>
          <a:p>
            <a:r>
              <a:rPr lang="en-US" altLang="en-US" dirty="0"/>
              <a:t>Import</a:t>
            </a:r>
          </a:p>
          <a:p>
            <a:pPr lvl="1"/>
            <a:r>
              <a:rPr lang="en-US" altLang="en-US" sz="2000" dirty="0"/>
              <a:t>Screen capture under Linux</a:t>
            </a:r>
          </a:p>
          <a:p>
            <a:r>
              <a:rPr lang="en-US" altLang="en-US" dirty="0"/>
              <a:t>Identify</a:t>
            </a:r>
          </a:p>
          <a:p>
            <a:pPr lvl="1"/>
            <a:r>
              <a:rPr lang="en-US" altLang="en-US" sz="2000" dirty="0"/>
              <a:t>Find out characteristics of image</a:t>
            </a:r>
          </a:p>
          <a:p>
            <a:r>
              <a:rPr lang="en-US" altLang="en-US" dirty="0"/>
              <a:t>Composite</a:t>
            </a:r>
          </a:p>
          <a:p>
            <a:pPr lvl="1"/>
            <a:r>
              <a:rPr lang="en-US" altLang="en-US" sz="2000" dirty="0"/>
              <a:t>Composite multiple images together</a:t>
            </a:r>
          </a:p>
          <a:p>
            <a:pPr marL="274320" indent="-274320" fontAlgn="auto">
              <a:spcAft>
                <a:spcPts val="0"/>
              </a:spcAft>
              <a:buFont typeface="Wingdings"/>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4641059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ImageMagick</a:t>
            </a:r>
            <a:r>
              <a:rPr lang="en-US" dirty="0"/>
              <a:t> - processing</a:t>
            </a:r>
          </a:p>
        </p:txBody>
      </p:sp>
      <p:sp>
        <p:nvSpPr>
          <p:cNvPr id="58371" name="Content Placeholder 2"/>
          <p:cNvSpPr>
            <a:spLocks noGrp="1"/>
          </p:cNvSpPr>
          <p:nvPr>
            <p:ph sz="quarter" idx="1"/>
          </p:nvPr>
        </p:nvSpPr>
        <p:spPr>
          <a:xfrm>
            <a:off x="457200" y="1600200"/>
            <a:ext cx="7467600" cy="4873625"/>
          </a:xfrm>
        </p:spPr>
        <p:txBody>
          <a:bodyPr>
            <a:normAutofit/>
          </a:bodyPr>
          <a:lstStyle/>
          <a:p>
            <a:r>
              <a:rPr lang="en-US" altLang="en-US" dirty="0"/>
              <a:t>Add a blue border around image (expand?, replace?, shrink?)</a:t>
            </a:r>
          </a:p>
          <a:p>
            <a:pPr lvl="1"/>
            <a:r>
              <a:rPr lang="en-US" altLang="en-US" sz="2200" dirty="0">
                <a:latin typeface="Courier" pitchFamily="49" charset="0"/>
              </a:rPr>
              <a:t>convert -border 10x10 -</a:t>
            </a:r>
            <a:r>
              <a:rPr lang="en-US" altLang="en-US" sz="2200" dirty="0" err="1">
                <a:latin typeface="Courier" pitchFamily="49" charset="0"/>
              </a:rPr>
              <a:t>bordercolor</a:t>
            </a:r>
            <a:r>
              <a:rPr lang="en-US" altLang="en-US" sz="2200" dirty="0">
                <a:latin typeface="Courier" pitchFamily="49" charset="0"/>
              </a:rPr>
              <a:t> "#6699ff" fan.png fan2.png</a:t>
            </a:r>
          </a:p>
          <a:p>
            <a:r>
              <a:rPr lang="en-US" altLang="en-US" dirty="0"/>
              <a:t>Add a caption/attribution</a:t>
            </a:r>
          </a:p>
          <a:p>
            <a:pPr lvl="1"/>
            <a:r>
              <a:rPr lang="en-US" altLang="en-US" sz="2200" dirty="0">
                <a:latin typeface="Courier" pitchFamily="49" charset="0"/>
              </a:rPr>
              <a:t>convert -font </a:t>
            </a:r>
            <a:r>
              <a:rPr lang="en-US" altLang="en-US" sz="2200" dirty="0" err="1">
                <a:latin typeface="Courier" pitchFamily="49" charset="0"/>
              </a:rPr>
              <a:t>helvetica</a:t>
            </a:r>
            <a:r>
              <a:rPr lang="en-US" altLang="en-US" sz="2200" dirty="0">
                <a:latin typeface="Courier" pitchFamily="49" charset="0"/>
              </a:rPr>
              <a:t> -fill red -</a:t>
            </a:r>
            <a:r>
              <a:rPr lang="en-US" altLang="en-US" sz="2200" dirty="0" err="1">
                <a:latin typeface="Courier" pitchFamily="49" charset="0"/>
              </a:rPr>
              <a:t>pointsize</a:t>
            </a:r>
            <a:r>
              <a:rPr lang="en-US" altLang="en-US" sz="2200" dirty="0">
                <a:latin typeface="Courier" pitchFamily="49" charset="0"/>
              </a:rPr>
              <a:t> 14 -draw 'text 446,404 "made by……"' fan2.png fan3.png</a:t>
            </a:r>
          </a:p>
          <a:p>
            <a:pPr marL="274320" indent="-274320" fontAlgn="auto">
              <a:spcAft>
                <a:spcPts val="0"/>
              </a:spcAft>
              <a:buFont typeface="Wingdings"/>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4300527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ImageMagick</a:t>
            </a:r>
            <a:r>
              <a:rPr lang="en-US" dirty="0"/>
              <a:t> - movies</a:t>
            </a:r>
          </a:p>
        </p:txBody>
      </p:sp>
      <p:sp>
        <p:nvSpPr>
          <p:cNvPr id="58371" name="Content Placeholder 2"/>
          <p:cNvSpPr>
            <a:spLocks noGrp="1"/>
          </p:cNvSpPr>
          <p:nvPr>
            <p:ph sz="quarter" idx="1"/>
          </p:nvPr>
        </p:nvSpPr>
        <p:spPr>
          <a:xfrm>
            <a:off x="457200" y="1600200"/>
            <a:ext cx="7467600" cy="4873625"/>
          </a:xfrm>
        </p:spPr>
        <p:txBody>
          <a:bodyPr>
            <a:normAutofit/>
          </a:bodyPr>
          <a:lstStyle/>
          <a:p>
            <a:r>
              <a:rPr lang="en-US" altLang="en-US" dirty="0" err="1"/>
              <a:t>ImageMagick</a:t>
            </a:r>
            <a:r>
              <a:rPr lang="en-US" altLang="en-US" dirty="0"/>
              <a:t> can create animations (animated GIFs only)</a:t>
            </a:r>
          </a:p>
          <a:p>
            <a:pPr lvl="1"/>
            <a:r>
              <a:rPr lang="en-US" altLang="en-US" sz="2200" dirty="0">
                <a:latin typeface="Courier" pitchFamily="49" charset="0"/>
              </a:rPr>
              <a:t>convert -delay 20 –loop 0 file*.png anim.gif</a:t>
            </a:r>
          </a:p>
          <a:p>
            <a:pPr lvl="1"/>
            <a:r>
              <a:rPr lang="en-US" altLang="en-US" sz="2200" dirty="0">
                <a:latin typeface="Courier" pitchFamily="49" charset="0"/>
              </a:rPr>
              <a:t>animate anim.gif </a:t>
            </a:r>
          </a:p>
          <a:p>
            <a:pPr marL="274320" indent="-274320" fontAlgn="auto">
              <a:spcAft>
                <a:spcPts val="0"/>
              </a:spcAft>
              <a:buFont typeface="Wingdings"/>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409098095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ImageMagick</a:t>
            </a:r>
            <a:r>
              <a:rPr lang="en-US" dirty="0"/>
              <a:t> - actions</a:t>
            </a:r>
          </a:p>
        </p:txBody>
      </p:sp>
      <p:graphicFrame>
        <p:nvGraphicFramePr>
          <p:cNvPr id="2" name="Content Placeholder 1"/>
          <p:cNvGraphicFramePr>
            <a:graphicFrameLocks noGrp="1"/>
          </p:cNvGraphicFramePr>
          <p:nvPr>
            <p:ph sz="quarter" idx="1"/>
            <p:extLst>
              <p:ext uri="{D42A27DB-BD31-4B8C-83A1-F6EECF244321}">
                <p14:modId xmlns:p14="http://schemas.microsoft.com/office/powerpoint/2010/main" val="3540425354"/>
              </p:ext>
            </p:extLst>
          </p:nvPr>
        </p:nvGraphicFramePr>
        <p:xfrm>
          <a:off x="179512" y="1080000"/>
          <a:ext cx="8856984" cy="5725160"/>
        </p:xfrm>
        <a:graphic>
          <a:graphicData uri="http://schemas.openxmlformats.org/drawingml/2006/table">
            <a:tbl>
              <a:tblPr firstRow="1" bandRow="1">
                <a:tableStyleId>{5C22544A-7EE6-4342-B048-85BDC9FD1C3A}</a:tableStyleId>
              </a:tblPr>
              <a:tblGrid>
                <a:gridCol w="2284102">
                  <a:extLst>
                    <a:ext uri="{9D8B030D-6E8A-4147-A177-3AD203B41FA5}">
                      <a16:colId xmlns:a16="http://schemas.microsoft.com/office/drawing/2014/main" val="2401449210"/>
                    </a:ext>
                  </a:extLst>
                </a:gridCol>
                <a:gridCol w="6572882">
                  <a:extLst>
                    <a:ext uri="{9D8B030D-6E8A-4147-A177-3AD203B41FA5}">
                      <a16:colId xmlns:a16="http://schemas.microsoft.com/office/drawing/2014/main" val="446686127"/>
                    </a:ext>
                  </a:extLst>
                </a:gridCol>
              </a:tblGrid>
              <a:tr h="370840">
                <a:tc>
                  <a:txBody>
                    <a:bodyPr/>
                    <a:lstStyle/>
                    <a:p>
                      <a:r>
                        <a:rPr lang="en-US" sz="1500" dirty="0"/>
                        <a:t>feature</a:t>
                      </a:r>
                    </a:p>
                  </a:txBody>
                  <a:tcPr/>
                </a:tc>
                <a:tc>
                  <a:txBody>
                    <a:bodyPr/>
                    <a:lstStyle/>
                    <a:p>
                      <a:r>
                        <a:rPr lang="en-US" sz="1500" dirty="0"/>
                        <a:t>action</a:t>
                      </a:r>
                    </a:p>
                  </a:txBody>
                  <a:tcPr/>
                </a:tc>
                <a:extLst>
                  <a:ext uri="{0D108BD9-81ED-4DB2-BD59-A6C34878D82A}">
                    <a16:rowId xmlns:a16="http://schemas.microsoft.com/office/drawing/2014/main" val="2244977721"/>
                  </a:ext>
                </a:extLst>
              </a:tr>
              <a:tr h="370840">
                <a:tc>
                  <a:txBody>
                    <a:bodyPr/>
                    <a:lstStyle/>
                    <a:p>
                      <a:r>
                        <a:rPr lang="en-US" sz="1500" dirty="0"/>
                        <a:t>Animation</a:t>
                      </a:r>
                    </a:p>
                  </a:txBody>
                  <a:tcPr/>
                </a:tc>
                <a:tc>
                  <a:txBody>
                    <a:bodyPr/>
                    <a:lstStyle/>
                    <a:p>
                      <a:r>
                        <a:rPr lang="en-US" sz="1500" dirty="0"/>
                        <a:t>create a GIF animation sequence from a group of images.</a:t>
                      </a:r>
                    </a:p>
                  </a:txBody>
                  <a:tcPr/>
                </a:tc>
                <a:extLst>
                  <a:ext uri="{0D108BD9-81ED-4DB2-BD59-A6C34878D82A}">
                    <a16:rowId xmlns:a16="http://schemas.microsoft.com/office/drawing/2014/main" val="2494143306"/>
                  </a:ext>
                </a:extLst>
              </a:tr>
              <a:tr h="370840">
                <a:tc>
                  <a:txBody>
                    <a:bodyPr/>
                    <a:lstStyle/>
                    <a:p>
                      <a:r>
                        <a:rPr lang="en-US" sz="1500" dirty="0"/>
                        <a:t>Color management</a:t>
                      </a:r>
                    </a:p>
                  </a:txBody>
                  <a:tcPr/>
                </a:tc>
                <a:tc>
                  <a:txBody>
                    <a:bodyPr/>
                    <a:lstStyle/>
                    <a:p>
                      <a:r>
                        <a:rPr lang="en-US" sz="1500" dirty="0"/>
                        <a:t>accurate color management with color profiles or in lieu of-- built-in gamma compression or expansion as demanded by the </a:t>
                      </a:r>
                      <a:r>
                        <a:rPr lang="en-US" sz="1500" dirty="0" err="1"/>
                        <a:t>colorspace</a:t>
                      </a:r>
                      <a:endParaRPr lang="en-US" sz="1500" dirty="0"/>
                    </a:p>
                  </a:txBody>
                  <a:tcPr/>
                </a:tc>
                <a:extLst>
                  <a:ext uri="{0D108BD9-81ED-4DB2-BD59-A6C34878D82A}">
                    <a16:rowId xmlns:a16="http://schemas.microsoft.com/office/drawing/2014/main" val="3840481940"/>
                  </a:ext>
                </a:extLst>
              </a:tr>
              <a:tr h="370840">
                <a:tc>
                  <a:txBody>
                    <a:bodyPr/>
                    <a:lstStyle/>
                    <a:p>
                      <a:r>
                        <a:rPr lang="en-US" sz="1500" dirty="0"/>
                        <a:t>Composite</a:t>
                      </a:r>
                    </a:p>
                  </a:txBody>
                  <a:tcPr/>
                </a:tc>
                <a:tc>
                  <a:txBody>
                    <a:bodyPr/>
                    <a:lstStyle/>
                    <a:p>
                      <a:r>
                        <a:rPr lang="en-US" sz="1500" dirty="0"/>
                        <a:t>overlap one image over another</a:t>
                      </a:r>
                    </a:p>
                  </a:txBody>
                  <a:tcPr/>
                </a:tc>
                <a:extLst>
                  <a:ext uri="{0D108BD9-81ED-4DB2-BD59-A6C34878D82A}">
                    <a16:rowId xmlns:a16="http://schemas.microsoft.com/office/drawing/2014/main" val="972712181"/>
                  </a:ext>
                </a:extLst>
              </a:tr>
              <a:tr h="370840">
                <a:tc>
                  <a:txBody>
                    <a:bodyPr/>
                    <a:lstStyle/>
                    <a:p>
                      <a:r>
                        <a:rPr lang="en-US" sz="1500" dirty="0"/>
                        <a:t>Decorate</a:t>
                      </a:r>
                    </a:p>
                  </a:txBody>
                  <a:tcPr/>
                </a:tc>
                <a:tc>
                  <a:txBody>
                    <a:bodyPr/>
                    <a:lstStyle/>
                    <a:p>
                      <a:r>
                        <a:rPr lang="en-US" sz="1500" dirty="0"/>
                        <a:t>add a border or frame to an image.</a:t>
                      </a:r>
                    </a:p>
                  </a:txBody>
                  <a:tcPr/>
                </a:tc>
                <a:extLst>
                  <a:ext uri="{0D108BD9-81ED-4DB2-BD59-A6C34878D82A}">
                    <a16:rowId xmlns:a16="http://schemas.microsoft.com/office/drawing/2014/main" val="957542383"/>
                  </a:ext>
                </a:extLst>
              </a:tr>
              <a:tr h="370840">
                <a:tc>
                  <a:txBody>
                    <a:bodyPr/>
                    <a:lstStyle/>
                    <a:p>
                      <a:r>
                        <a:rPr lang="en-US" sz="1500" dirty="0"/>
                        <a:t>Discrete Fourier Transf.</a:t>
                      </a:r>
                    </a:p>
                  </a:txBody>
                  <a:tcPr/>
                </a:tc>
                <a:tc>
                  <a:txBody>
                    <a:bodyPr/>
                    <a:lstStyle/>
                    <a:p>
                      <a:r>
                        <a:rPr lang="en-US" sz="1500" dirty="0"/>
                        <a:t>implements the forward and inverse DFT.</a:t>
                      </a:r>
                    </a:p>
                  </a:txBody>
                  <a:tcPr/>
                </a:tc>
                <a:extLst>
                  <a:ext uri="{0D108BD9-81ED-4DB2-BD59-A6C34878D82A}">
                    <a16:rowId xmlns:a16="http://schemas.microsoft.com/office/drawing/2014/main" val="1083487237"/>
                  </a:ext>
                </a:extLst>
              </a:tr>
              <a:tr h="370840">
                <a:tc>
                  <a:txBody>
                    <a:bodyPr/>
                    <a:lstStyle/>
                    <a:p>
                      <a:r>
                        <a:rPr lang="en-US" sz="1500" dirty="0"/>
                        <a:t>Draw</a:t>
                      </a:r>
                    </a:p>
                  </a:txBody>
                  <a:tcPr anchor="ctr"/>
                </a:tc>
                <a:tc>
                  <a:txBody>
                    <a:bodyPr/>
                    <a:lstStyle/>
                    <a:p>
                      <a:r>
                        <a:rPr lang="en-US" sz="1500" dirty="0"/>
                        <a:t>add shapes or text to an image.</a:t>
                      </a:r>
                    </a:p>
                  </a:txBody>
                  <a:tcPr anchor="ctr"/>
                </a:tc>
                <a:extLst>
                  <a:ext uri="{0D108BD9-81ED-4DB2-BD59-A6C34878D82A}">
                    <a16:rowId xmlns:a16="http://schemas.microsoft.com/office/drawing/2014/main" val="2017329751"/>
                  </a:ext>
                </a:extLst>
              </a:tr>
              <a:tr h="370840">
                <a:tc>
                  <a:txBody>
                    <a:bodyPr/>
                    <a:lstStyle/>
                    <a:p>
                      <a:r>
                        <a:rPr lang="en-US" sz="1500" dirty="0"/>
                        <a:t>Format conversion</a:t>
                      </a:r>
                    </a:p>
                  </a:txBody>
                  <a:tcPr anchor="ctr"/>
                </a:tc>
                <a:tc>
                  <a:txBody>
                    <a:bodyPr/>
                    <a:lstStyle/>
                    <a:p>
                      <a:r>
                        <a:rPr lang="en-US" sz="1500" dirty="0"/>
                        <a:t>convert an image from one format to another (e.g. PNG to JPEG).</a:t>
                      </a:r>
                    </a:p>
                  </a:txBody>
                  <a:tcPr anchor="ctr"/>
                </a:tc>
                <a:extLst>
                  <a:ext uri="{0D108BD9-81ED-4DB2-BD59-A6C34878D82A}">
                    <a16:rowId xmlns:a16="http://schemas.microsoft.com/office/drawing/2014/main" val="4044838939"/>
                  </a:ext>
                </a:extLst>
              </a:tr>
              <a:tr h="370840">
                <a:tc>
                  <a:txBody>
                    <a:bodyPr/>
                    <a:lstStyle/>
                    <a:p>
                      <a:r>
                        <a:rPr lang="en-US" sz="1500" dirty="0"/>
                        <a:t>Generalized pixel distortion</a:t>
                      </a:r>
                    </a:p>
                  </a:txBody>
                  <a:tcPr/>
                </a:tc>
                <a:tc>
                  <a:txBody>
                    <a:bodyPr/>
                    <a:lstStyle/>
                    <a:p>
                      <a:r>
                        <a:rPr lang="en-US" sz="1500" dirty="0"/>
                        <a:t>correct for, or induce image distortions including perspective.</a:t>
                      </a:r>
                    </a:p>
                  </a:txBody>
                  <a:tcPr/>
                </a:tc>
                <a:extLst>
                  <a:ext uri="{0D108BD9-81ED-4DB2-BD59-A6C34878D82A}">
                    <a16:rowId xmlns:a16="http://schemas.microsoft.com/office/drawing/2014/main" val="461234370"/>
                  </a:ext>
                </a:extLst>
              </a:tr>
              <a:tr h="370840">
                <a:tc>
                  <a:txBody>
                    <a:bodyPr/>
                    <a:lstStyle/>
                    <a:p>
                      <a:r>
                        <a:rPr lang="en-US" sz="1500" dirty="0"/>
                        <a:t>Image calculator</a:t>
                      </a:r>
                    </a:p>
                  </a:txBody>
                  <a:tcPr anchor="ctr"/>
                </a:tc>
                <a:tc>
                  <a:txBody>
                    <a:bodyPr/>
                    <a:lstStyle/>
                    <a:p>
                      <a:r>
                        <a:rPr lang="en-US" sz="1500" dirty="0"/>
                        <a:t>apply a mathematical expression to an image or image channels.</a:t>
                      </a:r>
                    </a:p>
                  </a:txBody>
                  <a:tcPr anchor="ctr"/>
                </a:tc>
                <a:extLst>
                  <a:ext uri="{0D108BD9-81ED-4DB2-BD59-A6C34878D82A}">
                    <a16:rowId xmlns:a16="http://schemas.microsoft.com/office/drawing/2014/main" val="4255554581"/>
                  </a:ext>
                </a:extLst>
              </a:tr>
              <a:tr h="370840">
                <a:tc>
                  <a:txBody>
                    <a:bodyPr/>
                    <a:lstStyle/>
                    <a:p>
                      <a:r>
                        <a:rPr lang="en-US" sz="1500" dirty="0"/>
                        <a:t>Image gradients</a:t>
                      </a:r>
                    </a:p>
                  </a:txBody>
                  <a:tcPr anchor="ctr"/>
                </a:tc>
                <a:tc>
                  <a:txBody>
                    <a:bodyPr/>
                    <a:lstStyle/>
                    <a:p>
                      <a:r>
                        <a:rPr lang="en-US" sz="1500" dirty="0"/>
                        <a:t>create a gradual blend of two colors whose shape is horizontal, vertical, circular, or elliptical.</a:t>
                      </a:r>
                    </a:p>
                  </a:txBody>
                  <a:tcPr anchor="ctr"/>
                </a:tc>
                <a:extLst>
                  <a:ext uri="{0D108BD9-81ED-4DB2-BD59-A6C34878D82A}">
                    <a16:rowId xmlns:a16="http://schemas.microsoft.com/office/drawing/2014/main" val="696595191"/>
                  </a:ext>
                </a:extLst>
              </a:tr>
              <a:tr h="370840">
                <a:tc>
                  <a:txBody>
                    <a:bodyPr/>
                    <a:lstStyle/>
                    <a:p>
                      <a:r>
                        <a:rPr lang="en-US" sz="1500" dirty="0"/>
                        <a:t>Image identification</a:t>
                      </a:r>
                    </a:p>
                  </a:txBody>
                  <a:tcPr anchor="ctr"/>
                </a:tc>
                <a:tc>
                  <a:txBody>
                    <a:bodyPr/>
                    <a:lstStyle/>
                    <a:p>
                      <a:r>
                        <a:rPr lang="en-US" sz="1500" dirty="0"/>
                        <a:t>describe the format and attributes of an image.</a:t>
                      </a:r>
                    </a:p>
                  </a:txBody>
                  <a:tcPr anchor="ctr"/>
                </a:tc>
                <a:extLst>
                  <a:ext uri="{0D108BD9-81ED-4DB2-BD59-A6C34878D82A}">
                    <a16:rowId xmlns:a16="http://schemas.microsoft.com/office/drawing/2014/main" val="2858956720"/>
                  </a:ext>
                </a:extLst>
              </a:tr>
              <a:tr h="370840">
                <a:tc>
                  <a:txBody>
                    <a:bodyPr/>
                    <a:lstStyle/>
                    <a:p>
                      <a:r>
                        <a:rPr lang="en-US" sz="1500" dirty="0"/>
                        <a:t>Transform</a:t>
                      </a:r>
                    </a:p>
                  </a:txBody>
                  <a:tcPr anchor="ctr"/>
                </a:tc>
                <a:tc>
                  <a:txBody>
                    <a:bodyPr/>
                    <a:lstStyle/>
                    <a:p>
                      <a:r>
                        <a:rPr lang="en-US" sz="1500" dirty="0"/>
                        <a:t>resize, rotate, </a:t>
                      </a:r>
                      <a:r>
                        <a:rPr lang="en-US" sz="1500" dirty="0" err="1"/>
                        <a:t>deskew</a:t>
                      </a:r>
                      <a:r>
                        <a:rPr lang="en-US" sz="1500" dirty="0"/>
                        <a:t>, crop, flip or trim an image.</a:t>
                      </a:r>
                    </a:p>
                  </a:txBody>
                  <a:tcPr anchor="ctr"/>
                </a:tc>
                <a:extLst>
                  <a:ext uri="{0D108BD9-81ED-4DB2-BD59-A6C34878D82A}">
                    <a16:rowId xmlns:a16="http://schemas.microsoft.com/office/drawing/2014/main" val="2128241767"/>
                  </a:ext>
                </a:extLst>
              </a:tr>
              <a:tr h="370840">
                <a:tc>
                  <a:txBody>
                    <a:bodyPr/>
                    <a:lstStyle/>
                    <a:p>
                      <a:r>
                        <a:rPr lang="en-US" sz="1500" dirty="0"/>
                        <a:t>Transparency</a:t>
                      </a:r>
                    </a:p>
                  </a:txBody>
                  <a:tcPr anchor="ctr"/>
                </a:tc>
                <a:tc>
                  <a:txBody>
                    <a:bodyPr/>
                    <a:lstStyle/>
                    <a:p>
                      <a:r>
                        <a:rPr lang="en-US" sz="1500" dirty="0"/>
                        <a:t>render portions of an image invisible.</a:t>
                      </a:r>
                    </a:p>
                  </a:txBody>
                  <a:tcPr anchor="ctr"/>
                </a:tc>
                <a:extLst>
                  <a:ext uri="{0D108BD9-81ED-4DB2-BD59-A6C34878D82A}">
                    <a16:rowId xmlns:a16="http://schemas.microsoft.com/office/drawing/2014/main" val="2341512766"/>
                  </a:ext>
                </a:extLst>
              </a:tr>
            </a:tbl>
          </a:graphicData>
        </a:graphic>
      </p:graphicFrame>
    </p:spTree>
    <p:extLst>
      <p:ext uri="{BB962C8B-B14F-4D97-AF65-F5344CB8AC3E}">
        <p14:creationId xmlns:p14="http://schemas.microsoft.com/office/powerpoint/2010/main" val="3108669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pl-PL" sz="2200" dirty="0" err="1"/>
              <a:t>Few</a:t>
            </a:r>
            <a:r>
              <a:rPr lang="pl-PL" sz="2200" dirty="0"/>
              <a:t> </a:t>
            </a:r>
            <a:r>
              <a:rPr lang="pl-PL" sz="2200" dirty="0" err="1"/>
              <a:t>important</a:t>
            </a:r>
            <a:r>
              <a:rPr lang="pl-PL" sz="2200" dirty="0"/>
              <a:t> </a:t>
            </a:r>
            <a:r>
              <a:rPr lang="pl-PL" sz="2200" dirty="0" err="1"/>
              <a:t>issues</a:t>
            </a:r>
            <a:r>
              <a:rPr lang="pl-PL" sz="2200" dirty="0"/>
              <a:t>: </a:t>
            </a:r>
            <a:r>
              <a:rPr lang="pl-PL" sz="2200" dirty="0" err="1"/>
              <a:t>quotes</a:t>
            </a:r>
            <a:r>
              <a:rPr lang="pl-PL" sz="2200" dirty="0"/>
              <a:t>, </a:t>
            </a:r>
            <a:r>
              <a:rPr lang="pl-PL" sz="2200" dirty="0" err="1"/>
              <a:t>pipes</a:t>
            </a:r>
            <a:r>
              <a:rPr lang="pl-PL" sz="2200" dirty="0"/>
              <a:t>, </a:t>
            </a:r>
            <a:r>
              <a:rPr lang="pl-PL" sz="2200" dirty="0" err="1"/>
              <a:t>redirections</a:t>
            </a:r>
            <a:r>
              <a:rPr lang="nl-BE" sz="2200" dirty="0"/>
              <a:t>, output</a:t>
            </a:r>
            <a:endParaRPr lang="en-US" sz="2200" dirty="0"/>
          </a:p>
          <a:p>
            <a:r>
              <a:rPr lang="en-US" sz="2200" dirty="0"/>
              <a:t>Some useful commands</a:t>
            </a:r>
          </a:p>
          <a:p>
            <a:r>
              <a:rPr lang="en-US" sz="2200" dirty="0"/>
              <a:t>Grep</a:t>
            </a:r>
          </a:p>
          <a:p>
            <a:r>
              <a:rPr lang="en-US" sz="2200" dirty="0"/>
              <a:t>Sed</a:t>
            </a:r>
          </a:p>
          <a:p>
            <a:r>
              <a:rPr lang="en-US" sz="2200" dirty="0"/>
              <a:t>Awk</a:t>
            </a:r>
          </a:p>
          <a:p>
            <a:r>
              <a:rPr lang="en-US" sz="2200" dirty="0" err="1"/>
              <a:t>Gnuplot</a:t>
            </a:r>
            <a:endParaRPr lang="en-US" sz="2200" dirty="0"/>
          </a:p>
          <a:p>
            <a:r>
              <a:rPr lang="en-US" sz="2200" dirty="0" err="1"/>
              <a:t>ImageMagick</a:t>
            </a:r>
            <a:endParaRPr lang="en-US" sz="2200" dirty="0"/>
          </a:p>
          <a:p>
            <a:endParaRPr lang="en-US" sz="2200" dirty="0"/>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err="1"/>
              <a:t>Alternatively</a:t>
            </a:r>
            <a:r>
              <a:rPr lang="nl-BE" altLang="en-US" dirty="0"/>
              <a:t> (</a:t>
            </a:r>
            <a:r>
              <a:rPr lang="nl-BE" altLang="en-US" dirty="0" err="1"/>
              <a:t>when</a:t>
            </a:r>
            <a:r>
              <a:rPr lang="nl-BE" altLang="en-US" dirty="0"/>
              <a:t> </a:t>
            </a:r>
            <a:r>
              <a:rPr lang="nl-BE" altLang="en-US" dirty="0" err="1"/>
              <a:t>formatting</a:t>
            </a:r>
            <a:r>
              <a:rPr lang="nl-BE" altLang="en-US" dirty="0"/>
              <a:t> </a:t>
            </a:r>
            <a:r>
              <a:rPr lang="nl-BE" altLang="en-US" dirty="0" err="1"/>
              <a:t>needed</a:t>
            </a:r>
            <a:r>
              <a:rPr lang="nl-BE" altLang="en-US" dirty="0"/>
              <a:t>): </a:t>
            </a:r>
            <a:r>
              <a:rPr lang="nl-BE" altLang="en-US" dirty="0" err="1">
                <a:latin typeface="Courier New" panose="02070309020205020404" pitchFamily="49" charset="0"/>
                <a:cs typeface="Courier New" panose="02070309020205020404" pitchFamily="49" charset="0"/>
              </a:rPr>
              <a:t>printf</a:t>
            </a:r>
            <a:endParaRPr lang="en-US" altLang="en-US" dirty="0">
              <a:latin typeface="Courier New" panose="02070309020205020404" pitchFamily="49" charset="0"/>
              <a:cs typeface="Courier New" panose="02070309020205020404" pitchFamily="49" charset="0"/>
            </a:endParaRPr>
          </a:p>
          <a:p>
            <a:r>
              <a:rPr lang="nl-BE" altLang="nl-BE" dirty="0" err="1">
                <a:solidFill>
                  <a:schemeClr val="tx1"/>
                </a:solidFill>
                <a:latin typeface="Courier New" panose="02070309020205020404" pitchFamily="49" charset="0"/>
                <a:cs typeface="Courier New" panose="02070309020205020404" pitchFamily="49" charset="0"/>
              </a:rPr>
              <a:t>printf</a:t>
            </a:r>
            <a:r>
              <a:rPr lang="nl-BE" altLang="nl-BE" dirty="0">
                <a:solidFill>
                  <a:schemeClr val="tx1"/>
                </a:solidFill>
                <a:latin typeface="Courier New" panose="02070309020205020404" pitchFamily="49" charset="0"/>
                <a:cs typeface="Courier New" panose="02070309020205020404" pitchFamily="49" charset="0"/>
              </a:rPr>
              <a:t> [-v </a:t>
            </a:r>
            <a:r>
              <a:rPr lang="nl-BE" altLang="nl-BE" i="1" dirty="0">
                <a:solidFill>
                  <a:schemeClr val="tx1"/>
                </a:solidFill>
                <a:latin typeface="Courier New" panose="02070309020205020404" pitchFamily="49" charset="0"/>
                <a:cs typeface="Courier New" panose="02070309020205020404" pitchFamily="49" charset="0"/>
              </a:rPr>
              <a:t>var</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a:solidFill>
                  <a:schemeClr val="tx1"/>
                </a:solidFill>
                <a:latin typeface="Courier New" panose="02070309020205020404" pitchFamily="49" charset="0"/>
                <a:cs typeface="Courier New" panose="02070309020205020404" pitchFamily="49" charset="0"/>
              </a:rPr>
              <a:t>format</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err="1">
                <a:solidFill>
                  <a:schemeClr val="tx1"/>
                </a:solidFill>
                <a:latin typeface="Courier New" panose="02070309020205020404" pitchFamily="49" charset="0"/>
                <a:cs typeface="Courier New" panose="02070309020205020404" pitchFamily="49" charset="0"/>
              </a:rPr>
              <a:t>arguments</a:t>
            </a:r>
            <a:r>
              <a:rPr lang="nl-BE" altLang="nl-BE"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dirty="0" err="1">
                <a:solidFill>
                  <a:schemeClr val="tx1"/>
                </a:solidFill>
              </a:rPr>
              <a:t>Writes</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formatted</a:t>
            </a:r>
            <a:r>
              <a:rPr lang="nl-BE" altLang="nl-BE" dirty="0">
                <a:solidFill>
                  <a:schemeClr val="tx1"/>
                </a:solidFill>
              </a:rPr>
              <a:t> </a:t>
            </a:r>
            <a:r>
              <a:rPr lang="nl-BE" altLang="nl-BE" i="1" dirty="0" err="1">
                <a:solidFill>
                  <a:schemeClr val="tx1"/>
                </a:solidFill>
              </a:rPr>
              <a:t>arguments</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r>
              <a:rPr lang="nl-BE" altLang="nl-BE" dirty="0" err="1">
                <a:solidFill>
                  <a:schemeClr val="tx1"/>
                </a:solidFill>
              </a:rPr>
              <a:t>under</a:t>
            </a:r>
            <a:r>
              <a:rPr lang="nl-BE" altLang="nl-BE" dirty="0">
                <a:solidFill>
                  <a:schemeClr val="tx1"/>
                </a:solidFill>
              </a:rPr>
              <a:t> </a:t>
            </a:r>
            <a:r>
              <a:rPr lang="nl-BE" altLang="nl-BE" dirty="0" err="1">
                <a:solidFill>
                  <a:schemeClr val="tx1"/>
                </a:solidFill>
              </a:rPr>
              <a:t>the</a:t>
            </a:r>
            <a:r>
              <a:rPr lang="nl-BE" altLang="nl-BE" dirty="0">
                <a:solidFill>
                  <a:schemeClr val="tx1"/>
                </a:solidFill>
              </a:rPr>
              <a:t> control of </a:t>
            </a:r>
            <a:r>
              <a:rPr lang="nl-BE" altLang="nl-BE" dirty="0" err="1">
                <a:solidFill>
                  <a:schemeClr val="tx1"/>
                </a:solidFill>
              </a:rPr>
              <a:t>the</a:t>
            </a:r>
            <a:r>
              <a:rPr lang="nl-BE" altLang="nl-BE" dirty="0">
                <a:solidFill>
                  <a:schemeClr val="tx1"/>
                </a:solidFill>
              </a:rPr>
              <a:t> </a:t>
            </a:r>
            <a:r>
              <a:rPr lang="nl-BE" altLang="nl-BE" i="1" dirty="0">
                <a:solidFill>
                  <a:schemeClr val="tx1"/>
                </a:solidFill>
              </a:rPr>
              <a:t>format</a:t>
            </a:r>
            <a:r>
              <a:rPr lang="nl-BE" altLang="nl-BE" dirty="0">
                <a:solidFill>
                  <a:schemeClr val="tx1"/>
                </a:solidFill>
              </a:rPr>
              <a:t>. The </a:t>
            </a:r>
            <a:r>
              <a:rPr lang="nl-BE" altLang="nl-BE" dirty="0">
                <a:solidFill>
                  <a:schemeClr val="tx1"/>
                </a:solidFill>
                <a:latin typeface="Arial Unicode MS"/>
              </a:rPr>
              <a:t>-v</a:t>
            </a:r>
            <a:r>
              <a:rPr lang="nl-BE" altLang="nl-BE" dirty="0">
                <a:solidFill>
                  <a:schemeClr val="tx1"/>
                </a:solidFill>
              </a:rPr>
              <a:t> option </a:t>
            </a:r>
            <a:r>
              <a:rPr lang="nl-BE" altLang="nl-BE" dirty="0" err="1">
                <a:solidFill>
                  <a:schemeClr val="tx1"/>
                </a:solidFill>
              </a:rPr>
              <a:t>causes</a:t>
            </a:r>
            <a:r>
              <a:rPr lang="nl-BE" altLang="nl-BE" dirty="0">
                <a:solidFill>
                  <a:schemeClr val="tx1"/>
                </a:solidFill>
              </a:rPr>
              <a:t> </a:t>
            </a:r>
            <a:r>
              <a:rPr lang="nl-BE" altLang="nl-BE" dirty="0" err="1">
                <a:solidFill>
                  <a:schemeClr val="tx1"/>
                </a:solidFill>
              </a:rPr>
              <a:t>the</a:t>
            </a:r>
            <a:r>
              <a:rPr lang="nl-BE" altLang="nl-BE" dirty="0">
                <a:solidFill>
                  <a:schemeClr val="tx1"/>
                </a:solidFill>
              </a:rPr>
              <a:t> output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be</a:t>
            </a:r>
            <a:r>
              <a:rPr lang="nl-BE" altLang="nl-BE" dirty="0">
                <a:solidFill>
                  <a:schemeClr val="tx1"/>
                </a:solidFill>
              </a:rPr>
              <a:t> </a:t>
            </a:r>
            <a:r>
              <a:rPr lang="nl-BE" altLang="nl-BE" dirty="0" err="1">
                <a:solidFill>
                  <a:schemeClr val="tx1"/>
                </a:solidFill>
              </a:rPr>
              <a:t>assigned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variable</a:t>
            </a:r>
            <a:r>
              <a:rPr lang="nl-BE" altLang="nl-BE" dirty="0">
                <a:solidFill>
                  <a:schemeClr val="tx1"/>
                </a:solidFill>
              </a:rPr>
              <a:t> </a:t>
            </a:r>
            <a:r>
              <a:rPr lang="nl-BE" altLang="nl-BE" i="1" dirty="0">
                <a:solidFill>
                  <a:schemeClr val="tx1"/>
                </a:solidFill>
              </a:rPr>
              <a:t>var</a:t>
            </a:r>
            <a:r>
              <a:rPr lang="nl-BE" altLang="nl-BE" dirty="0">
                <a:solidFill>
                  <a:schemeClr val="tx1"/>
                </a:solidFill>
              </a:rPr>
              <a:t> </a:t>
            </a:r>
            <a:r>
              <a:rPr lang="nl-BE" altLang="nl-BE" dirty="0" err="1">
                <a:solidFill>
                  <a:schemeClr val="tx1"/>
                </a:solidFill>
              </a:rPr>
              <a:t>rather</a:t>
            </a:r>
            <a:r>
              <a:rPr lang="nl-BE" altLang="nl-BE" dirty="0">
                <a:solidFill>
                  <a:schemeClr val="tx1"/>
                </a:solidFill>
              </a:rPr>
              <a:t> </a:t>
            </a:r>
            <a:r>
              <a:rPr lang="nl-BE" altLang="nl-BE" dirty="0" err="1">
                <a:solidFill>
                  <a:schemeClr val="tx1"/>
                </a:solidFill>
              </a:rPr>
              <a:t>than</a:t>
            </a:r>
            <a:r>
              <a:rPr lang="nl-BE" altLang="nl-BE" dirty="0">
                <a:solidFill>
                  <a:schemeClr val="tx1"/>
                </a:solidFill>
              </a:rPr>
              <a:t> </a:t>
            </a:r>
            <a:r>
              <a:rPr lang="nl-BE" altLang="nl-BE" dirty="0" err="1">
                <a:solidFill>
                  <a:schemeClr val="tx1"/>
                </a:solidFill>
              </a:rPr>
              <a:t>being</a:t>
            </a:r>
            <a:r>
              <a:rPr lang="nl-BE" altLang="nl-BE" dirty="0">
                <a:solidFill>
                  <a:schemeClr val="tx1"/>
                </a:solidFill>
              </a:rPr>
              <a:t> </a:t>
            </a:r>
            <a:r>
              <a:rPr lang="nl-BE" altLang="nl-BE" dirty="0" err="1">
                <a:solidFill>
                  <a:schemeClr val="tx1"/>
                </a:solidFill>
              </a:rPr>
              <a:t>printed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p>
        </p:txBody>
      </p:sp>
    </p:spTree>
    <p:extLst>
      <p:ext uri="{BB962C8B-B14F-4D97-AF65-F5344CB8AC3E}">
        <p14:creationId xmlns:p14="http://schemas.microsoft.com/office/powerpoint/2010/main" val="3948490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ImageMagick</a:t>
            </a:r>
            <a:r>
              <a:rPr lang="en-US" dirty="0"/>
              <a:t> - examples</a:t>
            </a:r>
          </a:p>
        </p:txBody>
      </p:sp>
      <p:pic>
        <p:nvPicPr>
          <p:cNvPr id="2" name="Content Placeholder 1"/>
          <p:cNvPicPr>
            <a:picLocks noGrp="1" noChangeAspect="1"/>
          </p:cNvPicPr>
          <p:nvPr>
            <p:ph sz="quarter" idx="1"/>
          </p:nvPr>
        </p:nvPicPr>
        <p:blipFill>
          <a:blip r:embed="rId2"/>
          <a:stretch>
            <a:fillRect/>
          </a:stretch>
        </p:blipFill>
        <p:spPr>
          <a:xfrm>
            <a:off x="179512" y="1174375"/>
            <a:ext cx="4337526" cy="4873625"/>
          </a:xfrm>
          <a:prstGeom prst="rect">
            <a:avLst/>
          </a:prstGeom>
        </p:spPr>
      </p:pic>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200</a:t>
            </a:fld>
            <a:endParaRPr lang="en-US" altLang="en-US" sz="1400">
              <a:solidFill>
                <a:srgbClr val="FFFFFF"/>
              </a:solidFill>
            </a:endParaRPr>
          </a:p>
        </p:txBody>
      </p:sp>
      <p:pic>
        <p:nvPicPr>
          <p:cNvPr id="3" name="Picture 2"/>
          <p:cNvPicPr>
            <a:picLocks noChangeAspect="1"/>
          </p:cNvPicPr>
          <p:nvPr/>
        </p:nvPicPr>
        <p:blipFill>
          <a:blip r:embed="rId3"/>
          <a:stretch>
            <a:fillRect/>
          </a:stretch>
        </p:blipFill>
        <p:spPr>
          <a:xfrm>
            <a:off x="4529269" y="1252038"/>
            <a:ext cx="4401609" cy="4774933"/>
          </a:xfrm>
          <a:prstGeom prst="rect">
            <a:avLst/>
          </a:prstGeom>
        </p:spPr>
      </p:pic>
      <p:sp>
        <p:nvSpPr>
          <p:cNvPr id="7" name="TextBox 6"/>
          <p:cNvSpPr txBox="1"/>
          <p:nvPr/>
        </p:nvSpPr>
        <p:spPr>
          <a:xfrm>
            <a:off x="1763688" y="6035372"/>
            <a:ext cx="5301516" cy="369332"/>
          </a:xfrm>
          <a:prstGeom prst="rect">
            <a:avLst/>
          </a:prstGeom>
          <a:noFill/>
        </p:spPr>
        <p:txBody>
          <a:bodyPr wrap="none" rtlCol="0">
            <a:spAutoFit/>
          </a:bodyPr>
          <a:lstStyle/>
          <a:p>
            <a:r>
              <a:rPr lang="en-US" dirty="0">
                <a:hlinkClick r:id="rId4"/>
              </a:rPr>
              <a:t>https://www.imagemagick.org/script/examples.php</a:t>
            </a:r>
            <a:endParaRPr lang="en-US" dirty="0"/>
          </a:p>
        </p:txBody>
      </p:sp>
    </p:spTree>
    <p:extLst>
      <p:ext uri="{BB962C8B-B14F-4D97-AF65-F5344CB8AC3E}">
        <p14:creationId xmlns:p14="http://schemas.microsoft.com/office/powerpoint/2010/main" val="266638876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89908" y="1376295"/>
            <a:ext cx="4398459" cy="4959705"/>
          </a:xfrm>
          <a:prstGeom prst="rect">
            <a:avLst/>
          </a:prstGeom>
        </p:spPr>
      </p:pic>
      <p:sp>
        <p:nvSpPr>
          <p:cNvPr id="58370" name="Title 1"/>
          <p:cNvSpPr>
            <a:spLocks noGrp="1"/>
          </p:cNvSpPr>
          <p:nvPr>
            <p:ph type="title"/>
          </p:nvPr>
        </p:nvSpPr>
        <p:spPr/>
        <p:txBody>
          <a:bodyPr/>
          <a:lstStyle/>
          <a:p>
            <a:pPr fontAlgn="auto">
              <a:spcAft>
                <a:spcPts val="0"/>
              </a:spcAft>
              <a:defRPr/>
            </a:pPr>
            <a:r>
              <a:rPr lang="en-US" dirty="0" err="1"/>
              <a:t>ImageMagick</a:t>
            </a:r>
            <a:r>
              <a:rPr lang="en-US" dirty="0"/>
              <a:t> - examples</a:t>
            </a:r>
          </a:p>
        </p:txBody>
      </p:sp>
      <p:sp>
        <p:nvSpPr>
          <p:cNvPr id="58371" name="Content Placeholder 2"/>
          <p:cNvSpPr>
            <a:spLocks noGrp="1"/>
          </p:cNvSpPr>
          <p:nvPr>
            <p:ph sz="quarter" idx="1"/>
          </p:nvPr>
        </p:nvSpPr>
        <p:spPr>
          <a:xfrm>
            <a:off x="457200" y="1600200"/>
            <a:ext cx="7467600" cy="4873625"/>
          </a:xfrm>
        </p:spPr>
        <p:txBody>
          <a:bodyPr>
            <a:normAutofit/>
          </a:bodyPr>
          <a:lstStyle/>
          <a:p>
            <a:pPr marL="274320" indent="-274320" fontAlgn="auto">
              <a:spcAft>
                <a:spcPts val="0"/>
              </a:spcAft>
              <a:buFont typeface="Wingdings"/>
              <a:buNone/>
              <a:defRPr/>
            </a:pPr>
            <a:endParaRPr lang="en-US"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201</a:t>
            </a:fld>
            <a:endParaRPr lang="en-US" altLang="en-US" sz="1400">
              <a:solidFill>
                <a:srgbClr val="FFFFFF"/>
              </a:solidFill>
            </a:endParaRPr>
          </a:p>
        </p:txBody>
      </p:sp>
      <p:pic>
        <p:nvPicPr>
          <p:cNvPr id="2" name="Picture 1"/>
          <p:cNvPicPr>
            <a:picLocks noChangeAspect="1"/>
          </p:cNvPicPr>
          <p:nvPr/>
        </p:nvPicPr>
        <p:blipFill>
          <a:blip r:embed="rId3"/>
          <a:stretch>
            <a:fillRect/>
          </a:stretch>
        </p:blipFill>
        <p:spPr>
          <a:xfrm>
            <a:off x="239662" y="1447905"/>
            <a:ext cx="4350246" cy="4744095"/>
          </a:xfrm>
          <a:prstGeom prst="rect">
            <a:avLst/>
          </a:prstGeom>
        </p:spPr>
      </p:pic>
      <p:sp>
        <p:nvSpPr>
          <p:cNvPr id="8" name="TextBox 7"/>
          <p:cNvSpPr txBox="1"/>
          <p:nvPr/>
        </p:nvSpPr>
        <p:spPr>
          <a:xfrm>
            <a:off x="1763688" y="6084004"/>
            <a:ext cx="5301516" cy="369332"/>
          </a:xfrm>
          <a:prstGeom prst="rect">
            <a:avLst/>
          </a:prstGeom>
          <a:noFill/>
        </p:spPr>
        <p:txBody>
          <a:bodyPr wrap="none" rtlCol="0">
            <a:spAutoFit/>
          </a:bodyPr>
          <a:lstStyle/>
          <a:p>
            <a:r>
              <a:rPr lang="en-US" dirty="0">
                <a:hlinkClick r:id="rId4"/>
              </a:rPr>
              <a:t>https://www.imagemagick.org/script/examples.php</a:t>
            </a:r>
            <a:endParaRPr lang="en-US" dirty="0"/>
          </a:p>
        </p:txBody>
      </p:sp>
    </p:spTree>
    <p:extLst>
      <p:ext uri="{BB962C8B-B14F-4D97-AF65-F5344CB8AC3E}">
        <p14:creationId xmlns:p14="http://schemas.microsoft.com/office/powerpoint/2010/main" val="1907092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ImageMagick</a:t>
            </a:r>
            <a:r>
              <a:rPr lang="en-US" dirty="0"/>
              <a:t> – batch processing</a:t>
            </a:r>
          </a:p>
        </p:txBody>
      </p:sp>
      <p:sp>
        <p:nvSpPr>
          <p:cNvPr id="58371" name="Content Placeholder 2"/>
          <p:cNvSpPr>
            <a:spLocks noGrp="1"/>
          </p:cNvSpPr>
          <p:nvPr>
            <p:ph sz="quarter" idx="1"/>
          </p:nvPr>
        </p:nvSpPr>
        <p:spPr>
          <a:xfrm>
            <a:off x="457200" y="1340768"/>
            <a:ext cx="7467600" cy="4873625"/>
          </a:xfrm>
        </p:spPr>
        <p:txBody>
          <a:bodyPr>
            <a:normAutofit fontScale="92500" lnSpcReduction="10000"/>
          </a:bodyPr>
          <a:lstStyle/>
          <a:p>
            <a:pPr>
              <a:defRPr/>
            </a:pPr>
            <a:r>
              <a:rPr lang="en-US" dirty="0">
                <a:cs typeface="Courier New" pitchFamily="49" charset="0"/>
              </a:rPr>
              <a:t>Batch processing -&gt; w</a:t>
            </a:r>
            <a:r>
              <a:rPr lang="en-US" altLang="en-US" dirty="0"/>
              <a:t>orking with a set or sequence of images</a:t>
            </a:r>
          </a:p>
          <a:p>
            <a:pPr lvl="1"/>
            <a:r>
              <a:rPr lang="en-US" altLang="en-US" sz="2000" dirty="0"/>
              <a:t>All images generally must be the same size</a:t>
            </a:r>
          </a:p>
          <a:p>
            <a:pPr lvl="1"/>
            <a:r>
              <a:rPr lang="en-US" altLang="en-US" sz="2000" dirty="0"/>
              <a:t>Change colors:</a:t>
            </a:r>
          </a:p>
          <a:p>
            <a:pPr marL="629637" lvl="2" indent="0">
              <a:buNone/>
            </a:pPr>
            <a:r>
              <a:rPr lang="en-US" altLang="en-US" dirty="0">
                <a:latin typeface="Courier New" panose="02070309020205020404" pitchFamily="49" charset="0"/>
                <a:cs typeface="Courier New" panose="02070309020205020404" pitchFamily="49" charset="0"/>
              </a:rPr>
              <a:t>convert -</a:t>
            </a:r>
            <a:r>
              <a:rPr lang="en-US" altLang="en-US" dirty="0" err="1">
                <a:latin typeface="Courier New" panose="02070309020205020404" pitchFamily="49" charset="0"/>
                <a:cs typeface="Courier New" panose="02070309020205020404" pitchFamily="49" charset="0"/>
              </a:rPr>
              <a:t>colorspace</a:t>
            </a:r>
            <a:r>
              <a:rPr lang="en-US" altLang="en-US" dirty="0">
                <a:latin typeface="Courier New" panose="02070309020205020404" pitchFamily="49" charset="0"/>
                <a:cs typeface="Courier New" panose="02070309020205020404" pitchFamily="49" charset="0"/>
              </a:rPr>
              <a:t> Gray example01.png example001.png</a:t>
            </a:r>
          </a:p>
          <a:p>
            <a:pPr lvl="1"/>
            <a:r>
              <a:rPr lang="en-US" altLang="en-US" sz="2000" dirty="0">
                <a:latin typeface="+mn-lt"/>
                <a:cs typeface="Courier New" panose="02070309020205020404" pitchFamily="49" charset="0"/>
              </a:rPr>
              <a:t>Resize:</a:t>
            </a:r>
          </a:p>
          <a:p>
            <a:pPr marL="630000" lvl="2" indent="-363">
              <a:buNone/>
            </a:pPr>
            <a:r>
              <a:rPr lang="nl-NL" altLang="en-US" dirty="0" err="1">
                <a:latin typeface="Courier New" panose="02070309020205020404" pitchFamily="49" charset="0"/>
                <a:cs typeface="Courier New" panose="02070309020205020404" pitchFamily="49" charset="0"/>
              </a:rPr>
              <a:t>convert</a:t>
            </a:r>
            <a:r>
              <a:rPr lang="nl-NL" altLang="en-US" dirty="0">
                <a:latin typeface="Courier New" panose="02070309020205020404" pitchFamily="49" charset="0"/>
                <a:cs typeface="Courier New" panose="02070309020205020404" pitchFamily="49" charset="0"/>
              </a:rPr>
              <a:t> -</a:t>
            </a:r>
            <a:r>
              <a:rPr lang="nl-NL" altLang="en-US" dirty="0" err="1">
                <a:latin typeface="Courier New" panose="02070309020205020404" pitchFamily="49" charset="0"/>
                <a:cs typeface="Courier New" panose="02070309020205020404" pitchFamily="49" charset="0"/>
              </a:rPr>
              <a:t>scale</a:t>
            </a:r>
            <a:r>
              <a:rPr lang="nl-NL" altLang="en-US" dirty="0">
                <a:latin typeface="Courier New" panose="02070309020205020404" pitchFamily="49" charset="0"/>
                <a:cs typeface="Courier New" panose="02070309020205020404" pitchFamily="49" charset="0"/>
              </a:rPr>
              <a:t> 20%% </a:t>
            </a:r>
            <a:r>
              <a:rPr lang="en-US" altLang="en-US" dirty="0">
                <a:latin typeface="Courier New" panose="02070309020205020404" pitchFamily="49" charset="0"/>
                <a:cs typeface="Courier New" panose="02070309020205020404" pitchFamily="49" charset="0"/>
              </a:rPr>
              <a:t>example01.png example001.png</a:t>
            </a:r>
          </a:p>
          <a:p>
            <a:pPr lvl="1"/>
            <a:r>
              <a:rPr lang="en-US" altLang="en-US" sz="2000" dirty="0">
                <a:latin typeface="+mj-lt"/>
                <a:cs typeface="Courier New" panose="02070309020205020404" pitchFamily="49" charset="0"/>
              </a:rPr>
              <a:t>Add a caption:</a:t>
            </a:r>
          </a:p>
          <a:p>
            <a:pPr marL="629637" lvl="2" indent="0">
              <a:buNone/>
            </a:pPr>
            <a:r>
              <a:rPr lang="en-US" altLang="en-US" dirty="0">
                <a:latin typeface="Courier New" panose="02070309020205020404" pitchFamily="49" charset="0"/>
                <a:cs typeface="Courier New" panose="02070309020205020404" pitchFamily="49" charset="0"/>
              </a:rPr>
              <a:t>convert -size 320x85 -draw "text 25,60 'Made by....'" -fill </a:t>
            </a:r>
            <a:r>
              <a:rPr lang="en-US" altLang="en-US" dirty="0" err="1">
                <a:latin typeface="Courier New" panose="02070309020205020404" pitchFamily="49" charset="0"/>
                <a:cs typeface="Courier New" panose="02070309020205020404" pitchFamily="49" charset="0"/>
              </a:rPr>
              <a:t>darkred</a:t>
            </a:r>
            <a:r>
              <a:rPr lang="en-US" altLang="en-US">
                <a:latin typeface="Courier New" panose="02070309020205020404" pitchFamily="49" charset="0"/>
                <a:cs typeface="Courier New" panose="02070309020205020404" pitchFamily="49" charset="0"/>
              </a:rPr>
              <a:t>  example01.png example001.png</a:t>
            </a:r>
          </a:p>
          <a:p>
            <a:pPr lvl="1"/>
            <a:r>
              <a:rPr lang="en-US" altLang="en-US" sz="2000">
                <a:latin typeface="+mn-lt"/>
                <a:cs typeface="Courier New" panose="02070309020205020404" pitchFamily="49" charset="0"/>
              </a:rPr>
              <a:t>Process </a:t>
            </a:r>
            <a:r>
              <a:rPr lang="en-US" altLang="en-US" sz="2000" dirty="0">
                <a:latin typeface="+mn-lt"/>
                <a:cs typeface="Courier New" panose="02070309020205020404" pitchFamily="49" charset="0"/>
              </a:rPr>
              <a:t>all files:</a:t>
            </a:r>
          </a:p>
          <a:p>
            <a:pPr marL="629637" lvl="2" indent="0">
              <a:buNone/>
            </a:pPr>
            <a:r>
              <a:rPr lang="en-US" altLang="en-US" dirty="0">
                <a:latin typeface="Courier New" panose="02070309020205020404" pitchFamily="49" charset="0"/>
                <a:cs typeface="Courier New" panose="02070309020205020404" pitchFamily="49" charset="0"/>
              </a:rPr>
              <a:t>for file in *.</a:t>
            </a:r>
            <a:r>
              <a:rPr lang="en-US" altLang="en-US" dirty="0" err="1">
                <a:latin typeface="Courier New" panose="02070309020205020404" pitchFamily="49" charset="0"/>
                <a:cs typeface="Courier New" panose="02070309020205020404" pitchFamily="49" charset="0"/>
              </a:rPr>
              <a:t>png</a:t>
            </a:r>
            <a:r>
              <a:rPr lang="en-US" altLang="en-US" dirty="0">
                <a:latin typeface="Courier New" panose="02070309020205020404" pitchFamily="49" charset="0"/>
                <a:cs typeface="Courier New" panose="02070309020205020404" pitchFamily="49" charset="0"/>
              </a:rPr>
              <a:t> ;do  convert -</a:t>
            </a:r>
            <a:r>
              <a:rPr lang="en-US" altLang="en-US" dirty="0" err="1">
                <a:latin typeface="Courier New" panose="02070309020205020404" pitchFamily="49" charset="0"/>
                <a:cs typeface="Courier New" panose="02070309020205020404" pitchFamily="49" charset="0"/>
              </a:rPr>
              <a:t>colorspace</a:t>
            </a:r>
            <a:r>
              <a:rPr lang="en-US" altLang="en-US" dirty="0">
                <a:latin typeface="Courier New" panose="02070309020205020404" pitchFamily="49" charset="0"/>
                <a:cs typeface="Courier New" panose="02070309020205020404" pitchFamily="49" charset="0"/>
              </a:rPr>
              <a:t> Gray $file ${file%.png}.jpg; done</a:t>
            </a:r>
          </a:p>
          <a:p>
            <a:pPr marL="274320" indent="-274320" fontAlgn="auto">
              <a:spcAft>
                <a:spcPts val="0"/>
              </a:spcAft>
              <a:buFont typeface="Wingdings"/>
              <a:buNone/>
              <a:defRPr/>
            </a:pPr>
            <a:endParaRPr lang="en-US" sz="20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202</a:t>
            </a:fld>
            <a:endParaRPr lang="en-US" altLang="en-US" sz="1400">
              <a:solidFill>
                <a:srgbClr val="FFFFFF"/>
              </a:solidFill>
            </a:endParaRPr>
          </a:p>
        </p:txBody>
      </p:sp>
    </p:spTree>
    <p:extLst>
      <p:ext uri="{BB962C8B-B14F-4D97-AF65-F5344CB8AC3E}">
        <p14:creationId xmlns:p14="http://schemas.microsoft.com/office/powerpoint/2010/main" val="38294450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4</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203</a:t>
            </a:fld>
            <a:endParaRPr lang="nl-NL"/>
          </a:p>
        </p:txBody>
      </p:sp>
    </p:spTree>
    <p:extLst>
      <p:ext uri="{BB962C8B-B14F-4D97-AF65-F5344CB8AC3E}">
        <p14:creationId xmlns:p14="http://schemas.microsoft.com/office/powerpoint/2010/main" val="9957694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204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Plot 10 </a:t>
            </a:r>
            <a:r>
              <a:rPr lang="en-US" altLang="en-US" sz="2000" dirty="0" err="1"/>
              <a:t>png</a:t>
            </a:r>
            <a:r>
              <a:rPr lang="en-US" altLang="en-US" sz="2000" dirty="0"/>
              <a:t> images in </a:t>
            </a:r>
            <a:r>
              <a:rPr lang="en-US" altLang="en-US" sz="2000" dirty="0" err="1"/>
              <a:t>gnuplot</a:t>
            </a:r>
            <a:r>
              <a:rPr lang="en-US" altLang="en-US" sz="2000" dirty="0"/>
              <a:t>. The first one should show 1 circle, next ones should add and an extra circle with increased radius. </a:t>
            </a:r>
          </a:p>
          <a:p>
            <a:pPr marL="609600" indent="-609600">
              <a:buFont typeface="Wingdings" pitchFamily="2" charset="2"/>
              <a:buAutoNum type="arabicPeriod"/>
            </a:pPr>
            <a:r>
              <a:rPr lang="en-US" altLang="en-US" sz="2000" dirty="0"/>
              <a:t>Convert the images to grayscale and save them into *.jpg file</a:t>
            </a:r>
          </a:p>
          <a:p>
            <a:pPr marL="609600" indent="-609600">
              <a:buFont typeface="Wingdings" pitchFamily="2" charset="2"/>
              <a:buAutoNum type="arabicPeriod"/>
            </a:pPr>
            <a:r>
              <a:rPr lang="en-US" altLang="en-US" sz="2000" dirty="0"/>
              <a:t>Make an animated gif</a:t>
            </a:r>
          </a:p>
          <a:p>
            <a:pPr marL="609600" indent="-609600">
              <a:buFont typeface="Wingdings" pitchFamily="2" charset="2"/>
              <a:buAutoNum type="arabicPeriod"/>
            </a:pPr>
            <a:r>
              <a:rPr lang="en-US" altLang="en-US" sz="2000" dirty="0"/>
              <a:t>Open animation (in the web browser or file browser)</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5045305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205</a:t>
            </a:fld>
            <a:endParaRPr lang="nl-NL" dirty="0"/>
          </a:p>
        </p:txBody>
      </p:sp>
      <p:sp>
        <p:nvSpPr>
          <p:cNvPr id="5" name="Rectangle 3"/>
          <p:cNvSpPr txBox="1">
            <a:spLocks noChangeArrowheads="1"/>
          </p:cNvSpPr>
          <p:nvPr/>
        </p:nvSpPr>
        <p:spPr>
          <a:xfrm>
            <a:off x="179512" y="404664"/>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buSzPct val="100000"/>
              <a:buFont typeface="+mj-lt"/>
              <a:buAutoNum type="arabicPeriod"/>
            </a:pP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usr</a:t>
            </a:r>
            <a:r>
              <a:rPr lang="en-US" altLang="en-US" sz="2000" dirty="0">
                <a:latin typeface="Courier New" panose="02070309020205020404" pitchFamily="49" charset="0"/>
                <a:cs typeface="Courier New" panose="02070309020205020404" pitchFamily="49" charset="0"/>
              </a:rPr>
              <a:t>/bin/</a:t>
            </a:r>
            <a:r>
              <a:rPr lang="en-US" altLang="en-US" sz="2000" dirty="0" err="1">
                <a:latin typeface="Courier New" panose="02070309020205020404" pitchFamily="49" charset="0"/>
                <a:cs typeface="Courier New" panose="02070309020205020404" pitchFamily="49" charset="0"/>
              </a:rPr>
              <a:t>gnuplot</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set polar</a:t>
            </a:r>
          </a:p>
          <a:p>
            <a:pPr lvl="1" algn="l"/>
            <a:r>
              <a:rPr lang="en-US" altLang="en-US" sz="2000" dirty="0">
                <a:solidFill>
                  <a:schemeClr val="bg1"/>
                </a:solidFill>
                <a:latin typeface="Courier New" panose="02070309020205020404" pitchFamily="49" charset="0"/>
                <a:cs typeface="Courier New" panose="02070309020205020404" pitchFamily="49" charset="0"/>
              </a:rPr>
              <a:t>set size square</a:t>
            </a:r>
          </a:p>
          <a:p>
            <a:pPr lvl="1" algn="l"/>
            <a:r>
              <a:rPr lang="en-US" altLang="en-US" sz="2000" dirty="0">
                <a:solidFill>
                  <a:schemeClr val="bg1"/>
                </a:solidFill>
                <a:latin typeface="Courier New" panose="02070309020205020404" pitchFamily="49" charset="0"/>
                <a:cs typeface="Courier New" panose="02070309020205020404" pitchFamily="49" charset="0"/>
              </a:rPr>
              <a:t>set term </a:t>
            </a:r>
            <a:r>
              <a:rPr lang="en-US" altLang="en-US" sz="2000" dirty="0" err="1">
                <a:solidFill>
                  <a:schemeClr val="bg1"/>
                </a:solidFill>
                <a:latin typeface="Courier New" panose="02070309020205020404" pitchFamily="49" charset="0"/>
                <a:cs typeface="Courier New" panose="02070309020205020404" pitchFamily="49" charset="0"/>
              </a:rPr>
              <a:t>png</a:t>
            </a:r>
            <a:endParaRPr lang="en-US" altLang="en-US" sz="2000" dirty="0">
              <a:solidFill>
                <a:schemeClr val="bg1"/>
              </a:solidFill>
              <a:latin typeface="Courier New" panose="02070309020205020404" pitchFamily="49" charset="0"/>
              <a:cs typeface="Courier New" panose="02070309020205020404" pitchFamily="49" charset="0"/>
            </a:endParaRPr>
          </a:p>
          <a:p>
            <a:pPr lvl="1" algn="l"/>
            <a:r>
              <a:rPr lang="en-US" altLang="en-US" sz="2000" dirty="0">
                <a:solidFill>
                  <a:schemeClr val="bg1"/>
                </a:solidFill>
                <a:latin typeface="Courier New" panose="02070309020205020404" pitchFamily="49" charset="0"/>
                <a:cs typeface="Courier New" panose="02070309020205020404" pitchFamily="49" charset="0"/>
              </a:rPr>
              <a:t>set </a:t>
            </a:r>
            <a:r>
              <a:rPr lang="en-US" altLang="en-US" sz="2000" dirty="0" err="1">
                <a:solidFill>
                  <a:schemeClr val="bg1"/>
                </a:solidFill>
                <a:latin typeface="Courier New" panose="02070309020205020404" pitchFamily="49" charset="0"/>
                <a:cs typeface="Courier New" panose="02070309020205020404" pitchFamily="49" charset="0"/>
              </a:rPr>
              <a:t>xrange</a:t>
            </a:r>
            <a:r>
              <a:rPr lang="en-US" altLang="en-US" sz="2000" dirty="0">
                <a:solidFill>
                  <a:schemeClr val="bg1"/>
                </a:solidFill>
                <a:latin typeface="Courier New" panose="02070309020205020404" pitchFamily="49" charset="0"/>
                <a:cs typeface="Courier New" panose="02070309020205020404" pitchFamily="49" charset="0"/>
              </a:rPr>
              <a:t> [-10:10];set </a:t>
            </a:r>
            <a:r>
              <a:rPr lang="en-US" altLang="en-US" sz="2000" dirty="0" err="1">
                <a:solidFill>
                  <a:schemeClr val="bg1"/>
                </a:solidFill>
                <a:latin typeface="Courier New" panose="02070309020205020404" pitchFamily="49" charset="0"/>
                <a:cs typeface="Courier New" panose="02070309020205020404" pitchFamily="49" charset="0"/>
              </a:rPr>
              <a:t>yrange</a:t>
            </a:r>
            <a:r>
              <a:rPr lang="en-US" altLang="en-US" sz="2000" dirty="0">
                <a:solidFill>
                  <a:schemeClr val="bg1"/>
                </a:solidFill>
                <a:latin typeface="Courier New" panose="02070309020205020404" pitchFamily="49" charset="0"/>
                <a:cs typeface="Courier New" panose="02070309020205020404" pitchFamily="49" charset="0"/>
              </a:rPr>
              <a:t> [-10:10]</a:t>
            </a:r>
          </a:p>
          <a:p>
            <a:pPr lvl="1" algn="l"/>
            <a:r>
              <a:rPr lang="en-US" altLang="en-US" sz="2000" dirty="0">
                <a:solidFill>
                  <a:schemeClr val="bg1"/>
                </a:solidFill>
                <a:latin typeface="Courier New" panose="02070309020205020404" pitchFamily="49" charset="0"/>
                <a:cs typeface="Courier New" panose="02070309020205020404" pitchFamily="49" charset="0"/>
              </a:rPr>
              <a:t>r=1</a:t>
            </a:r>
          </a:p>
          <a:p>
            <a:pPr lvl="1" algn="l"/>
            <a:r>
              <a:rPr lang="en-US" altLang="en-US" sz="2000" dirty="0">
                <a:solidFill>
                  <a:schemeClr val="bg1"/>
                </a:solidFill>
                <a:latin typeface="Courier New" panose="02070309020205020404" pitchFamily="49" charset="0"/>
                <a:cs typeface="Courier New" panose="02070309020205020404" pitchFamily="49" charset="0"/>
              </a:rPr>
              <a:t>do for [r=1:10] {</a:t>
            </a:r>
          </a:p>
          <a:p>
            <a:pPr lvl="1" algn="l"/>
            <a:r>
              <a:rPr lang="en-US" altLang="en-US" sz="2000" dirty="0" err="1">
                <a:solidFill>
                  <a:schemeClr val="bg1"/>
                </a:solidFill>
                <a:latin typeface="Courier New" panose="02070309020205020404" pitchFamily="49" charset="0"/>
                <a:cs typeface="Courier New" panose="02070309020205020404" pitchFamily="49" charset="0"/>
              </a:rPr>
              <a:t>outfile</a:t>
            </a:r>
            <a:r>
              <a:rPr lang="en-US" altLang="en-US" sz="2000" dirty="0">
                <a:solidFill>
                  <a:schemeClr val="bg1"/>
                </a:solidFill>
                <a:latin typeface="Courier New" panose="02070309020205020404" pitchFamily="49" charset="0"/>
                <a:cs typeface="Courier New" panose="02070309020205020404" pitchFamily="49" charset="0"/>
              </a:rPr>
              <a:t> = </a:t>
            </a:r>
            <a:r>
              <a:rPr lang="en-US" altLang="en-US" sz="2000" dirty="0" err="1">
                <a:solidFill>
                  <a:schemeClr val="bg1"/>
                </a:solidFill>
                <a:latin typeface="Courier New" panose="02070309020205020404" pitchFamily="49" charset="0"/>
                <a:cs typeface="Courier New" panose="02070309020205020404" pitchFamily="49" charset="0"/>
              </a:rPr>
              <a:t>sprintf</a:t>
            </a:r>
            <a:r>
              <a:rPr lang="en-US" altLang="en-US" sz="2000" dirty="0">
                <a:solidFill>
                  <a:schemeClr val="bg1"/>
                </a:solidFill>
                <a:latin typeface="Courier New" panose="02070309020205020404" pitchFamily="49" charset="0"/>
                <a:cs typeface="Courier New" panose="02070309020205020404" pitchFamily="49" charset="0"/>
              </a:rPr>
              <a:t>('radius%02.0f.png',r)</a:t>
            </a:r>
          </a:p>
          <a:p>
            <a:pPr lvl="1" algn="l"/>
            <a:r>
              <a:rPr lang="en-US" altLang="en-US" sz="2000" dirty="0">
                <a:solidFill>
                  <a:schemeClr val="bg1"/>
                </a:solidFill>
                <a:latin typeface="Courier New" panose="02070309020205020404" pitchFamily="49" charset="0"/>
                <a:cs typeface="Courier New" panose="02070309020205020404" pitchFamily="49" charset="0"/>
              </a:rPr>
              <a:t>set output </a:t>
            </a:r>
            <a:r>
              <a:rPr lang="en-US" altLang="en-US" sz="2000" dirty="0" err="1">
                <a:solidFill>
                  <a:schemeClr val="bg1"/>
                </a:solidFill>
                <a:latin typeface="Courier New" panose="02070309020205020404" pitchFamily="49" charset="0"/>
                <a:cs typeface="Courier New" panose="02070309020205020404" pitchFamily="49" charset="0"/>
              </a:rPr>
              <a:t>outfile</a:t>
            </a:r>
            <a:endParaRPr lang="en-US" altLang="en-US" sz="2000" dirty="0">
              <a:solidFill>
                <a:schemeClr val="bg1"/>
              </a:solidFill>
              <a:latin typeface="Courier New" panose="02070309020205020404" pitchFamily="49" charset="0"/>
              <a:cs typeface="Courier New" panose="02070309020205020404" pitchFamily="49" charset="0"/>
            </a:endParaRPr>
          </a:p>
          <a:p>
            <a:pPr lvl="1" algn="l"/>
            <a:r>
              <a:rPr lang="en-US" altLang="en-US" sz="2000" dirty="0">
                <a:solidFill>
                  <a:schemeClr val="bg1"/>
                </a:solidFill>
                <a:latin typeface="Courier New" panose="02070309020205020404" pitchFamily="49" charset="0"/>
                <a:cs typeface="Courier New" panose="02070309020205020404" pitchFamily="49" charset="0"/>
              </a:rPr>
              <a:t>plot for [</a:t>
            </a:r>
            <a:r>
              <a:rPr lang="en-US" altLang="en-US" sz="2000" dirty="0" err="1">
                <a:solidFill>
                  <a:schemeClr val="bg1"/>
                </a:solidFill>
                <a:latin typeface="Courier New" panose="02070309020205020404" pitchFamily="49" charset="0"/>
                <a:cs typeface="Courier New" panose="02070309020205020404" pitchFamily="49" charset="0"/>
              </a:rPr>
              <a:t>i</a:t>
            </a:r>
            <a:r>
              <a:rPr lang="en-US" altLang="en-US" sz="2000" dirty="0">
                <a:solidFill>
                  <a:schemeClr val="bg1"/>
                </a:solidFill>
                <a:latin typeface="Courier New" panose="02070309020205020404" pitchFamily="49" charset="0"/>
                <a:cs typeface="Courier New" panose="02070309020205020404" pitchFamily="49" charset="0"/>
              </a:rPr>
              <a:t>=0:r-1] r-</a:t>
            </a:r>
            <a:r>
              <a:rPr lang="en-US" altLang="en-US" sz="2000" dirty="0" err="1">
                <a:solidFill>
                  <a:schemeClr val="bg1"/>
                </a:solidFill>
                <a:latin typeface="Courier New" panose="02070309020205020404" pitchFamily="49" charset="0"/>
                <a:cs typeface="Courier New" panose="02070309020205020404" pitchFamily="49" charset="0"/>
              </a:rPr>
              <a:t>i</a:t>
            </a:r>
            <a:endParaRPr lang="en-US" altLang="en-US" sz="2000" dirty="0">
              <a:solidFill>
                <a:schemeClr val="bg1"/>
              </a:solidFill>
              <a:latin typeface="Courier New" panose="02070309020205020404" pitchFamily="49" charset="0"/>
              <a:cs typeface="Courier New" panose="02070309020205020404" pitchFamily="49" charset="0"/>
            </a:endParaRPr>
          </a:p>
          <a:p>
            <a:pPr lvl="1" algn="l"/>
            <a:r>
              <a:rPr lang="en-US" altLang="en-US" sz="2000" dirty="0">
                <a:solidFill>
                  <a:schemeClr val="bg1"/>
                </a:solidFill>
                <a:latin typeface="Courier New" panose="02070309020205020404" pitchFamily="49" charset="0"/>
                <a:cs typeface="Courier New" panose="02070309020205020404" pitchFamily="49" charset="0"/>
              </a:rPr>
              <a:t>}</a:t>
            </a:r>
          </a:p>
          <a:p>
            <a:pPr marL="457200" indent="-457200">
              <a:buSzPct val="100000"/>
              <a:buFont typeface="+mj-lt"/>
              <a:buAutoNum type="arabicPeriod" startAt="2"/>
            </a:pPr>
            <a:r>
              <a:rPr lang="en-US" altLang="en-US" sz="2000" dirty="0"/>
              <a:t>for file in *.</a:t>
            </a:r>
            <a:r>
              <a:rPr lang="en-US" altLang="en-US" sz="2000" dirty="0" err="1"/>
              <a:t>png</a:t>
            </a:r>
            <a:r>
              <a:rPr lang="en-US" altLang="en-US" sz="2000" dirty="0"/>
              <a:t> ;do  convert -</a:t>
            </a:r>
            <a:r>
              <a:rPr lang="en-US" altLang="en-US" sz="2000" dirty="0" err="1"/>
              <a:t>colorspace</a:t>
            </a:r>
            <a:r>
              <a:rPr lang="en-US" altLang="en-US" sz="2000" dirty="0"/>
              <a:t> Gray $file ${file%.png}.jpg; done o</a:t>
            </a:r>
            <a:r>
              <a:rPr lang="en-US" altLang="en-US" sz="2000" dirty="0">
                <a:solidFill>
                  <a:schemeClr val="bg1"/>
                </a:solidFill>
              </a:rPr>
              <a:t>r manually: </a:t>
            </a:r>
          </a:p>
          <a:p>
            <a:r>
              <a:rPr lang="en-US" altLang="en-US" sz="2000" dirty="0"/>
              <a:t>       </a:t>
            </a:r>
            <a:r>
              <a:rPr lang="en-US" altLang="en-US" sz="2000" dirty="0">
                <a:solidFill>
                  <a:schemeClr val="bg1"/>
                </a:solidFill>
                <a:latin typeface="Courier New" panose="02070309020205020404" pitchFamily="49" charset="0"/>
                <a:cs typeface="Courier New" panose="02070309020205020404" pitchFamily="49" charset="0"/>
              </a:rPr>
              <a:t>convert -</a:t>
            </a:r>
            <a:r>
              <a:rPr lang="en-US" altLang="en-US" sz="2000" dirty="0" err="1">
                <a:solidFill>
                  <a:schemeClr val="bg1"/>
                </a:solidFill>
                <a:latin typeface="Courier New" panose="02070309020205020404" pitchFamily="49" charset="0"/>
                <a:cs typeface="Courier New" panose="02070309020205020404" pitchFamily="49" charset="0"/>
              </a:rPr>
              <a:t>colorspace</a:t>
            </a:r>
            <a:r>
              <a:rPr lang="en-US" altLang="en-US" sz="2000" dirty="0">
                <a:solidFill>
                  <a:schemeClr val="bg1"/>
                </a:solidFill>
                <a:latin typeface="Courier New" panose="02070309020205020404" pitchFamily="49" charset="0"/>
                <a:cs typeface="Courier New" panose="02070309020205020404" pitchFamily="49" charset="0"/>
              </a:rPr>
              <a:t> Gray radius.01.png radius.01.jpg</a:t>
            </a:r>
          </a:p>
          <a:p>
            <a:r>
              <a:rPr lang="en-US" altLang="en-US" sz="2000" dirty="0">
                <a:latin typeface="Courier New" panose="02070309020205020404" pitchFamily="49" charset="0"/>
                <a:cs typeface="Courier New" panose="02070309020205020404" pitchFamily="49" charset="0"/>
              </a:rPr>
              <a:t>   ….</a:t>
            </a:r>
            <a:endParaRPr lang="en-US" altLang="en-US" sz="2000" dirty="0">
              <a:solidFill>
                <a:schemeClr val="bg1"/>
              </a:solidFill>
              <a:latin typeface="Courier New" panose="02070309020205020404" pitchFamily="49" charset="0"/>
              <a:cs typeface="Courier New" panose="02070309020205020404" pitchFamily="49" charset="0"/>
            </a:endParaRPr>
          </a:p>
          <a:p>
            <a:pPr marL="457200" indent="-457200">
              <a:buSzPct val="100000"/>
              <a:buFont typeface="+mj-lt"/>
              <a:buAutoNum type="arabicPeriod" startAt="3"/>
            </a:pPr>
            <a:r>
              <a:rPr lang="en-US" altLang="en-US" sz="2000" dirty="0"/>
              <a:t> </a:t>
            </a:r>
            <a:r>
              <a:rPr lang="en-US" altLang="en-US" sz="2000" dirty="0">
                <a:latin typeface="Courier New" panose="02070309020205020404" pitchFamily="49" charset="0"/>
                <a:cs typeface="Courier New" panose="02070309020205020404" pitchFamily="49" charset="0"/>
              </a:rPr>
              <a:t>convert -delay 20 *</a:t>
            </a:r>
            <a:r>
              <a:rPr lang="en-US" altLang="en-US" sz="2000" dirty="0" err="1">
                <a:latin typeface="Courier New" panose="02070309020205020404" pitchFamily="49" charset="0"/>
                <a:cs typeface="Courier New" panose="02070309020205020404" pitchFamily="49" charset="0"/>
              </a:rPr>
              <a:t>png</a:t>
            </a:r>
            <a:r>
              <a:rPr lang="en-US" altLang="en-US" sz="2000" dirty="0">
                <a:latin typeface="Courier New" panose="02070309020205020404" pitchFamily="49" charset="0"/>
                <a:cs typeface="Courier New" panose="02070309020205020404" pitchFamily="49" charset="0"/>
              </a:rPr>
              <a:t> radius.gif</a:t>
            </a:r>
          </a:p>
          <a:p>
            <a:pPr marL="457200" indent="-457200">
              <a:buSzPct val="100000"/>
              <a:buFont typeface="+mj-lt"/>
              <a:buAutoNum type="arabicPeriod" startAt="3"/>
            </a:pPr>
            <a:r>
              <a:rPr lang="en-US" altLang="en-US" sz="2000" dirty="0"/>
              <a:t>….. </a:t>
            </a:r>
          </a:p>
        </p:txBody>
      </p:sp>
    </p:spTree>
    <p:extLst>
      <p:ext uri="{BB962C8B-B14F-4D97-AF65-F5344CB8AC3E}">
        <p14:creationId xmlns:p14="http://schemas.microsoft.com/office/powerpoint/2010/main" val="40058382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
        <p:nvSpPr>
          <p:cNvPr id="49155" name="Rectangle 3"/>
          <p:cNvSpPr>
            <a:spLocks noGrp="1" noChangeArrowheads="1"/>
          </p:cNvSpPr>
          <p:nvPr>
            <p:ph type="body" idx="1"/>
          </p:nvPr>
        </p:nvSpPr>
        <p:spPr/>
        <p:txBody>
          <a:bodyPr/>
          <a:lstStyle/>
          <a:p>
            <a:pPr eaLnBrk="1" hangingPunct="1"/>
            <a:r>
              <a:rPr lang="nl-NL" altLang="en-US" sz="2200" dirty="0" err="1"/>
              <a:t>Now</a:t>
            </a:r>
            <a:endParaRPr lang="nl-NL" altLang="en-US" sz="2200" dirty="0"/>
          </a:p>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r>
              <a:rPr lang="pl-PL" altLang="en-US" sz="2200" dirty="0">
                <a:hlinkClick r:id="rId3"/>
              </a:rPr>
              <a:t>https://admin.kuleuven.be/icts/HPCinfo_form/HPC-info-formulier</a:t>
            </a:r>
            <a:endParaRPr lang="pl-PL" altLang="en-US" sz="2200" dirty="0"/>
          </a:p>
          <a:p>
            <a:pPr eaLnBrk="1" hangingPunct="1"/>
            <a:r>
              <a:rPr lang="nl-NL" altLang="en-US" sz="2200" dirty="0"/>
              <a:t>VSC web site:</a:t>
            </a:r>
            <a:br>
              <a:rPr lang="nl-NL" altLang="en-US" sz="2200" dirty="0"/>
            </a:br>
            <a:r>
              <a:rPr lang="nl-BE" altLang="en-US" sz="2200" dirty="0">
                <a:hlinkClick r:id="rId4"/>
              </a:rPr>
              <a:t>http://www.vscentrum.be/</a:t>
            </a:r>
            <a:endParaRPr lang="nl-BE" altLang="en-US" sz="2200" dirty="0"/>
          </a:p>
          <a:p>
            <a:pPr lvl="1"/>
            <a:r>
              <a:rPr lang="en-US" altLang="en-US" sz="2200" dirty="0"/>
              <a:t>VSC documentation: </a:t>
            </a:r>
            <a:r>
              <a:rPr lang="nl-BE" sz="2000" dirty="0">
                <a:hlinkClick r:id="rId5"/>
              </a:rPr>
              <a:t>https://docs.vscentrum.be/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endParaRPr lang="pl-PL" altLang="en-US" sz="2200" dirty="0"/>
          </a:p>
          <a:p>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206</a:t>
            </a:fld>
            <a:endParaRPr lang="nl-BE" dirty="0"/>
          </a:p>
        </p:txBody>
      </p:sp>
    </p:spTree>
    <p:extLst>
      <p:ext uri="{BB962C8B-B14F-4D97-AF65-F5344CB8AC3E}">
        <p14:creationId xmlns:p14="http://schemas.microsoft.com/office/powerpoint/2010/main" val="11851447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Specialist track</a:t>
            </a:r>
          </a:p>
        </p:txBody>
      </p:sp>
      <p:sp>
        <p:nvSpPr>
          <p:cNvPr id="4" name="TextBox 3"/>
          <p:cNvSpPr txBox="1"/>
          <p:nvPr/>
        </p:nvSpPr>
        <p:spPr>
          <a:xfrm>
            <a:off x="1739580" y="1785590"/>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3140255" y="1916832"/>
            <a:ext cx="1215721"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6428617" y="2271966"/>
            <a:ext cx="2567830"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a:t>
            </a:r>
            <a:r>
              <a:rPr lang="en-US" dirty="0" err="1">
                <a:solidFill>
                  <a:schemeClr val="tx1">
                    <a:lumMod val="75000"/>
                  </a:schemeClr>
                </a:solidFill>
              </a:rPr>
              <a:t>Git</a:t>
            </a:r>
            <a:endParaRPr lang="nl-BE" dirty="0">
              <a:solidFill>
                <a:schemeClr val="tx1">
                  <a:lumMod val="75000"/>
                </a:schemeClr>
              </a:solidFill>
            </a:endParaRPr>
          </a:p>
        </p:txBody>
      </p:sp>
      <p:sp>
        <p:nvSpPr>
          <p:cNvPr id="7" name="TextBox 6"/>
          <p:cNvSpPr txBox="1"/>
          <p:nvPr/>
        </p:nvSpPr>
        <p:spPr>
          <a:xfrm>
            <a:off x="4597738" y="2775288"/>
            <a:ext cx="4276261"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dirty="0">
                <a:solidFill>
                  <a:schemeClr val="tx1">
                    <a:lumMod val="75000"/>
                  </a:schemeClr>
                </a:solidFill>
              </a:rPr>
              <a:t>Python as a second language</a:t>
            </a:r>
          </a:p>
          <a:p>
            <a:pPr marL="285750" indent="-285750">
              <a:buFont typeface="Arial" panose="020B0604020202020204" pitchFamily="34" charset="0"/>
              <a:buChar char="•"/>
            </a:pPr>
            <a:r>
              <a:rPr lang="en-US" sz="1600" dirty="0">
                <a:solidFill>
                  <a:schemeClr val="tx1">
                    <a:lumMod val="75000"/>
                  </a:schemeClr>
                </a:solidFill>
              </a:rPr>
              <a:t>Python: System programming</a:t>
            </a:r>
          </a:p>
          <a:p>
            <a:pPr marL="285750" indent="-285750">
              <a:buFont typeface="Arial" panose="020B0604020202020204" pitchFamily="34" charset="0"/>
              <a:buChar char="•"/>
            </a:pPr>
            <a:r>
              <a:rPr lang="en-US" sz="1600" dirty="0">
                <a:solidFill>
                  <a:schemeClr val="tx1">
                    <a:lumMod val="75000"/>
                  </a:schemeClr>
                </a:solidFill>
              </a:rPr>
              <a:t>Scientific Python</a:t>
            </a:r>
          </a:p>
          <a:p>
            <a:pPr marL="285750" indent="-285750">
              <a:buFont typeface="Arial" panose="020B0604020202020204" pitchFamily="34" charset="0"/>
              <a:buChar char="•"/>
            </a:pPr>
            <a:r>
              <a:rPr lang="en-US" sz="1600" dirty="0">
                <a:solidFill>
                  <a:schemeClr val="tx1">
                    <a:lumMod val="75000"/>
                  </a:schemeClr>
                </a:solidFill>
              </a:rPr>
              <a:t>Python for Software engineering</a:t>
            </a:r>
          </a:p>
          <a:p>
            <a:pPr marL="285750" indent="-285750">
              <a:buFont typeface="Arial" panose="020B0604020202020204" pitchFamily="34" charset="0"/>
              <a:buChar char="•"/>
            </a:pPr>
            <a:r>
              <a:rPr lang="en-US" sz="1600" dirty="0">
                <a:solidFill>
                  <a:schemeClr val="tx1">
                    <a:lumMod val="75000"/>
                  </a:schemeClr>
                </a:solidFill>
              </a:rPr>
              <a:t>Python for data science</a:t>
            </a:r>
          </a:p>
          <a:p>
            <a:pPr marL="285750" indent="-285750">
              <a:buFont typeface="Arial" panose="020B0604020202020204" pitchFamily="34" charset="0"/>
              <a:buChar char="•"/>
            </a:pPr>
            <a:r>
              <a:rPr lang="en-US" sz="1600" dirty="0">
                <a:solidFill>
                  <a:schemeClr val="tx1">
                    <a:lumMod val="75000"/>
                  </a:schemeClr>
                </a:solidFill>
              </a:rPr>
              <a:t>Python for machine learning</a:t>
            </a:r>
            <a:endParaRPr lang="nl-BE" sz="1600" dirty="0">
              <a:solidFill>
                <a:schemeClr val="tx1">
                  <a:lumMod val="75000"/>
                </a:schemeClr>
              </a:solidFill>
            </a:endParaRPr>
          </a:p>
        </p:txBody>
      </p:sp>
      <p:sp>
        <p:nvSpPr>
          <p:cNvPr id="8" name="TextBox 7"/>
          <p:cNvSpPr txBox="1"/>
          <p:nvPr/>
        </p:nvSpPr>
        <p:spPr>
          <a:xfrm>
            <a:off x="3812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2561548" y="1071219"/>
            <a:ext cx="2281394" cy="584775"/>
          </a:xfrm>
          <a:prstGeom prst="rect">
            <a:avLst/>
          </a:prstGeom>
          <a:noFill/>
          <a:ln>
            <a:solidFill>
              <a:schemeClr val="tx1"/>
            </a:solidFill>
          </a:ln>
        </p:spPr>
        <p:txBody>
          <a:bodyPr wrap="none" rtlCol="0">
            <a:spAutoFit/>
          </a:bodyPr>
          <a:lstStyle/>
          <a:p>
            <a:r>
              <a:rPr lang="en-US" sz="1600" dirty="0" err="1">
                <a:solidFill>
                  <a:schemeClr val="tx1">
                    <a:lumMod val="75000"/>
                  </a:schemeClr>
                </a:solidFill>
              </a:rPr>
              <a:t>Matlab</a:t>
            </a:r>
            <a:r>
              <a:rPr lang="en-US" sz="1600" dirty="0">
                <a:solidFill>
                  <a:schemeClr val="tx1">
                    <a:lumMod val="75000"/>
                  </a:schemeClr>
                </a:solidFill>
              </a:rPr>
              <a:t> </a:t>
            </a:r>
            <a:r>
              <a:rPr lang="en-US" sz="1600" dirty="0" err="1">
                <a:solidFill>
                  <a:schemeClr val="tx1">
                    <a:lumMod val="75000"/>
                  </a:schemeClr>
                </a:solidFill>
              </a:rPr>
              <a:t>Supercalculator</a:t>
            </a:r>
            <a:endParaRPr lang="en-US" sz="1600" dirty="0">
              <a:solidFill>
                <a:schemeClr val="tx1">
                  <a:lumMod val="75000"/>
                </a:schemeClr>
              </a:solidFill>
            </a:endParaRPr>
          </a:p>
          <a:p>
            <a:r>
              <a:rPr lang="en-US" sz="1600" dirty="0" err="1">
                <a:solidFill>
                  <a:schemeClr val="tx1">
                    <a:lumMod val="75000"/>
                  </a:schemeClr>
                </a:solidFill>
              </a:rPr>
              <a:t>Matlab</a:t>
            </a:r>
            <a:r>
              <a:rPr lang="en-US" sz="1600" dirty="0">
                <a:solidFill>
                  <a:schemeClr val="tx1">
                    <a:lumMod val="75000"/>
                  </a:schemeClr>
                </a:solidFill>
              </a:rPr>
              <a:t> programming</a:t>
            </a:r>
            <a:endParaRPr lang="nl-BE" sz="1600" dirty="0">
              <a:solidFill>
                <a:schemeClr val="tx1">
                  <a:lumMod val="75000"/>
                </a:schemeClr>
              </a:solidFill>
            </a:endParaRPr>
          </a:p>
        </p:txBody>
      </p:sp>
      <p:sp>
        <p:nvSpPr>
          <p:cNvPr id="10" name="TextBox 9"/>
          <p:cNvSpPr txBox="1"/>
          <p:nvPr/>
        </p:nvSpPr>
        <p:spPr>
          <a:xfrm>
            <a:off x="5310255" y="4535896"/>
            <a:ext cx="1095172"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4705449" y="4723004"/>
            <a:ext cx="595035"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endCxn id="5" idx="1"/>
          </p:cNvCxnSpPr>
          <p:nvPr/>
        </p:nvCxnSpPr>
        <p:spPr>
          <a:xfrm>
            <a:off x="2496865" y="1970256"/>
            <a:ext cx="643390" cy="13124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96865" y="1958128"/>
            <a:ext cx="808191" cy="123558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96865" y="1962437"/>
            <a:ext cx="1315600" cy="101919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0" idx="3"/>
            <a:endCxn id="10" idx="1"/>
          </p:cNvCxnSpPr>
          <p:nvPr/>
        </p:nvCxnSpPr>
        <p:spPr>
          <a:xfrm>
            <a:off x="3635896" y="3757682"/>
            <a:ext cx="1674359" cy="962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1" idx="1"/>
          </p:cNvCxnSpPr>
          <p:nvPr/>
        </p:nvCxnSpPr>
        <p:spPr>
          <a:xfrm>
            <a:off x="3661887" y="3782405"/>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37645" y="30406"/>
            <a:ext cx="2245439" cy="1200329"/>
          </a:xfrm>
          <a:prstGeom prst="rect">
            <a:avLst/>
          </a:prstGeom>
          <a:noFill/>
          <a:ln w="19050">
            <a:solidFill>
              <a:schemeClr val="tx1"/>
            </a:solidFill>
          </a:ln>
        </p:spPr>
        <p:txBody>
          <a:bodyPr wrap="square" rtlCol="0">
            <a:spAutoFit/>
          </a:bodyPr>
          <a:lstStyle/>
          <a:p>
            <a:r>
              <a:rPr lang="en-US" dirty="0"/>
              <a:t>Info 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6428616" y="457652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15" name="Slide Number Placeholder 14"/>
          <p:cNvSpPr>
            <a:spLocks noGrp="1"/>
          </p:cNvSpPr>
          <p:nvPr>
            <p:ph type="sldNum" sz="quarter" idx="12"/>
          </p:nvPr>
        </p:nvSpPr>
        <p:spPr/>
        <p:txBody>
          <a:bodyPr/>
          <a:lstStyle/>
          <a:p>
            <a:fld id="{2266C759-6229-40DE-AD56-03C6C1B55D06}" type="slidenum">
              <a:rPr lang="nl-BE" smtClean="0"/>
              <a:pPr/>
              <a:t>207</a:t>
            </a:fld>
            <a:endParaRPr lang="nl-BE"/>
          </a:p>
        </p:txBody>
      </p:sp>
      <p:sp>
        <p:nvSpPr>
          <p:cNvPr id="20" name="TextBox 19"/>
          <p:cNvSpPr txBox="1"/>
          <p:nvPr/>
        </p:nvSpPr>
        <p:spPr>
          <a:xfrm>
            <a:off x="873601" y="3573016"/>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942768" y="523572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1529561" y="4427820"/>
            <a:ext cx="1787669" cy="369332"/>
          </a:xfrm>
          <a:prstGeom prst="rect">
            <a:avLst/>
          </a:prstGeom>
          <a:noFill/>
          <a:ln>
            <a:solidFill>
              <a:schemeClr val="tx1"/>
            </a:solidFill>
          </a:ln>
        </p:spPr>
        <p:txBody>
          <a:bodyPr wrap="none" rtlCol="0">
            <a:spAutoFit/>
          </a:bodyPr>
          <a:lstStyle/>
          <a:p>
            <a:r>
              <a:rPr lang="en-US" dirty="0">
                <a:solidFill>
                  <a:schemeClr val="tx1">
                    <a:lumMod val="75000"/>
                  </a:schemeClr>
                </a:solidFill>
              </a:rPr>
              <a:t>Python for HPC</a:t>
            </a:r>
            <a:endParaRPr lang="nl-BE" dirty="0">
              <a:solidFill>
                <a:schemeClr val="tx1">
                  <a:lumMod val="75000"/>
                </a:schemeClr>
              </a:solidFill>
            </a:endParaRPr>
          </a:p>
        </p:txBody>
      </p:sp>
      <p:sp>
        <p:nvSpPr>
          <p:cNvPr id="16" name="Rectangle 15"/>
          <p:cNvSpPr/>
          <p:nvPr/>
        </p:nvSpPr>
        <p:spPr>
          <a:xfrm>
            <a:off x="107504" y="6416603"/>
            <a:ext cx="5328592" cy="369332"/>
          </a:xfrm>
          <a:prstGeom prst="rect">
            <a:avLst/>
          </a:prstGeom>
          <a:ln w="19050">
            <a:solidFill>
              <a:srgbClr val="FF0000"/>
            </a:solidFill>
          </a:ln>
        </p:spPr>
        <p:txBody>
          <a:bodyPr wrap="square">
            <a:spAutoFit/>
          </a:bodyPr>
          <a:lstStyle/>
          <a:p>
            <a:pPr marL="342900" indent="-342900" algn="ctr"/>
            <a:r>
              <a:rPr lang="pl-PL" altLang="en-US" dirty="0" err="1">
                <a:solidFill>
                  <a:schemeClr val="tx1">
                    <a:lumMod val="20000"/>
                    <a:lumOff val="80000"/>
                  </a:schemeClr>
                </a:solidFill>
              </a:rPr>
              <a:t>Stay</a:t>
            </a:r>
            <a:r>
              <a:rPr lang="pl-PL" altLang="en-US" dirty="0">
                <a:solidFill>
                  <a:schemeClr val="tx1">
                    <a:lumMod val="20000"/>
                    <a:lumOff val="80000"/>
                  </a:schemeClr>
                </a:solidFill>
              </a:rPr>
              <a:t> </a:t>
            </a:r>
            <a:r>
              <a:rPr lang="pl-PL" altLang="en-US" dirty="0" err="1">
                <a:solidFill>
                  <a:schemeClr val="tx1">
                    <a:lumMod val="20000"/>
                    <a:lumOff val="80000"/>
                  </a:schemeClr>
                </a:solidFill>
              </a:rPr>
              <a:t>up</a:t>
            </a:r>
            <a:r>
              <a:rPr lang="pl-PL" altLang="en-US" dirty="0">
                <a:solidFill>
                  <a:schemeClr val="tx1">
                    <a:lumMod val="20000"/>
                    <a:lumOff val="80000"/>
                  </a:schemeClr>
                </a:solidFill>
              </a:rPr>
              <a:t>-to-</a:t>
            </a:r>
            <a:r>
              <a:rPr lang="pl-PL" altLang="en-US" dirty="0" err="1">
                <a:solidFill>
                  <a:schemeClr val="tx1">
                    <a:lumMod val="20000"/>
                    <a:lumOff val="80000"/>
                  </a:schemeClr>
                </a:solidFill>
              </a:rPr>
              <a:t>date</a:t>
            </a:r>
            <a:r>
              <a:rPr lang="pl-PL" altLang="en-US" dirty="0">
                <a:solidFill>
                  <a:schemeClr val="tx1">
                    <a:lumMod val="20000"/>
                    <a:lumOff val="80000"/>
                  </a:schemeClr>
                </a:solidFill>
              </a:rPr>
              <a:t> </a:t>
            </a:r>
            <a:r>
              <a:rPr lang="pl-PL" altLang="en-US" dirty="0">
                <a:solidFill>
                  <a:schemeClr val="tx1">
                    <a:lumMod val="20000"/>
                    <a:lumOff val="80000"/>
                  </a:schemeClr>
                </a:solidFill>
                <a:hlinkClick r:id="rId2">
                  <a:extLst>
                    <a:ext uri="{A12FA001-AC4F-418D-AE19-62706E023703}">
                      <ahyp:hlinkClr xmlns:ahyp="http://schemas.microsoft.com/office/drawing/2018/hyperlinkcolor" val="tx"/>
                    </a:ext>
                  </a:extLst>
                </a:hlinkClick>
              </a:rPr>
              <a:t>https://www.vscentrum.be/training</a:t>
            </a:r>
            <a:r>
              <a:rPr lang="en-US" altLang="en-US" dirty="0">
                <a:solidFill>
                  <a:schemeClr val="tx1">
                    <a:lumMod val="20000"/>
                    <a:lumOff val="80000"/>
                  </a:schemeClr>
                </a:solidFill>
              </a:rPr>
              <a:t> </a:t>
            </a:r>
          </a:p>
        </p:txBody>
      </p:sp>
      <p:cxnSp>
        <p:nvCxnSpPr>
          <p:cNvPr id="28" name="Straight Arrow Connector 27"/>
          <p:cNvCxnSpPr/>
          <p:nvPr/>
        </p:nvCxnSpPr>
        <p:spPr>
          <a:xfrm flipV="1">
            <a:off x="4355976" y="1680084"/>
            <a:ext cx="409726" cy="306883"/>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66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6395656" y="1444710"/>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85778" y="1288066"/>
            <a:ext cx="1725560" cy="369332"/>
          </a:xfrm>
          <a:prstGeom prst="rect">
            <a:avLst/>
          </a:prstGeom>
          <a:solidFill>
            <a:schemeClr val="bg1"/>
          </a:solid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7020273"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015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4757454" y="2350255"/>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613440" y="3193714"/>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6413744" y="5062973"/>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4757454" y="1877978"/>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sp>
        <p:nvSpPr>
          <p:cNvPr id="39" name="Rectangle 38">
            <a:extLst>
              <a:ext uri="{FF2B5EF4-FFF2-40B4-BE49-F238E27FC236}">
                <a16:creationId xmlns:a16="http://schemas.microsoft.com/office/drawing/2014/main" id="{6E2DDC10-2EB9-4FF0-92A3-2D62A3991A73}"/>
              </a:ext>
            </a:extLst>
          </p:cNvPr>
          <p:cNvSpPr/>
          <p:nvPr/>
        </p:nvSpPr>
        <p:spPr>
          <a:xfrm>
            <a:off x="97492" y="5785818"/>
            <a:ext cx="9000491" cy="300082"/>
          </a:xfrm>
          <a:prstGeom prst="rect">
            <a:avLst/>
          </a:prstGeom>
        </p:spPr>
        <p:txBody>
          <a:bodyPr wrap="square">
            <a:spAutoFit/>
          </a:bodyPr>
          <a:lstStyle/>
          <a:p>
            <a:r>
              <a:rPr lang="en-GB" sz="1350" dirty="0"/>
              <a:t>PRACE MOOC Defensive programming and debugging and Fortran programming</a:t>
            </a:r>
            <a:endParaRPr lang="nl-BE" sz="1350" dirty="0"/>
          </a:p>
        </p:txBody>
      </p:sp>
      <p:sp>
        <p:nvSpPr>
          <p:cNvPr id="40" name="TextBox 39">
            <a:extLst>
              <a:ext uri="{FF2B5EF4-FFF2-40B4-BE49-F238E27FC236}">
                <a16:creationId xmlns:a16="http://schemas.microsoft.com/office/drawing/2014/main" id="{E3A20079-34B1-429D-87D7-1241C33B6FE8}"/>
              </a:ext>
            </a:extLst>
          </p:cNvPr>
          <p:cNvSpPr txBox="1"/>
          <p:nvPr/>
        </p:nvSpPr>
        <p:spPr>
          <a:xfrm>
            <a:off x="3305056" y="2351590"/>
            <a:ext cx="1452398" cy="369332"/>
          </a:xfrm>
          <a:prstGeom prst="rect">
            <a:avLst/>
          </a:prstGeom>
          <a:noFill/>
          <a:ln>
            <a:solidFill>
              <a:schemeClr val="tx1"/>
            </a:solidFill>
          </a:ln>
        </p:spPr>
        <p:txBody>
          <a:bodyPr wrap="square" rtlCol="0">
            <a:spAutoFit/>
          </a:bodyPr>
          <a:lstStyle/>
          <a:p>
            <a:pPr algn="ctr"/>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59417520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p:txBody>
          <a:bodyPr/>
          <a:lstStyle/>
          <a:p>
            <a:r>
              <a:rPr lang="en-US" altLang="en-US"/>
              <a:t>Wait a minute…</a:t>
            </a:r>
          </a:p>
        </p:txBody>
      </p:sp>
      <p:pic>
        <p:nvPicPr>
          <p:cNvPr id="370692" name="Picture 4" descr="C:\CS21\grep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57450"/>
            <a:ext cx="73533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1226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D141AEB-49C0-4F56-BE11-1B072BE49960}" type="slidenum">
              <a:rPr lang="en-US" altLang="ko-KR"/>
              <a:pPr/>
              <a:t>209</a:t>
            </a:fld>
            <a:endParaRPr lang="en-US" altLang="ko-KR"/>
          </a:p>
        </p:txBody>
      </p:sp>
      <p:sp>
        <p:nvSpPr>
          <p:cNvPr id="225284" name="Rectangle 4"/>
          <p:cNvSpPr>
            <a:spLocks noGrp="1" noChangeArrowheads="1"/>
          </p:cNvSpPr>
          <p:nvPr>
            <p:ph type="title"/>
          </p:nvPr>
        </p:nvSpPr>
        <p:spPr/>
        <p:txBody>
          <a:bodyPr/>
          <a:lstStyle/>
          <a:p>
            <a:r>
              <a:rPr lang="en-US" altLang="en-US"/>
              <a:t>Replacement Patterns</a:t>
            </a:r>
          </a:p>
        </p:txBody>
      </p:sp>
      <p:sp>
        <p:nvSpPr>
          <p:cNvPr id="225285" name="Rectangle 5"/>
          <p:cNvSpPr>
            <a:spLocks noGrp="1" noChangeArrowheads="1"/>
          </p:cNvSpPr>
          <p:nvPr>
            <p:ph type="body" idx="1"/>
          </p:nvPr>
        </p:nvSpPr>
        <p:spPr/>
        <p:txBody>
          <a:bodyPr/>
          <a:lstStyle/>
          <a:p>
            <a:endParaRPr lang="en-US" altLang="en-US" dirty="0"/>
          </a:p>
          <a:p>
            <a:r>
              <a:rPr lang="en-US" altLang="en-US" dirty="0"/>
              <a:t>Substitute can use several </a:t>
            </a:r>
            <a:r>
              <a:rPr lang="en-US" altLang="en-US" dirty="0">
                <a:solidFill>
                  <a:srgbClr val="3366FF"/>
                </a:solidFill>
              </a:rPr>
              <a:t>special characters</a:t>
            </a:r>
            <a:r>
              <a:rPr lang="en-US" altLang="en-US" dirty="0"/>
              <a:t> in the replacement string</a:t>
            </a:r>
          </a:p>
          <a:p>
            <a:pPr>
              <a:buFontTx/>
              <a:buNone/>
            </a:pPr>
            <a:endParaRPr lang="en-US" altLang="en-US" dirty="0"/>
          </a:p>
          <a:p>
            <a:pPr>
              <a:buFontTx/>
              <a:buNone/>
            </a:pPr>
            <a:r>
              <a:rPr lang="en-US" altLang="en-US" dirty="0"/>
              <a:t>		</a:t>
            </a:r>
            <a:r>
              <a:rPr lang="en-US" altLang="en-US" dirty="0">
                <a:solidFill>
                  <a:srgbClr val="3366FF"/>
                </a:solidFill>
              </a:rPr>
              <a:t>&amp;</a:t>
            </a:r>
            <a:r>
              <a:rPr lang="en-US" altLang="en-US" dirty="0"/>
              <a:t>	replaced by the entire string matched in the regular 				expression for pattern</a:t>
            </a:r>
          </a:p>
          <a:p>
            <a:pPr>
              <a:buFontTx/>
              <a:buNone/>
            </a:pPr>
            <a:endParaRPr lang="en-US" altLang="en-US" dirty="0"/>
          </a:p>
          <a:p>
            <a:pPr>
              <a:buFontTx/>
              <a:buNone/>
            </a:pPr>
            <a:r>
              <a:rPr lang="en-US" altLang="en-US" dirty="0"/>
              <a:t>		</a:t>
            </a:r>
            <a:r>
              <a:rPr lang="en-US" altLang="en-US" dirty="0">
                <a:solidFill>
                  <a:srgbClr val="3366FF"/>
                </a:solidFill>
              </a:rPr>
              <a:t>\n</a:t>
            </a:r>
            <a:r>
              <a:rPr lang="en-US" altLang="en-US" dirty="0"/>
              <a:t>	replaced by the nth substring (or subexpression) previously 			specified using “</a:t>
            </a:r>
            <a:r>
              <a:rPr lang="en-US" altLang="en-US" dirty="0">
                <a:solidFill>
                  <a:srgbClr val="3366FF"/>
                </a:solidFill>
              </a:rPr>
              <a:t>\(</a:t>
            </a:r>
            <a:r>
              <a:rPr lang="en-US" altLang="en-US" dirty="0"/>
              <a:t>“ and “</a:t>
            </a:r>
            <a:r>
              <a:rPr lang="en-US" altLang="en-US" dirty="0">
                <a:solidFill>
                  <a:srgbClr val="3366FF"/>
                </a:solidFill>
              </a:rPr>
              <a:t>\)</a:t>
            </a:r>
            <a:r>
              <a:rPr lang="en-US" altLang="en-US" dirty="0"/>
              <a:t>”</a:t>
            </a:r>
          </a:p>
          <a:p>
            <a:pPr>
              <a:buFontTx/>
              <a:buNone/>
            </a:pPr>
            <a:endParaRPr lang="en-US" altLang="en-US" dirty="0"/>
          </a:p>
          <a:p>
            <a:pPr>
              <a:buFontTx/>
              <a:buNone/>
            </a:pPr>
            <a:r>
              <a:rPr lang="en-US" altLang="en-US" dirty="0"/>
              <a:t>		</a:t>
            </a:r>
            <a:r>
              <a:rPr lang="en-US" altLang="en-US" dirty="0">
                <a:solidFill>
                  <a:srgbClr val="3366FF"/>
                </a:solidFill>
              </a:rPr>
              <a:t>\</a:t>
            </a:r>
            <a:r>
              <a:rPr lang="en-US" altLang="en-US" dirty="0"/>
              <a:t>	used to </a:t>
            </a:r>
            <a:r>
              <a:rPr lang="en-US" altLang="en-US" dirty="0">
                <a:solidFill>
                  <a:srgbClr val="3366FF"/>
                </a:solidFill>
              </a:rPr>
              <a:t>escape</a:t>
            </a:r>
            <a:r>
              <a:rPr lang="en-US" altLang="en-US" dirty="0"/>
              <a:t> the ampersand (&amp;) and the backslash (\) </a:t>
            </a:r>
          </a:p>
        </p:txBody>
      </p:sp>
    </p:spTree>
    <p:extLst>
      <p:ext uri="{BB962C8B-B14F-4D97-AF65-F5344CB8AC3E}">
        <p14:creationId xmlns:p14="http://schemas.microsoft.com/office/powerpoint/2010/main" val="2067367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a:xfrm>
            <a:off x="540000" y="1349999"/>
            <a:ext cx="8496496" cy="4428000"/>
          </a:xfrm>
        </p:spPr>
        <p:txBody>
          <a:bodyPr/>
          <a:lstStyle/>
          <a:p>
            <a:pPr marL="0" indent="352788"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f – format as a </a:t>
            </a:r>
            <a:r>
              <a:rPr lang="nl-BE" altLang="nl-BE" sz="2000" dirty="0" err="1">
                <a:solidFill>
                  <a:schemeClr val="tx1"/>
                </a:solidFill>
                <a:latin typeface="+mn-lt"/>
              </a:rPr>
              <a:t>floating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a:t>
            </a:r>
          </a:p>
          <a:p>
            <a:pPr marL="0" indent="352788"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0" indent="352788" eaLnBrk="0" fontAlgn="base" hangingPunct="0">
              <a:spcBef>
                <a:spcPct val="0"/>
              </a:spcBef>
              <a:spcAft>
                <a:spcPct val="0"/>
              </a:spcAft>
              <a:buSzTx/>
              <a:buFontTx/>
              <a:buChar char="•"/>
            </a:pPr>
            <a:endParaRPr lang="nl-BE" altLang="nl-BE" sz="2000" dirty="0">
              <a:solidFill>
                <a:schemeClr val="tx1"/>
              </a:solidFill>
              <a:latin typeface="+mn-lt"/>
            </a:endParaRPr>
          </a:p>
          <a:p>
            <a:pPr marL="0" indent="352788" eaLnBrk="0" fontAlgn="base" hangingPunct="0">
              <a:spcBef>
                <a:spcPct val="0"/>
              </a:spcBef>
              <a:spcAft>
                <a:spcPct val="0"/>
              </a:spcAft>
              <a:buSzTx/>
              <a:buFontTx/>
              <a:buChar char="•"/>
            </a:pPr>
            <a:r>
              <a:rPr lang="en-US" sz="2000" dirty="0"/>
              <a:t>Format specifiers can be preceded by a field width to specify the minimum number of characters to print. A positive width causes the value to be right-justified; a negative width causes the value to be left-justified. A width with a leading zero causes numeric fields to be zero-filled. Usually, you want to use negative widths for strings and positive widths for numbers.</a:t>
            </a:r>
          </a:p>
          <a:p>
            <a:pPr marL="0" indent="352788" eaLnBrk="0" fontAlgn="base" hangingPunct="0">
              <a:spcBef>
                <a:spcPct val="0"/>
              </a:spcBef>
              <a:spcAft>
                <a:spcPct val="0"/>
              </a:spcAft>
              <a:buSzTx/>
              <a:buFontTx/>
              <a:buChar char="•"/>
            </a:pPr>
            <a:endParaRPr lang="en-US" sz="2000" dirty="0"/>
          </a:p>
          <a:p>
            <a:pPr marL="0" indent="352788" eaLnBrk="0" fontAlgn="base" hangingPunct="0">
              <a:spcBef>
                <a:spcPct val="0"/>
              </a:spcBef>
              <a:spcAft>
                <a:spcPct val="0"/>
              </a:spcAft>
              <a:buSzTx/>
              <a:buFontTx/>
              <a:buChar char="•"/>
            </a:pPr>
            <a:r>
              <a:rPr lang="en-US" altLang="nl-BE" sz="2000" dirty="0">
                <a:solidFill>
                  <a:schemeClr val="tx1"/>
                </a:solidFill>
                <a:latin typeface="+mn-lt"/>
              </a:rPr>
              <a:t>Precision: The precision for a floating- or double-number can be specified by using .&lt;DIGITS&gt;, where &lt;DIGITS&gt; is the number of digits for precision</a:t>
            </a:r>
          </a:p>
          <a:p>
            <a:pPr marL="360000" lvl="1" indent="0" eaLnBrk="0" fontAlgn="base" hangingPunct="0">
              <a:spcBef>
                <a:spcPct val="0"/>
              </a:spcBef>
              <a:spcAft>
                <a:spcPct val="0"/>
              </a:spcAft>
              <a:buSzTx/>
              <a:buNone/>
            </a:pPr>
            <a:endParaRPr lang="en-US" altLang="nl-BE" sz="2000" dirty="0">
              <a:solidFill>
                <a:schemeClr val="tx1"/>
              </a:solidFill>
              <a:latin typeface="+mn-lt"/>
            </a:endParaRPr>
          </a:p>
          <a:p>
            <a:pPr marL="342900" indent="-342900" eaLnBrk="0" fontAlgn="base" hangingPunct="0">
              <a:spcBef>
                <a:spcPct val="0"/>
              </a:spcBef>
              <a:spcAft>
                <a:spcPct val="0"/>
              </a:spcAft>
              <a:buSzTx/>
            </a:pPr>
            <a:r>
              <a:rPr lang="nl-BE" altLang="nl-BE" sz="2000" dirty="0">
                <a:solidFill>
                  <a:schemeClr val="tx1"/>
                </a:solidFill>
                <a:latin typeface="Arial Unicode MS" panose="020B0604020202020204"/>
              </a:rPr>
              <a:t>\n – new line</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86774275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ko-KR"/>
              <a:t>Prof. Andrzej (AJ) Bieszczad Email: andrzej@csun.edu Phone: 818-677-4954</a:t>
            </a:r>
          </a:p>
        </p:txBody>
      </p:sp>
      <p:sp>
        <p:nvSpPr>
          <p:cNvPr id="5" name="Slide Number Placeholder 4"/>
          <p:cNvSpPr>
            <a:spLocks noGrp="1"/>
          </p:cNvSpPr>
          <p:nvPr>
            <p:ph type="sldNum" sz="quarter" idx="11"/>
          </p:nvPr>
        </p:nvSpPr>
        <p:spPr/>
        <p:txBody>
          <a:bodyPr/>
          <a:lstStyle/>
          <a:p>
            <a:fld id="{D203C6C6-A9BD-450C-AC92-932802432653}" type="slidenum">
              <a:rPr lang="en-US" altLang="ko-KR"/>
              <a:pPr/>
              <a:t>210</a:t>
            </a:fld>
            <a:endParaRPr lang="en-US" altLang="ko-KR"/>
          </a:p>
        </p:txBody>
      </p:sp>
      <p:sp>
        <p:nvSpPr>
          <p:cNvPr id="226310" name="Rectangle 6"/>
          <p:cNvSpPr>
            <a:spLocks noGrp="1" noChangeArrowheads="1"/>
          </p:cNvSpPr>
          <p:nvPr>
            <p:ph type="title"/>
          </p:nvPr>
        </p:nvSpPr>
        <p:spPr/>
        <p:txBody>
          <a:bodyPr/>
          <a:lstStyle/>
          <a:p>
            <a:r>
              <a:rPr lang="en-US" altLang="en-US"/>
              <a:t>Replacement Pattern Examples</a:t>
            </a:r>
          </a:p>
        </p:txBody>
      </p:sp>
      <p:sp>
        <p:nvSpPr>
          <p:cNvPr id="226311" name="Rectangle 7"/>
          <p:cNvSpPr>
            <a:spLocks noGrp="1" noChangeArrowheads="1"/>
          </p:cNvSpPr>
          <p:nvPr>
            <p:ph type="body" idx="1"/>
          </p:nvPr>
        </p:nvSpPr>
        <p:spPr/>
        <p:txBody>
          <a:bodyPr/>
          <a:lstStyle/>
          <a:p>
            <a:pPr>
              <a:buFontTx/>
              <a:buNone/>
            </a:pPr>
            <a:endParaRPr lang="en-US" altLang="en-US" dirty="0"/>
          </a:p>
          <a:p>
            <a:pPr>
              <a:buFontTx/>
              <a:buNone/>
            </a:pPr>
            <a:r>
              <a:rPr lang="en-US" altLang="en-US" dirty="0"/>
              <a:t>"the UNIX operating system …"</a:t>
            </a:r>
          </a:p>
          <a:p>
            <a:pPr>
              <a:buFontTx/>
              <a:buNone/>
            </a:pPr>
            <a:r>
              <a:rPr lang="en-US" altLang="en-US" dirty="0">
                <a:solidFill>
                  <a:srgbClr val="FF0066"/>
                </a:solidFill>
              </a:rPr>
              <a:t>		s/.NI./wonderful &amp;/</a:t>
            </a:r>
          </a:p>
          <a:p>
            <a:pPr>
              <a:buFontTx/>
              <a:buNone/>
            </a:pPr>
            <a:r>
              <a:rPr lang="en-US" altLang="en-US" dirty="0"/>
              <a:t>			</a:t>
            </a:r>
            <a:r>
              <a:rPr lang="en-US" altLang="en-US" dirty="0">
                <a:solidFill>
                  <a:srgbClr val="3366FF"/>
                </a:solidFill>
              </a:rPr>
              <a:t>--&gt; </a:t>
            </a:r>
            <a:r>
              <a:rPr lang="en-US" altLang="en-US" dirty="0"/>
              <a:t>"the wonderful UNIX operating system …"</a:t>
            </a:r>
          </a:p>
          <a:p>
            <a:pPr>
              <a:buFontTx/>
              <a:buNone/>
            </a:pPr>
            <a:endParaRPr lang="en-US" altLang="en-US" dirty="0"/>
          </a:p>
          <a:p>
            <a:pPr>
              <a:buFontTx/>
              <a:buNone/>
            </a:pPr>
            <a:endParaRPr lang="en-US" altLang="en-US" dirty="0"/>
          </a:p>
          <a:p>
            <a:pPr>
              <a:buFontTx/>
              <a:buNone/>
            </a:pPr>
            <a:r>
              <a:rPr lang="en-US" altLang="en-US" dirty="0"/>
              <a:t>$ </a:t>
            </a:r>
            <a:r>
              <a:rPr lang="en-US" altLang="en-US" dirty="0">
                <a:solidFill>
                  <a:srgbClr val="FF0066"/>
                </a:solidFill>
              </a:rPr>
              <a:t>cat test1</a:t>
            </a:r>
          </a:p>
          <a:p>
            <a:pPr>
              <a:buFontTx/>
              <a:buNone/>
            </a:pPr>
            <a:r>
              <a:rPr lang="en-US" altLang="en-US" dirty="0" err="1"/>
              <a:t>first:second</a:t>
            </a:r>
            <a:endParaRPr lang="en-US" altLang="en-US" dirty="0"/>
          </a:p>
          <a:p>
            <a:pPr>
              <a:buFontTx/>
              <a:buNone/>
            </a:pPr>
            <a:r>
              <a:rPr lang="en-US" altLang="en-US" dirty="0" err="1"/>
              <a:t>one:two</a:t>
            </a:r>
            <a:endParaRPr lang="en-US" altLang="en-US" dirty="0"/>
          </a:p>
          <a:p>
            <a:pPr>
              <a:buFontTx/>
              <a:buNone/>
            </a:pPr>
            <a:r>
              <a:rPr lang="en-US" altLang="en-US" dirty="0"/>
              <a:t>$ </a:t>
            </a:r>
            <a:r>
              <a:rPr lang="en-US" altLang="en-US" dirty="0" err="1">
                <a:solidFill>
                  <a:srgbClr val="FF0066"/>
                </a:solidFill>
              </a:rPr>
              <a:t>sed</a:t>
            </a:r>
            <a:r>
              <a:rPr lang="en-US" altLang="en-US" dirty="0">
                <a:solidFill>
                  <a:srgbClr val="FF0066"/>
                </a:solidFill>
              </a:rPr>
              <a:t> 's/\(.*\):\(.*\)/\2:\1/' test1</a:t>
            </a:r>
          </a:p>
          <a:p>
            <a:pPr>
              <a:buFontTx/>
              <a:buNone/>
            </a:pPr>
            <a:r>
              <a:rPr lang="en-US" altLang="en-US" dirty="0" err="1"/>
              <a:t>second:first</a:t>
            </a:r>
            <a:endParaRPr lang="en-US" altLang="en-US" dirty="0"/>
          </a:p>
          <a:p>
            <a:pPr>
              <a:buFontTx/>
              <a:buNone/>
            </a:pPr>
            <a:r>
              <a:rPr lang="en-US" altLang="en-US" dirty="0" err="1"/>
              <a:t>two:one</a:t>
            </a:r>
            <a:endParaRPr lang="en-US" altLang="en-US" dirty="0"/>
          </a:p>
          <a:p>
            <a:pPr>
              <a:buFontTx/>
              <a:buNone/>
            </a:pPr>
            <a:endParaRPr lang="en-US" altLang="en-US" dirty="0"/>
          </a:p>
          <a:p>
            <a:pPr>
              <a:buFontTx/>
              <a:buNone/>
            </a:pPr>
            <a:endParaRPr lang="en-US" altLang="en-US" dirty="0"/>
          </a:p>
          <a:p>
            <a:pPr>
              <a:buFontTx/>
              <a:buNone/>
            </a:pPr>
            <a:r>
              <a:rPr lang="en-US" altLang="en-US" dirty="0"/>
              <a:t>"</a:t>
            </a:r>
            <a:r>
              <a:rPr lang="en-US" altLang="en-US" dirty="0" err="1"/>
              <a:t>unix</a:t>
            </a:r>
            <a:r>
              <a:rPr lang="en-US" altLang="en-US" dirty="0"/>
              <a:t> is fun“</a:t>
            </a:r>
          </a:p>
          <a:p>
            <a:pPr>
              <a:buFontTx/>
              <a:buNone/>
            </a:pPr>
            <a:r>
              <a:rPr lang="en-US" altLang="en-US" dirty="0"/>
              <a:t>		</a:t>
            </a:r>
            <a:r>
              <a:rPr lang="en-US" altLang="en-US" dirty="0" err="1">
                <a:solidFill>
                  <a:srgbClr val="FF0066"/>
                </a:solidFill>
              </a:rPr>
              <a:t>sed</a:t>
            </a:r>
            <a:r>
              <a:rPr lang="en-US" altLang="en-US" dirty="0">
                <a:solidFill>
                  <a:srgbClr val="FF0066"/>
                </a:solidFill>
              </a:rPr>
              <a:t> 's/\([[:alpha:]]\)\([^ \n]*\)/\2\1ay/g'</a:t>
            </a:r>
          </a:p>
          <a:p>
            <a:pPr lvl="1">
              <a:buFont typeface="Arial" panose="020B0604020202020204" pitchFamily="34" charset="0"/>
              <a:buNone/>
            </a:pPr>
            <a:r>
              <a:rPr lang="en-US" altLang="en-US" sz="1800" dirty="0"/>
              <a:t>			</a:t>
            </a:r>
            <a:r>
              <a:rPr lang="en-US" altLang="en-US" sz="1800" dirty="0">
                <a:solidFill>
                  <a:srgbClr val="3366FF"/>
                </a:solidFill>
              </a:rPr>
              <a:t>--&gt;</a:t>
            </a:r>
            <a:r>
              <a:rPr lang="en-US" altLang="en-US" sz="1800" dirty="0"/>
              <a:t> "</a:t>
            </a:r>
            <a:r>
              <a:rPr lang="en-US" altLang="en-US" sz="1800" dirty="0" err="1"/>
              <a:t>nixuay</a:t>
            </a:r>
            <a:r>
              <a:rPr lang="en-US" altLang="en-US" sz="1800" dirty="0"/>
              <a:t> </a:t>
            </a:r>
            <a:r>
              <a:rPr lang="en-US" altLang="en-US" sz="1800" dirty="0" err="1"/>
              <a:t>siay</a:t>
            </a:r>
            <a:r>
              <a:rPr lang="en-US" altLang="en-US" sz="1800" dirty="0"/>
              <a:t> </a:t>
            </a:r>
            <a:r>
              <a:rPr lang="en-US" altLang="en-US" sz="1800" dirty="0" err="1"/>
              <a:t>unfay</a:t>
            </a:r>
            <a:r>
              <a:rPr lang="en-US" altLang="en-US" sz="1800" dirty="0"/>
              <a:t>"</a:t>
            </a:r>
          </a:p>
          <a:p>
            <a:endParaRPr lang="en-US" altLang="en-US" dirty="0"/>
          </a:p>
        </p:txBody>
      </p:sp>
    </p:spTree>
    <p:extLst>
      <p:ext uri="{BB962C8B-B14F-4D97-AF65-F5344CB8AC3E}">
        <p14:creationId xmlns:p14="http://schemas.microsoft.com/office/powerpoint/2010/main" val="10773958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p:txBody>
          <a:bodyPr/>
          <a:lstStyle/>
          <a:p>
            <a:r>
              <a:rPr lang="en-US" altLang="en-US"/>
              <a:t>Example</a:t>
            </a:r>
          </a:p>
        </p:txBody>
      </p:sp>
      <p:pic>
        <p:nvPicPr>
          <p:cNvPr id="628740" name="Picture 4" descr="C:\CS21\awk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743200"/>
            <a:ext cx="7896225" cy="306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5610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r>
              <a:rPr lang="en-US" altLang="en-US"/>
              <a:t>Another Example</a:t>
            </a:r>
          </a:p>
        </p:txBody>
      </p:sp>
      <p:sp>
        <p:nvSpPr>
          <p:cNvPr id="629763" name="Rectangle 3"/>
          <p:cNvSpPr>
            <a:spLocks noGrp="1" noChangeArrowheads="1"/>
          </p:cNvSpPr>
          <p:nvPr>
            <p:ph type="body" idx="1"/>
          </p:nvPr>
        </p:nvSpPr>
        <p:spPr/>
        <p:txBody>
          <a:bodyPr/>
          <a:lstStyle/>
          <a:p>
            <a:r>
              <a:rPr lang="en-US" altLang="en-US"/>
              <a:t>Adding 12 points to everyone’s midterm score</a:t>
            </a:r>
          </a:p>
        </p:txBody>
      </p:sp>
      <p:pic>
        <p:nvPicPr>
          <p:cNvPr id="629764" name="Picture 4" descr="C:\CS21\awk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429000"/>
            <a:ext cx="847725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3544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z="2800"/>
              <a:t>A simple example</a:t>
            </a:r>
          </a:p>
        </p:txBody>
      </p:sp>
      <p:sp>
        <p:nvSpPr>
          <p:cNvPr id="17411" name="Rectangle 3"/>
          <p:cNvSpPr>
            <a:spLocks noGrp="1" noChangeArrowheads="1"/>
          </p:cNvSpPr>
          <p:nvPr>
            <p:ph type="body" idx="1"/>
          </p:nvPr>
        </p:nvSpPr>
        <p:spPr/>
        <p:txBody>
          <a:bodyPr/>
          <a:lstStyle/>
          <a:p>
            <a:pPr>
              <a:lnSpc>
                <a:spcPct val="120000"/>
              </a:lnSpc>
            </a:pPr>
            <a:r>
              <a:rPr lang="en-US" altLang="en-US" sz="1600"/>
              <a:t>Problem : Get the userid of user </a:t>
            </a:r>
            <a:r>
              <a:rPr lang="en-US" altLang="en-US" sz="1600">
                <a:solidFill>
                  <a:schemeClr val="bg2"/>
                </a:solidFill>
              </a:rPr>
              <a:t>“arun”</a:t>
            </a:r>
            <a:r>
              <a:rPr lang="en-US" altLang="en-US" sz="1600"/>
              <a:t> from the </a:t>
            </a:r>
            <a:r>
              <a:rPr lang="en-US" altLang="en-US" sz="1600">
                <a:solidFill>
                  <a:schemeClr val="bg2"/>
                </a:solidFill>
              </a:rPr>
              <a:t>/etc/passwd</a:t>
            </a:r>
            <a:r>
              <a:rPr lang="en-US" altLang="en-US" sz="1600"/>
              <a:t> file. </a:t>
            </a:r>
          </a:p>
          <a:p>
            <a:pPr>
              <a:lnSpc>
                <a:spcPct val="120000"/>
              </a:lnSpc>
            </a:pPr>
            <a:r>
              <a:rPr lang="en-US" altLang="en-US" sz="1600">
                <a:solidFill>
                  <a:schemeClr val="bg2"/>
                </a:solidFill>
              </a:rPr>
              <a:t>Suppose /etc/passwd</a:t>
            </a:r>
            <a:r>
              <a:rPr lang="en-US" altLang="en-US" sz="1600"/>
              <a:t> file contains the following entries </a:t>
            </a:r>
          </a:p>
          <a:p>
            <a:pPr>
              <a:lnSpc>
                <a:spcPct val="120000"/>
              </a:lnSpc>
              <a:buFontTx/>
              <a:buNone/>
            </a:pPr>
            <a:r>
              <a:rPr lang="en-US" altLang="en-US" sz="1400" b="1">
                <a:solidFill>
                  <a:schemeClr val="folHlink"/>
                </a:solidFill>
                <a:latin typeface="Courier New" panose="02070309020205020404" pitchFamily="49" charset="0"/>
              </a:rPr>
              <a:t>	arun:x:504:504::/home/arun:/bin/bash</a:t>
            </a:r>
          </a:p>
          <a:p>
            <a:pPr>
              <a:lnSpc>
                <a:spcPct val="120000"/>
              </a:lnSpc>
              <a:buFontTx/>
              <a:buNone/>
            </a:pPr>
            <a:r>
              <a:rPr lang="en-US" altLang="en-US" sz="1400" b="1">
                <a:solidFill>
                  <a:schemeClr val="folHlink"/>
                </a:solidFill>
                <a:latin typeface="Courier New" panose="02070309020205020404" pitchFamily="49" charset="0"/>
              </a:rPr>
              <a:t>	try:x:500:500::/home/try:/bin/bash</a:t>
            </a:r>
          </a:p>
          <a:p>
            <a:pPr>
              <a:lnSpc>
                <a:spcPct val="120000"/>
              </a:lnSpc>
              <a:buFontTx/>
              <a:buNone/>
            </a:pPr>
            <a:r>
              <a:rPr lang="en-US" altLang="en-US" sz="1400" b="1">
                <a:solidFill>
                  <a:schemeClr val="folHlink"/>
                </a:solidFill>
                <a:latin typeface="Courier New" panose="02070309020205020404" pitchFamily="49" charset="0"/>
              </a:rPr>
              <a:t>   optima:x:501:501::/home/optima:/bin/bash</a:t>
            </a:r>
          </a:p>
          <a:p>
            <a:pPr>
              <a:lnSpc>
                <a:spcPct val="120000"/>
              </a:lnSpc>
              <a:buFontTx/>
              <a:buNone/>
            </a:pPr>
            <a:r>
              <a:rPr lang="en-US" altLang="en-US" sz="1400" b="1">
                <a:solidFill>
                  <a:schemeClr val="folHlink"/>
                </a:solidFill>
                <a:latin typeface="Courier New" panose="02070309020205020404" pitchFamily="49" charset="0"/>
              </a:rPr>
              <a:t>   optimal:x:502:502::/home/optimal:/bin/bash</a:t>
            </a:r>
          </a:p>
          <a:p>
            <a:pPr>
              <a:lnSpc>
                <a:spcPct val="120000"/>
              </a:lnSpc>
            </a:pPr>
            <a:r>
              <a:rPr lang="en-US" altLang="en-US" sz="1600"/>
              <a:t>awk will see this file as follows</a:t>
            </a:r>
          </a:p>
          <a:p>
            <a:pPr lvl="1">
              <a:lnSpc>
                <a:spcPct val="120000"/>
              </a:lnSpc>
            </a:pPr>
            <a:r>
              <a:rPr lang="en-US" altLang="en-US" sz="1400"/>
              <a:t>1 line = 1 record (by default) so in total there are 4 records in the file.</a:t>
            </a:r>
          </a:p>
          <a:p>
            <a:pPr lvl="1">
              <a:lnSpc>
                <a:spcPct val="120000"/>
              </a:lnSpc>
            </a:pPr>
            <a:r>
              <a:rPr lang="en-US" altLang="en-US" sz="1400"/>
              <a:t>1 record = 7 fields separated by “:” (Not by default)</a:t>
            </a:r>
          </a:p>
          <a:p>
            <a:pPr lvl="1">
              <a:lnSpc>
                <a:spcPct val="120000"/>
              </a:lnSpc>
              <a:buFontTx/>
              <a:buNone/>
            </a:pPr>
            <a:r>
              <a:rPr lang="en-US" altLang="en-US" sz="1200">
                <a:solidFill>
                  <a:schemeClr val="tx2"/>
                </a:solidFill>
              </a:rPr>
              <a:t>Note : Default field separator is space.</a:t>
            </a:r>
            <a:endParaRPr lang="en-US" altLang="en-US" sz="1000">
              <a:solidFill>
                <a:schemeClr val="tx2"/>
              </a:solidFill>
            </a:endParaRPr>
          </a:p>
          <a:p>
            <a:pPr>
              <a:buFontTx/>
              <a:buNone/>
            </a:pPr>
            <a:endParaRPr lang="en-US" altLang="en-US" sz="1400" b="1">
              <a:solidFill>
                <a:schemeClr val="folHlink"/>
              </a:solidFill>
              <a:latin typeface="Courier New" panose="02070309020205020404" pitchFamily="49" charset="0"/>
            </a:endParaRPr>
          </a:p>
        </p:txBody>
      </p:sp>
    </p:spTree>
    <p:extLst>
      <p:ext uri="{BB962C8B-B14F-4D97-AF65-F5344CB8AC3E}">
        <p14:creationId xmlns:p14="http://schemas.microsoft.com/office/powerpoint/2010/main" val="32606949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z="2800"/>
              <a:t>Advanced awk features</a:t>
            </a:r>
            <a:r>
              <a:rPr lang="en-US" altLang="en-US"/>
              <a:t> </a:t>
            </a:r>
            <a:r>
              <a:rPr lang="en-US" altLang="en-US" sz="2800"/>
              <a:t>(cont..)</a:t>
            </a:r>
          </a:p>
        </p:txBody>
      </p:sp>
      <p:sp>
        <p:nvSpPr>
          <p:cNvPr id="31747" name="Rectangle 3"/>
          <p:cNvSpPr>
            <a:spLocks noGrp="1" noChangeArrowheads="1"/>
          </p:cNvSpPr>
          <p:nvPr>
            <p:ph type="body" idx="1"/>
          </p:nvPr>
        </p:nvSpPr>
        <p:spPr/>
        <p:txBody>
          <a:bodyPr/>
          <a:lstStyle/>
          <a:p>
            <a:pPr>
              <a:lnSpc>
                <a:spcPct val="120000"/>
              </a:lnSpc>
            </a:pPr>
            <a:r>
              <a:rPr lang="en-US" altLang="en-US" sz="1400" dirty="0"/>
              <a:t>Common Arithmetic operators in </a:t>
            </a:r>
            <a:r>
              <a:rPr lang="en-US" altLang="en-US" sz="1400" dirty="0" err="1"/>
              <a:t>awk</a:t>
            </a:r>
            <a:r>
              <a:rPr lang="en-US" altLang="en-US" sz="1400" dirty="0"/>
              <a:t> are : </a:t>
            </a:r>
            <a:r>
              <a:rPr lang="en-US" altLang="en-US" sz="1200" b="1" dirty="0">
                <a:solidFill>
                  <a:schemeClr val="folHlink"/>
                </a:solidFill>
                <a:latin typeface="Courier New" panose="02070309020205020404" pitchFamily="49" charset="0"/>
              </a:rPr>
              <a:t>“+", “-", “/", “*“;</a:t>
            </a:r>
          </a:p>
          <a:p>
            <a:pPr>
              <a:lnSpc>
                <a:spcPct val="120000"/>
              </a:lnSpc>
            </a:pPr>
            <a:r>
              <a:rPr lang="en-US" altLang="en-US" sz="1400" dirty="0">
                <a:solidFill>
                  <a:schemeClr val="folHlink"/>
                </a:solidFill>
              </a:rPr>
              <a:t>“^”</a:t>
            </a:r>
            <a:r>
              <a:rPr lang="en-US" altLang="en-US" sz="1400" dirty="0"/>
              <a:t> is the exponentiation operator.</a:t>
            </a:r>
          </a:p>
          <a:p>
            <a:pPr>
              <a:lnSpc>
                <a:spcPct val="120000"/>
              </a:lnSpc>
            </a:pPr>
            <a:r>
              <a:rPr lang="en-US" altLang="en-US" sz="1400" dirty="0">
                <a:solidFill>
                  <a:schemeClr val="folHlink"/>
                </a:solidFill>
              </a:rPr>
              <a:t>“%”</a:t>
            </a:r>
            <a:r>
              <a:rPr lang="en-US" altLang="en-US" sz="1400" dirty="0"/>
              <a:t> is the modulo operator</a:t>
            </a:r>
          </a:p>
          <a:p>
            <a:pPr>
              <a:lnSpc>
                <a:spcPct val="120000"/>
              </a:lnSpc>
            </a:pPr>
            <a:r>
              <a:rPr lang="en-US" altLang="en-US" sz="1400" dirty="0"/>
              <a:t>All the C operators like </a:t>
            </a:r>
            <a:r>
              <a:rPr lang="en-US" altLang="en-US" sz="1600" b="1" dirty="0">
                <a:solidFill>
                  <a:schemeClr val="folHlink"/>
                </a:solidFill>
                <a:latin typeface="Courier New" panose="02070309020205020404" pitchFamily="49" charset="0"/>
              </a:rPr>
              <a:t>“++”, “--”, “+=“, “-=”, “/=“</a:t>
            </a:r>
            <a:r>
              <a:rPr lang="en-US" altLang="en-US" sz="1400" dirty="0"/>
              <a:t> etc. are also valid.</a:t>
            </a:r>
          </a:p>
          <a:p>
            <a:pPr>
              <a:lnSpc>
                <a:spcPct val="120000"/>
              </a:lnSpc>
            </a:pPr>
            <a:r>
              <a:rPr lang="en-US" altLang="en-US" sz="1400" dirty="0"/>
              <a:t>The </a:t>
            </a:r>
            <a:r>
              <a:rPr lang="en-US" altLang="en-US" sz="1400" dirty="0" err="1"/>
              <a:t>awk</a:t>
            </a:r>
            <a:r>
              <a:rPr lang="en-US" altLang="en-US" sz="1400" dirty="0"/>
              <a:t> language has </a:t>
            </a:r>
            <a:r>
              <a:rPr lang="en-US" altLang="en-US" sz="1400" u="sng" dirty="0">
                <a:solidFill>
                  <a:schemeClr val="folHlink"/>
                </a:solidFill>
              </a:rPr>
              <a:t>one-dimensional arrays</a:t>
            </a:r>
            <a:r>
              <a:rPr lang="en-US" altLang="en-US" sz="1400" dirty="0"/>
              <a:t> for storing groups of related strings or numbers. </a:t>
            </a:r>
          </a:p>
          <a:p>
            <a:pPr>
              <a:lnSpc>
                <a:spcPct val="120000"/>
              </a:lnSpc>
            </a:pPr>
            <a:r>
              <a:rPr lang="en-US" altLang="en-US" sz="1400" dirty="0"/>
              <a:t>Arrays in </a:t>
            </a:r>
            <a:r>
              <a:rPr lang="en-US" altLang="en-US" sz="1400" dirty="0" err="1"/>
              <a:t>awk</a:t>
            </a:r>
            <a:r>
              <a:rPr lang="en-US" altLang="en-US" sz="1400" dirty="0"/>
              <a:t> are </a:t>
            </a:r>
            <a:r>
              <a:rPr lang="en-US" altLang="en-US" sz="1400" u="sng" dirty="0">
                <a:solidFill>
                  <a:schemeClr val="folHlink"/>
                </a:solidFill>
              </a:rPr>
              <a:t>associative</a:t>
            </a:r>
            <a:r>
              <a:rPr lang="en-US" altLang="en-US" sz="1400" dirty="0"/>
              <a:t>. This means that each array is a collection of pairs: an index, and its corresponding array element value.</a:t>
            </a:r>
          </a:p>
          <a:p>
            <a:pPr>
              <a:lnSpc>
                <a:spcPct val="120000"/>
              </a:lnSpc>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eg</a:t>
            </a:r>
            <a:r>
              <a:rPr lang="en-US" altLang="en-US" sz="1400" b="1" dirty="0">
                <a:solidFill>
                  <a:schemeClr val="folHlink"/>
                </a:solidFill>
                <a:latin typeface="Courier New" panose="02070309020205020404" pitchFamily="49" charset="0"/>
              </a:rPr>
              <a:t>) : Element 1 value 2</a:t>
            </a:r>
          </a:p>
          <a:p>
            <a:pPr>
              <a:lnSpc>
                <a:spcPct val="120000"/>
              </a:lnSpc>
              <a:buFontTx/>
              <a:buNone/>
            </a:pPr>
            <a:r>
              <a:rPr lang="en-US" altLang="en-US" sz="1400" b="1" dirty="0">
                <a:solidFill>
                  <a:schemeClr val="folHlink"/>
                </a:solidFill>
                <a:latin typeface="Courier New" panose="02070309020205020404" pitchFamily="49" charset="0"/>
              </a:rPr>
              <a:t>             Element 2 value “foo”</a:t>
            </a:r>
          </a:p>
          <a:p>
            <a:pPr>
              <a:lnSpc>
                <a:spcPct val="120000"/>
              </a:lnSpc>
              <a:buFontTx/>
              <a:buNone/>
            </a:pPr>
            <a:r>
              <a:rPr lang="en-US" altLang="en-US" sz="1400" b="1" dirty="0">
                <a:solidFill>
                  <a:schemeClr val="folHlink"/>
                </a:solidFill>
                <a:latin typeface="Courier New" panose="02070309020205020404" pitchFamily="49" charset="0"/>
              </a:rPr>
              <a:t>             Element “cat” value “chicken”</a:t>
            </a:r>
          </a:p>
          <a:p>
            <a:pPr>
              <a:lnSpc>
                <a:spcPct val="120000"/>
              </a:lnSpc>
            </a:pPr>
            <a:endParaRPr lang="en-US" altLang="en-US" sz="1400" b="1" dirty="0">
              <a:solidFill>
                <a:schemeClr val="folHlink"/>
              </a:solidFill>
              <a:latin typeface="Courier New" panose="02070309020205020404" pitchFamily="49" charset="0"/>
            </a:endParaRPr>
          </a:p>
        </p:txBody>
      </p:sp>
    </p:spTree>
    <p:extLst>
      <p:ext uri="{BB962C8B-B14F-4D97-AF65-F5344CB8AC3E}">
        <p14:creationId xmlns:p14="http://schemas.microsoft.com/office/powerpoint/2010/main" val="248333889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endParaRPr lang="en-US" altLang="en-US"/>
          </a:p>
        </p:txBody>
      </p:sp>
      <p:sp>
        <p:nvSpPr>
          <p:cNvPr id="34819" name="Rectangle 3"/>
          <p:cNvSpPr>
            <a:spLocks noGrp="1" noChangeArrowheads="1"/>
          </p:cNvSpPr>
          <p:nvPr>
            <p:ph type="body" idx="1"/>
          </p:nvPr>
        </p:nvSpPr>
        <p:spPr/>
        <p:txBody>
          <a:bodyPr/>
          <a:lstStyle/>
          <a:p>
            <a:r>
              <a:rPr lang="en-US" altLang="en-US" sz="1600" b="1">
                <a:solidFill>
                  <a:schemeClr val="folHlink"/>
                </a:solidFill>
                <a:latin typeface="Courier New" panose="02070309020205020404" pitchFamily="49" charset="0"/>
              </a:rPr>
              <a:t>awk '{ if (NF &gt; max) max = NF }</a:t>
            </a:r>
          </a:p>
          <a:p>
            <a:r>
              <a:rPr lang="en-US" altLang="en-US"/>
              <a:t> </a:t>
            </a:r>
          </a:p>
        </p:txBody>
      </p:sp>
    </p:spTree>
    <p:extLst>
      <p:ext uri="{BB962C8B-B14F-4D97-AF65-F5344CB8AC3E}">
        <p14:creationId xmlns:p14="http://schemas.microsoft.com/office/powerpoint/2010/main" val="165622266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1" name="Rectangle 1026"/>
          <p:cNvSpPr>
            <a:spLocks noGrp="1" noChangeArrowheads="1"/>
          </p:cNvSpPr>
          <p:nvPr>
            <p:ph type="title"/>
          </p:nvPr>
        </p:nvSpPr>
        <p:spPr/>
        <p:txBody>
          <a:bodyPr/>
          <a:lstStyle/>
          <a:p>
            <a:pPr fontAlgn="auto">
              <a:spcAft>
                <a:spcPts val="0"/>
              </a:spcAft>
              <a:defRPr/>
            </a:pPr>
            <a:r>
              <a:rPr lang="en-US" dirty="0"/>
              <a:t>Example: explicit match</a:t>
            </a:r>
          </a:p>
        </p:txBody>
      </p:sp>
      <p:sp>
        <p:nvSpPr>
          <p:cNvPr id="37890" name="Rectangle 1027"/>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pl-PL" altLang="en-US" sz="1600" b="1" dirty="0">
                <a:latin typeface="Courier New" panose="02070309020205020404" pitchFamily="49" charset="0"/>
                <a:cs typeface="Courier New" panose="02070309020205020404" pitchFamily="49" charset="0"/>
              </a:rPr>
              <a:t>$</a:t>
            </a:r>
            <a:r>
              <a:rPr lang="en-US" altLang="en-US" sz="1600" b="1" dirty="0">
                <a:latin typeface="Courier New" panose="02070309020205020404" pitchFamily="49" charset="0"/>
                <a:cs typeface="Courier New" panose="02070309020205020404" pitchFamily="49" charset="0"/>
              </a:rPr>
              <a:t> cat </a:t>
            </a:r>
            <a:r>
              <a:rPr lang="en-US" altLang="en-US" sz="1600" b="1" dirty="0" err="1">
                <a:latin typeface="Courier New" panose="02070309020205020404" pitchFamily="49" charset="0"/>
                <a:cs typeface="Courier New" panose="02070309020205020404" pitchFamily="49" charset="0"/>
              </a:rPr>
              <a:t>datafile</a:t>
            </a:r>
            <a:endParaRPr lang="en-US" altLang="en-US" sz="16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northwest NW    Charles Main        3.0    .98    3   34</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western   WE    Sharon Gray         5.3    .97    5   23</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southwest SW    Lewis </a:t>
            </a:r>
            <a:r>
              <a:rPr lang="en-US" altLang="en-US" sz="1600" b="1" dirty="0" err="1">
                <a:latin typeface="Courier New" panose="02070309020205020404" pitchFamily="49" charset="0"/>
                <a:cs typeface="Courier New" panose="02070309020205020404" pitchFamily="49" charset="0"/>
              </a:rPr>
              <a:t>Dalsass</a:t>
            </a:r>
            <a:r>
              <a:rPr lang="en-US" altLang="en-US" sz="1600" b="1" dirty="0">
                <a:latin typeface="Courier New" panose="02070309020205020404" pitchFamily="49" charset="0"/>
                <a:cs typeface="Courier New" panose="02070309020205020404" pitchFamily="49" charset="0"/>
              </a:rPr>
              <a:t>       2.7    .8     2   18</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southern  SO    </a:t>
            </a:r>
            <a:r>
              <a:rPr lang="en-US" altLang="en-US" sz="1600" b="1" dirty="0" err="1">
                <a:latin typeface="Courier New" panose="02070309020205020404" pitchFamily="49" charset="0"/>
                <a:cs typeface="Courier New" panose="02070309020205020404" pitchFamily="49" charset="0"/>
              </a:rPr>
              <a:t>Suan</a:t>
            </a:r>
            <a:r>
              <a:rPr lang="en-US" altLang="en-US" sz="1600" b="1" dirty="0">
                <a:latin typeface="Courier New" panose="02070309020205020404" pitchFamily="49" charset="0"/>
                <a:cs typeface="Courier New" panose="02070309020205020404" pitchFamily="49" charset="0"/>
              </a:rPr>
              <a:t> Chin           5.1    .95    4   15</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southeast SE    Patricia </a:t>
            </a:r>
            <a:r>
              <a:rPr lang="en-US" altLang="en-US" sz="1600" b="1" dirty="0" err="1">
                <a:latin typeface="Courier New" panose="02070309020205020404" pitchFamily="49" charset="0"/>
                <a:cs typeface="Courier New" panose="02070309020205020404" pitchFamily="49" charset="0"/>
              </a:rPr>
              <a:t>Hemenway</a:t>
            </a:r>
            <a:r>
              <a:rPr lang="en-US" altLang="en-US" sz="1600" b="1" dirty="0">
                <a:latin typeface="Courier New" panose="02070309020205020404" pitchFamily="49" charset="0"/>
                <a:cs typeface="Courier New" panose="02070309020205020404" pitchFamily="49" charset="0"/>
              </a:rPr>
              <a:t>   4.0    .7     4   17</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eastern   EA    TB Savage           4.4    .84    5   20</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northeast NE    AM Main             5.1    .94    3   13</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north     NO    Margot Weber        4.5    .89    5    9</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central   CT    Ann Stephens        5.7    .94    5   13</a:t>
            </a:r>
          </a:p>
          <a:p>
            <a:pPr>
              <a:buFont typeface="Wingdings" panose="05000000000000000000" pitchFamily="2" charset="2"/>
              <a:buNone/>
            </a:pPr>
            <a:endParaRPr lang="en-US" altLang="en-US" sz="16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sz="1600" b="1" dirty="0">
                <a:latin typeface="Courier New" panose="02070309020205020404" pitchFamily="49" charset="0"/>
                <a:cs typeface="Courier New" panose="02070309020205020404" pitchFamily="49" charset="0"/>
              </a:rPr>
              <a:t>$</a:t>
            </a:r>
            <a:r>
              <a:rPr lang="en-US" altLang="en-US" sz="1600" b="1" dirty="0">
                <a:latin typeface="Courier New" panose="02070309020205020404" pitchFamily="49" charset="0"/>
                <a:cs typeface="Courier New" panose="02070309020205020404" pitchFamily="49" charset="0"/>
              </a:rPr>
              <a:t> </a:t>
            </a:r>
            <a:r>
              <a:rPr lang="en-US" altLang="en-US" sz="1600" b="1" dirty="0" err="1">
                <a:latin typeface="Courier New" panose="02070309020205020404" pitchFamily="49" charset="0"/>
                <a:cs typeface="Courier New" panose="02070309020205020404" pitchFamily="49" charset="0"/>
              </a:rPr>
              <a:t>awk</a:t>
            </a:r>
            <a:r>
              <a:rPr lang="en-US" altLang="en-US" sz="1600" b="1" dirty="0">
                <a:latin typeface="Courier New" panose="02070309020205020404" pitchFamily="49" charset="0"/>
                <a:cs typeface="Courier New" panose="02070309020205020404" pitchFamily="49" charset="0"/>
              </a:rPr>
              <a:t> '$5 ~ /\.[7-9]+/' </a:t>
            </a:r>
            <a:r>
              <a:rPr lang="en-US" altLang="en-US" sz="1600" b="1" dirty="0" err="1">
                <a:latin typeface="Courier New" panose="02070309020205020404" pitchFamily="49" charset="0"/>
                <a:cs typeface="Courier New" panose="02070309020205020404" pitchFamily="49" charset="0"/>
              </a:rPr>
              <a:t>datafile</a:t>
            </a:r>
            <a:endParaRPr lang="en-US" altLang="en-US" sz="16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southwest SW    Lewis </a:t>
            </a:r>
            <a:r>
              <a:rPr lang="en-US" altLang="en-US" sz="1600" b="1" dirty="0" err="1">
                <a:latin typeface="Courier New" panose="02070309020205020404" pitchFamily="49" charset="0"/>
                <a:cs typeface="Courier New" panose="02070309020205020404" pitchFamily="49" charset="0"/>
              </a:rPr>
              <a:t>Dalsass</a:t>
            </a:r>
            <a:r>
              <a:rPr lang="en-US" altLang="en-US" sz="1600" b="1" dirty="0">
                <a:latin typeface="Courier New" panose="02070309020205020404" pitchFamily="49" charset="0"/>
                <a:cs typeface="Courier New" panose="02070309020205020404" pitchFamily="49" charset="0"/>
              </a:rPr>
              <a:t>       2.7    .8     2   18</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central   CT    Ann Stephens        5.7    .94    5   13</a:t>
            </a:r>
          </a:p>
        </p:txBody>
      </p:sp>
      <p:sp>
        <p:nvSpPr>
          <p:cNvPr id="3789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2B708F7-201B-450C-BC3B-45D2A7741919}" type="slidenum">
              <a:rPr lang="en-US" altLang="en-US" sz="1400">
                <a:solidFill>
                  <a:srgbClr val="FFFFFF"/>
                </a:solidFill>
              </a:rPr>
              <a:pPr/>
              <a:t>216</a:t>
            </a:fld>
            <a:endParaRPr lang="en-US" altLang="en-US" sz="1400">
              <a:solidFill>
                <a:srgbClr val="FFFFFF"/>
              </a:solidFill>
            </a:endParaRPr>
          </a:p>
        </p:txBody>
      </p:sp>
    </p:spTree>
    <p:extLst>
      <p:ext uri="{BB962C8B-B14F-4D97-AF65-F5344CB8AC3E}">
        <p14:creationId xmlns:p14="http://schemas.microsoft.com/office/powerpoint/2010/main" val="290464054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5" name="Rectangle 1026"/>
          <p:cNvSpPr>
            <a:spLocks noGrp="1" noChangeArrowheads="1"/>
          </p:cNvSpPr>
          <p:nvPr>
            <p:ph type="title"/>
          </p:nvPr>
        </p:nvSpPr>
        <p:spPr/>
        <p:txBody>
          <a:bodyPr/>
          <a:lstStyle/>
          <a:p>
            <a:pPr fontAlgn="auto">
              <a:spcAft>
                <a:spcPts val="0"/>
              </a:spcAft>
              <a:defRPr/>
            </a:pPr>
            <a:r>
              <a:rPr lang="en-US" dirty="0"/>
              <a:t>Examples: matching with REs</a:t>
            </a:r>
          </a:p>
        </p:txBody>
      </p:sp>
      <p:sp>
        <p:nvSpPr>
          <p:cNvPr id="28676" name="Rectangle 1027"/>
          <p:cNvSpPr>
            <a:spLocks noGrp="1" noChangeArrowheads="1"/>
          </p:cNvSpPr>
          <p:nvPr>
            <p:ph sz="quarter" idx="1"/>
          </p:nvPr>
        </p:nvSpPr>
        <p:spPr>
          <a:xfrm>
            <a:off x="457200" y="1600200"/>
            <a:ext cx="7467600" cy="4873625"/>
          </a:xfrm>
        </p:spPr>
        <p:txBody>
          <a:bodyPr>
            <a:normAutofit fontScale="92500" lnSpcReduction="20000"/>
          </a:bodyPr>
          <a:lstStyle/>
          <a:p>
            <a:pPr marL="274320" indent="-274320" fontAlgn="auto">
              <a:spcAft>
                <a:spcPts val="0"/>
              </a:spcAft>
              <a:buFont typeface="Wingdings"/>
              <a:buNone/>
              <a:defRPr/>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'$2 !~ /E/{print $1, $2}' </a:t>
            </a:r>
            <a:r>
              <a:rPr lang="en-US" b="1" dirty="0" err="1">
                <a:latin typeface="Courier New" pitchFamily="49" charset="0"/>
                <a:cs typeface="Courier New" pitchFamily="49" charset="0"/>
              </a:rPr>
              <a:t>datafile</a:t>
            </a:r>
            <a:endParaRPr lang="en-US" b="1" dirty="0">
              <a:latin typeface="Courier New" pitchFamily="49" charset="0"/>
              <a:cs typeface="Courier New" pitchFamily="49" charset="0"/>
            </a:endParaRPr>
          </a:p>
          <a:p>
            <a:pPr marL="274320" indent="-274320" fontAlgn="auto">
              <a:spcAft>
                <a:spcPts val="0"/>
              </a:spcAft>
              <a:buFont typeface="Wingdings"/>
              <a:buNone/>
              <a:defRPr/>
            </a:pPr>
            <a:r>
              <a:rPr lang="en-US" b="1" dirty="0">
                <a:latin typeface="Courier New" pitchFamily="49" charset="0"/>
                <a:cs typeface="Courier New" pitchFamily="49" charset="0"/>
              </a:rPr>
              <a:t>northwest NW</a:t>
            </a:r>
          </a:p>
          <a:p>
            <a:pPr marL="274320" indent="-274320" fontAlgn="auto">
              <a:spcAft>
                <a:spcPts val="0"/>
              </a:spcAft>
              <a:buFont typeface="Wingdings"/>
              <a:buNone/>
              <a:defRPr/>
            </a:pPr>
            <a:r>
              <a:rPr lang="en-US" b="1" dirty="0">
                <a:latin typeface="Courier New" pitchFamily="49" charset="0"/>
                <a:cs typeface="Courier New" pitchFamily="49" charset="0"/>
              </a:rPr>
              <a:t>southwest SW</a:t>
            </a:r>
          </a:p>
          <a:p>
            <a:pPr marL="274320" indent="-274320" fontAlgn="auto">
              <a:spcAft>
                <a:spcPts val="0"/>
              </a:spcAft>
              <a:buFont typeface="Wingdings"/>
              <a:buNone/>
              <a:defRPr/>
            </a:pPr>
            <a:r>
              <a:rPr lang="en-US" b="1" dirty="0">
                <a:latin typeface="Courier New" pitchFamily="49" charset="0"/>
                <a:cs typeface="Courier New" pitchFamily="49" charset="0"/>
              </a:rPr>
              <a:t>southern SO</a:t>
            </a:r>
          </a:p>
          <a:p>
            <a:pPr marL="274320" indent="-274320" fontAlgn="auto">
              <a:spcAft>
                <a:spcPts val="0"/>
              </a:spcAft>
              <a:buFont typeface="Wingdings"/>
              <a:buNone/>
              <a:defRPr/>
            </a:pPr>
            <a:r>
              <a:rPr lang="en-US" b="1" dirty="0">
                <a:latin typeface="Courier New" pitchFamily="49" charset="0"/>
                <a:cs typeface="Courier New" pitchFamily="49" charset="0"/>
              </a:rPr>
              <a:t>north NO</a:t>
            </a:r>
          </a:p>
          <a:p>
            <a:pPr marL="274320" indent="-274320" fontAlgn="auto">
              <a:spcAft>
                <a:spcPts val="0"/>
              </a:spcAft>
              <a:buFont typeface="Wingdings"/>
              <a:buNone/>
              <a:defRPr/>
            </a:pPr>
            <a:r>
              <a:rPr lang="en-US" b="1" dirty="0">
                <a:latin typeface="Courier New" pitchFamily="49" charset="0"/>
                <a:cs typeface="Courier New" pitchFamily="49" charset="0"/>
              </a:rPr>
              <a:t>central CT</a:t>
            </a:r>
          </a:p>
          <a:p>
            <a:pPr marL="274320" indent="-274320" fontAlgn="auto">
              <a:spcAft>
                <a:spcPts val="0"/>
              </a:spcAft>
              <a:buFont typeface="Wingdings"/>
              <a:buNone/>
              <a:defRPr/>
            </a:pPr>
            <a:endParaRPr lang="en-US" b="1" dirty="0">
              <a:latin typeface="Courier New" pitchFamily="49" charset="0"/>
              <a:cs typeface="Courier New" pitchFamily="49" charset="0"/>
            </a:endParaRPr>
          </a:p>
          <a:p>
            <a:pPr marL="274320" indent="-274320" fontAlgn="auto">
              <a:spcAft>
                <a:spcPts val="0"/>
              </a:spcAft>
              <a:buFont typeface="Wingdings"/>
              <a:buNone/>
              <a:defRPr/>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'/^[ns]/{print $1}' </a:t>
            </a:r>
            <a:r>
              <a:rPr lang="en-US" b="1" dirty="0" err="1">
                <a:latin typeface="Courier New" pitchFamily="49" charset="0"/>
                <a:cs typeface="Courier New" pitchFamily="49" charset="0"/>
              </a:rPr>
              <a:t>datafile</a:t>
            </a:r>
            <a:endParaRPr lang="en-US" b="1" dirty="0">
              <a:latin typeface="Courier New" pitchFamily="49" charset="0"/>
              <a:cs typeface="Courier New" pitchFamily="49" charset="0"/>
            </a:endParaRPr>
          </a:p>
          <a:p>
            <a:pPr marL="274320" indent="-274320" fontAlgn="auto">
              <a:spcAft>
                <a:spcPts val="0"/>
              </a:spcAft>
              <a:buFont typeface="Wingdings"/>
              <a:buNone/>
              <a:defRPr/>
            </a:pPr>
            <a:r>
              <a:rPr lang="en-US" b="1" dirty="0">
                <a:latin typeface="Courier New" pitchFamily="49" charset="0"/>
                <a:cs typeface="Courier New" pitchFamily="49" charset="0"/>
              </a:rPr>
              <a:t>northwest</a:t>
            </a:r>
          </a:p>
          <a:p>
            <a:pPr marL="274320" indent="-274320" fontAlgn="auto">
              <a:spcAft>
                <a:spcPts val="0"/>
              </a:spcAft>
              <a:buFont typeface="Wingdings"/>
              <a:buNone/>
              <a:defRPr/>
            </a:pPr>
            <a:r>
              <a:rPr lang="en-US" b="1" dirty="0">
                <a:latin typeface="Courier New" pitchFamily="49" charset="0"/>
                <a:cs typeface="Courier New" pitchFamily="49" charset="0"/>
              </a:rPr>
              <a:t>southwest</a:t>
            </a:r>
          </a:p>
          <a:p>
            <a:pPr marL="274320" indent="-274320" fontAlgn="auto">
              <a:spcAft>
                <a:spcPts val="0"/>
              </a:spcAft>
              <a:buFont typeface="Wingdings"/>
              <a:buNone/>
              <a:defRPr/>
            </a:pPr>
            <a:r>
              <a:rPr lang="en-US" b="1" dirty="0">
                <a:latin typeface="Courier New" pitchFamily="49" charset="0"/>
                <a:cs typeface="Courier New" pitchFamily="49" charset="0"/>
              </a:rPr>
              <a:t>southern</a:t>
            </a:r>
          </a:p>
          <a:p>
            <a:pPr marL="274320" indent="-274320" fontAlgn="auto">
              <a:spcAft>
                <a:spcPts val="0"/>
              </a:spcAft>
              <a:buFont typeface="Wingdings"/>
              <a:buNone/>
              <a:defRPr/>
            </a:pPr>
            <a:r>
              <a:rPr lang="en-US" b="1" dirty="0">
                <a:latin typeface="Courier New" pitchFamily="49" charset="0"/>
                <a:cs typeface="Courier New" pitchFamily="49" charset="0"/>
              </a:rPr>
              <a:t>southeast</a:t>
            </a:r>
          </a:p>
          <a:p>
            <a:pPr marL="274320" indent="-274320" fontAlgn="auto">
              <a:spcAft>
                <a:spcPts val="0"/>
              </a:spcAft>
              <a:buFont typeface="Wingdings"/>
              <a:buNone/>
              <a:defRPr/>
            </a:pPr>
            <a:r>
              <a:rPr lang="en-US" b="1" dirty="0">
                <a:latin typeface="Courier New" pitchFamily="49" charset="0"/>
                <a:cs typeface="Courier New" pitchFamily="49" charset="0"/>
              </a:rPr>
              <a:t>northeast</a:t>
            </a:r>
          </a:p>
          <a:p>
            <a:pPr marL="274320" indent="-274320" fontAlgn="auto">
              <a:spcAft>
                <a:spcPts val="0"/>
              </a:spcAft>
              <a:buFont typeface="Wingdings"/>
              <a:buNone/>
              <a:defRPr/>
            </a:pPr>
            <a:r>
              <a:rPr lang="en-US" b="1" dirty="0">
                <a:latin typeface="Courier New" pitchFamily="49" charset="0"/>
                <a:cs typeface="Courier New" pitchFamily="49" charset="0"/>
              </a:rPr>
              <a:t>north</a:t>
            </a:r>
          </a:p>
        </p:txBody>
      </p:sp>
      <p:sp>
        <p:nvSpPr>
          <p:cNvPr id="399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7D8BF3B1-0DBD-4E31-9921-6DC34DC0840A}" type="slidenum">
              <a:rPr lang="en-US" altLang="en-US" sz="1400">
                <a:solidFill>
                  <a:srgbClr val="FFFFFF"/>
                </a:solidFill>
              </a:rPr>
              <a:pPr/>
              <a:t>217</a:t>
            </a:fld>
            <a:endParaRPr lang="en-US" altLang="en-US" sz="1400">
              <a:solidFill>
                <a:srgbClr val="FFFFFF"/>
              </a:solidFill>
            </a:endParaRPr>
          </a:p>
        </p:txBody>
      </p:sp>
    </p:spTree>
    <p:extLst>
      <p:ext uri="{BB962C8B-B14F-4D97-AF65-F5344CB8AC3E}">
        <p14:creationId xmlns:p14="http://schemas.microsoft.com/office/powerpoint/2010/main" val="3394619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1" name="Rectangle 2"/>
          <p:cNvSpPr>
            <a:spLocks noGrp="1" noChangeArrowheads="1"/>
          </p:cNvSpPr>
          <p:nvPr>
            <p:ph type="title" idx="4294967295"/>
          </p:nvPr>
        </p:nvSpPr>
        <p:spPr/>
        <p:txBody>
          <a:bodyPr/>
          <a:lstStyle/>
          <a:p>
            <a:pPr fontAlgn="auto">
              <a:spcAft>
                <a:spcPts val="0"/>
              </a:spcAft>
              <a:defRPr/>
            </a:pPr>
            <a:r>
              <a:rPr lang="en-US" dirty="0"/>
              <a:t>print Example</a:t>
            </a:r>
          </a:p>
        </p:txBody>
      </p:sp>
      <p:sp>
        <p:nvSpPr>
          <p:cNvPr id="114691" name="Rectangle 3"/>
          <p:cNvSpPr>
            <a:spLocks noGrp="1" noChangeArrowheads="1"/>
          </p:cNvSpPr>
          <p:nvPr>
            <p:ph sz="quarter" idx="4294967295"/>
          </p:nvPr>
        </p:nvSpPr>
        <p:spPr/>
        <p:txBody>
          <a:bodyPr/>
          <a:lstStyle/>
          <a:p>
            <a:pPr>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 date</a:t>
            </a:r>
          </a:p>
          <a:p>
            <a:pPr>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Wed Nov 19 14:40:07 CST 2008</a:t>
            </a:r>
          </a:p>
          <a:p>
            <a:pPr>
              <a:buFont typeface="Wingdings" panose="05000000000000000000" pitchFamily="2" charset="2"/>
              <a:buNone/>
            </a:pPr>
            <a:endParaRPr lang="en-US" altLang="en-US" sz="2200" b="1">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 date | </a:t>
            </a:r>
          </a:p>
          <a:p>
            <a:pPr>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	awk '{print "Month: " $2 "\nYear: ", $6}'</a:t>
            </a:r>
          </a:p>
          <a:p>
            <a:pPr>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Month: Nov</a:t>
            </a:r>
          </a:p>
          <a:p>
            <a:pPr>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Year:  2008</a:t>
            </a:r>
          </a:p>
        </p:txBody>
      </p:sp>
      <p:sp>
        <p:nvSpPr>
          <p:cNvPr id="114693" name="Footer Placeholder 6"/>
          <p:cNvSpPr txBox="1">
            <a:spLocks noGrp="1"/>
          </p:cNvSpPr>
          <p:nvPr/>
        </p:nvSpPr>
        <p:spPr bwMode="auto">
          <a:xfrm rot="5400000">
            <a:off x="6989763" y="3736975"/>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194120018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fontAlgn="auto">
              <a:spcAft>
                <a:spcPts val="0"/>
              </a:spcAft>
              <a:defRPr/>
            </a:pPr>
            <a:r>
              <a:rPr lang="en-US" dirty="0" err="1"/>
              <a:t>awk</a:t>
            </a:r>
            <a:r>
              <a:rPr lang="en-US" dirty="0"/>
              <a:t> Example: list of products</a:t>
            </a:r>
          </a:p>
        </p:txBody>
      </p:sp>
      <p:sp>
        <p:nvSpPr>
          <p:cNvPr id="56323" name="Content Placeholder 2"/>
          <p:cNvSpPr>
            <a:spLocks noGrp="1"/>
          </p:cNvSpPr>
          <p:nvPr>
            <p:ph sz="quarter" idx="1"/>
          </p:nvPr>
        </p:nvSpPr>
        <p:spPr>
          <a:xfrm>
            <a:off x="457200" y="1600200"/>
            <a:ext cx="7467600" cy="4873625"/>
          </a:xfrm>
        </p:spPr>
        <p:txBody>
          <a:bodyPr>
            <a:normAutofit fontScale="92500" lnSpcReduction="10000"/>
          </a:bodyPr>
          <a:lstStyle/>
          <a:p>
            <a:pPr marL="274320" indent="-274320" fontAlgn="auto">
              <a:spcAft>
                <a:spcPts val="0"/>
              </a:spcAft>
              <a:buFont typeface="Wingdings"/>
              <a:buNone/>
              <a:defRPr/>
            </a:pPr>
            <a:r>
              <a:rPr lang="en-US" b="1" dirty="0">
                <a:latin typeface="Courier New" pitchFamily="49" charset="0"/>
                <a:cs typeface="Courier New" pitchFamily="49" charset="0"/>
              </a:rPr>
              <a:t>103:sway bar:49.99 </a:t>
            </a:r>
          </a:p>
          <a:p>
            <a:pPr marL="274320" indent="-274320" fontAlgn="auto">
              <a:spcAft>
                <a:spcPts val="0"/>
              </a:spcAft>
              <a:buFont typeface="Wingdings"/>
              <a:buNone/>
              <a:defRPr/>
            </a:pPr>
            <a:r>
              <a:rPr lang="en-US" b="1" dirty="0">
                <a:latin typeface="Courier New" pitchFamily="49" charset="0"/>
                <a:cs typeface="Courier New" pitchFamily="49" charset="0"/>
              </a:rPr>
              <a:t>101:propeller:104.99 </a:t>
            </a:r>
          </a:p>
          <a:p>
            <a:pPr marL="274320" indent="-274320" fontAlgn="auto">
              <a:spcAft>
                <a:spcPts val="0"/>
              </a:spcAft>
              <a:buFont typeface="Wingdings"/>
              <a:buNone/>
              <a:defRPr/>
            </a:pPr>
            <a:r>
              <a:rPr lang="en-US" b="1" dirty="0">
                <a:latin typeface="Courier New" pitchFamily="49" charset="0"/>
                <a:cs typeface="Courier New" pitchFamily="49" charset="0"/>
              </a:rPr>
              <a:t>104:fishing line:0.99 </a:t>
            </a:r>
          </a:p>
          <a:p>
            <a:pPr marL="274320" indent="-274320" fontAlgn="auto">
              <a:spcAft>
                <a:spcPts val="0"/>
              </a:spcAft>
              <a:buFont typeface="Wingdings"/>
              <a:buNone/>
              <a:defRPr/>
            </a:pPr>
            <a:r>
              <a:rPr lang="en-US" b="1" dirty="0">
                <a:latin typeface="Courier New" pitchFamily="49" charset="0"/>
                <a:cs typeface="Courier New" pitchFamily="49" charset="0"/>
              </a:rPr>
              <a:t>113:premium fish bait:1.00 </a:t>
            </a:r>
          </a:p>
          <a:p>
            <a:pPr marL="274320" indent="-274320" fontAlgn="auto">
              <a:spcAft>
                <a:spcPts val="0"/>
              </a:spcAft>
              <a:buFont typeface="Wingdings"/>
              <a:buNone/>
              <a:defRPr/>
            </a:pPr>
            <a:r>
              <a:rPr lang="en-US" b="1" dirty="0">
                <a:latin typeface="Courier New" pitchFamily="49" charset="0"/>
                <a:cs typeface="Courier New" pitchFamily="49" charset="0"/>
              </a:rPr>
              <a:t>106:cup holder:2.49 </a:t>
            </a:r>
          </a:p>
          <a:p>
            <a:pPr marL="274320" indent="-274320" fontAlgn="auto">
              <a:spcAft>
                <a:spcPts val="0"/>
              </a:spcAft>
              <a:buFont typeface="Wingdings"/>
              <a:buNone/>
              <a:defRPr/>
            </a:pPr>
            <a:r>
              <a:rPr lang="en-US" b="1" dirty="0">
                <a:latin typeface="Courier New" pitchFamily="49" charset="0"/>
                <a:cs typeface="Courier New" pitchFamily="49" charset="0"/>
              </a:rPr>
              <a:t>107:cooler:14.89 </a:t>
            </a:r>
          </a:p>
          <a:p>
            <a:pPr marL="274320" indent="-274320" fontAlgn="auto">
              <a:spcAft>
                <a:spcPts val="0"/>
              </a:spcAft>
              <a:buFont typeface="Wingdings"/>
              <a:buNone/>
              <a:defRPr/>
            </a:pPr>
            <a:r>
              <a:rPr lang="en-US" b="1" dirty="0">
                <a:latin typeface="Courier New" pitchFamily="49" charset="0"/>
                <a:cs typeface="Courier New" pitchFamily="49" charset="0"/>
              </a:rPr>
              <a:t>112:boat cover:120.00 </a:t>
            </a:r>
          </a:p>
          <a:p>
            <a:pPr marL="274320" indent="-274320" fontAlgn="auto">
              <a:spcAft>
                <a:spcPts val="0"/>
              </a:spcAft>
              <a:buFont typeface="Wingdings"/>
              <a:buNone/>
              <a:defRPr/>
            </a:pPr>
            <a:r>
              <a:rPr lang="en-US" b="1" dirty="0">
                <a:latin typeface="Courier New" pitchFamily="49" charset="0"/>
                <a:cs typeface="Courier New" pitchFamily="49" charset="0"/>
              </a:rPr>
              <a:t>109:transom:199.00 </a:t>
            </a:r>
          </a:p>
          <a:p>
            <a:pPr marL="274320" indent="-274320" fontAlgn="auto">
              <a:spcAft>
                <a:spcPts val="0"/>
              </a:spcAft>
              <a:buFont typeface="Wingdings"/>
              <a:buNone/>
              <a:defRPr/>
            </a:pPr>
            <a:r>
              <a:rPr lang="en-US" b="1" dirty="0">
                <a:latin typeface="Courier New" pitchFamily="49" charset="0"/>
                <a:cs typeface="Courier New" pitchFamily="49" charset="0"/>
              </a:rPr>
              <a:t>110:pulley:9.88 </a:t>
            </a:r>
          </a:p>
          <a:p>
            <a:pPr marL="274320" indent="-274320" fontAlgn="auto">
              <a:spcAft>
                <a:spcPts val="0"/>
              </a:spcAft>
              <a:buFont typeface="Wingdings"/>
              <a:buNone/>
              <a:defRPr/>
            </a:pPr>
            <a:r>
              <a:rPr lang="en-US" b="1" dirty="0">
                <a:latin typeface="Courier New" pitchFamily="49" charset="0"/>
                <a:cs typeface="Courier New" pitchFamily="49" charset="0"/>
              </a:rPr>
              <a:t>105:mirror:4.99 </a:t>
            </a:r>
          </a:p>
          <a:p>
            <a:pPr marL="274320" indent="-274320" fontAlgn="auto">
              <a:spcAft>
                <a:spcPts val="0"/>
              </a:spcAft>
              <a:buFont typeface="Wingdings"/>
              <a:buNone/>
              <a:defRPr/>
            </a:pPr>
            <a:r>
              <a:rPr lang="en-US" b="1" dirty="0">
                <a:latin typeface="Courier New" pitchFamily="49" charset="0"/>
                <a:cs typeface="Courier New" pitchFamily="49" charset="0"/>
              </a:rPr>
              <a:t>108:wheel:49.99 </a:t>
            </a:r>
          </a:p>
          <a:p>
            <a:pPr marL="274320" indent="-274320" fontAlgn="auto">
              <a:spcAft>
                <a:spcPts val="0"/>
              </a:spcAft>
              <a:buFont typeface="Wingdings"/>
              <a:buNone/>
              <a:defRPr/>
            </a:pPr>
            <a:r>
              <a:rPr lang="en-US" b="1" dirty="0">
                <a:latin typeface="Courier New" pitchFamily="49" charset="0"/>
                <a:cs typeface="Courier New" pitchFamily="49" charset="0"/>
              </a:rPr>
              <a:t>111:lock:31.00 </a:t>
            </a:r>
          </a:p>
          <a:p>
            <a:pPr marL="274320" indent="-274320" fontAlgn="auto">
              <a:spcAft>
                <a:spcPts val="0"/>
              </a:spcAft>
              <a:buFont typeface="Wingdings"/>
              <a:buNone/>
              <a:defRPr/>
            </a:pPr>
            <a:r>
              <a:rPr lang="en-US" b="1" dirty="0">
                <a:latin typeface="Courier New" pitchFamily="49" charset="0"/>
                <a:cs typeface="Courier New" pitchFamily="49" charset="0"/>
              </a:rPr>
              <a:t>102:trailer hitch:97.95</a:t>
            </a:r>
          </a:p>
        </p:txBody>
      </p:sp>
      <p:sp>
        <p:nvSpPr>
          <p:cNvPr id="77827"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124A885-3744-48BC-8934-4A0D92759F3E}" type="slidenum">
              <a:rPr lang="en-US" altLang="en-US" sz="1400">
                <a:solidFill>
                  <a:srgbClr val="FFFFFF"/>
                </a:solidFill>
              </a:rPr>
              <a:pPr/>
              <a:t>219</a:t>
            </a:fld>
            <a:endParaRPr lang="en-US" altLang="en-US" sz="1400">
              <a:solidFill>
                <a:srgbClr val="FFFFFF"/>
              </a:solidFill>
            </a:endParaRPr>
          </a:p>
        </p:txBody>
      </p:sp>
      <p:sp>
        <p:nvSpPr>
          <p:cNvPr id="77828"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1989285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"%50s\n" "</a:t>
            </a:r>
            <a:r>
              <a:rPr lang="nl-BE" altLang="nl-BE" sz="2000" dirty="0" err="1">
                <a:solidFill>
                  <a:schemeClr val="tx1"/>
                </a:solidFill>
                <a:latin typeface="Courier New" panose="02070309020205020404" pitchFamily="49" charset="0"/>
                <a:cs typeface="Courier New" panose="02070309020205020404" pitchFamily="49" charset="0"/>
              </a:rPr>
              <a:t>This</a:t>
            </a:r>
            <a:r>
              <a:rPr lang="nl-BE" altLang="nl-BE" sz="2000" dirty="0">
                <a:solidFill>
                  <a:schemeClr val="tx1"/>
                </a:solidFill>
                <a:latin typeface="Courier New" panose="02070309020205020404" pitchFamily="49" charset="0"/>
                <a:cs typeface="Courier New" panose="02070309020205020404" pitchFamily="49" charset="0"/>
              </a:rPr>
              <a:t> field is 50 </a:t>
            </a:r>
            <a:r>
              <a:rPr lang="nl-BE" altLang="nl-BE" sz="2000" dirty="0" err="1">
                <a:solidFill>
                  <a:schemeClr val="tx1"/>
                </a:solidFill>
                <a:latin typeface="Courier New" panose="02070309020205020404" pitchFamily="49" charset="0"/>
                <a:cs typeface="Courier New" panose="02070309020205020404" pitchFamily="49" charset="0"/>
              </a:rPr>
              <a:t>characters</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wide</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a:solidFill>
                  <a:schemeClr val="tx1"/>
                </a:solidFill>
                <a:latin typeface="+mn-lt"/>
              </a:rPr>
              <a:t>-&gt; </a:t>
            </a:r>
            <a:r>
              <a:rPr lang="nl-BE" altLang="nl-BE" sz="2000" dirty="0" err="1">
                <a:solidFill>
                  <a:schemeClr val="tx1"/>
                </a:solidFill>
                <a:latin typeface="+mn-lt"/>
              </a:rPr>
              <a:t>will</a:t>
            </a:r>
            <a:r>
              <a:rPr lang="nl-BE" altLang="nl-BE" sz="2000" dirty="0">
                <a:solidFill>
                  <a:schemeClr val="tx1"/>
                </a:solidFill>
                <a:latin typeface="+mn-lt"/>
              </a:rPr>
              <a:t> </a:t>
            </a:r>
            <a:r>
              <a:rPr lang="nl-BE" altLang="nl-BE" sz="2000" dirty="0" err="1">
                <a:solidFill>
                  <a:schemeClr val="tx1"/>
                </a:solidFill>
                <a:latin typeface="+mn-lt"/>
              </a:rPr>
              <a:t>be</a:t>
            </a:r>
            <a:r>
              <a:rPr lang="nl-BE" altLang="nl-BE" sz="2000" dirty="0">
                <a:solidFill>
                  <a:schemeClr val="tx1"/>
                </a:solidFill>
                <a:latin typeface="+mn-lt"/>
              </a:rPr>
              <a:t> </a:t>
            </a:r>
            <a:r>
              <a:rPr lang="nl-BE" altLang="nl-BE" sz="2000" dirty="0" err="1">
                <a:solidFill>
                  <a:schemeClr val="tx1"/>
                </a:solidFill>
                <a:latin typeface="+mn-lt"/>
              </a:rPr>
              <a:t>printed</a:t>
            </a:r>
            <a:r>
              <a:rPr lang="nl-BE" altLang="nl-BE" sz="2000" dirty="0">
                <a:solidFill>
                  <a:schemeClr val="tx1"/>
                </a:solidFill>
                <a:latin typeface="+mn-lt"/>
              </a:rPr>
              <a:t> as a string of 50 </a:t>
            </a:r>
            <a:r>
              <a:rPr lang="nl-BE" altLang="nl-BE" sz="2000" dirty="0" err="1">
                <a:solidFill>
                  <a:schemeClr val="tx1"/>
                </a:solidFill>
                <a:latin typeface="+mn-lt"/>
              </a:rPr>
              <a:t>characters</a:t>
            </a:r>
            <a:r>
              <a:rPr lang="nl-BE" altLang="nl-BE" sz="2000" dirty="0">
                <a:solidFill>
                  <a:schemeClr val="tx1"/>
                </a:solidFill>
                <a:latin typeface="+mn-lt"/>
              </a:rPr>
              <a:t> </a:t>
            </a:r>
            <a:r>
              <a:rPr lang="nl-BE" altLang="nl-BE" sz="2000" dirty="0" err="1">
                <a:solidFill>
                  <a:schemeClr val="tx1"/>
                </a:solidFill>
                <a:latin typeface="+mn-lt"/>
              </a:rPr>
              <a:t>ended</a:t>
            </a:r>
            <a:r>
              <a:rPr lang="nl-BE" altLang="nl-BE" sz="2000" dirty="0">
                <a:solidFill>
                  <a:schemeClr val="tx1"/>
                </a:solidFill>
                <a:latin typeface="+mn-lt"/>
              </a:rPr>
              <a:t> </a:t>
            </a:r>
            <a:r>
              <a:rPr lang="nl-BE" altLang="nl-BE" sz="2000" dirty="0" err="1">
                <a:solidFill>
                  <a:schemeClr val="tx1"/>
                </a:solidFill>
                <a:latin typeface="+mn-lt"/>
              </a:rPr>
              <a:t>with</a:t>
            </a:r>
            <a:r>
              <a:rPr lang="nl-BE" altLang="nl-BE" sz="2000" dirty="0">
                <a:solidFill>
                  <a:schemeClr val="tx1"/>
                </a:solidFill>
                <a:latin typeface="+mn-lt"/>
              </a:rPr>
              <a:t> </a:t>
            </a:r>
            <a:r>
              <a:rPr lang="nl-BE" altLang="nl-BE" sz="2000" dirty="0" err="1">
                <a:solidFill>
                  <a:schemeClr val="tx1"/>
                </a:solidFill>
                <a:latin typeface="+mn-lt"/>
              </a:rPr>
              <a:t>the</a:t>
            </a:r>
            <a:r>
              <a:rPr lang="nl-BE" altLang="nl-BE" sz="2000" dirty="0">
                <a:solidFill>
                  <a:schemeClr val="tx1"/>
                </a:solidFill>
                <a:latin typeface="+mn-lt"/>
              </a:rPr>
              <a:t> new line</a:t>
            </a: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"%20s: %4d\n" "string 1" 12 "string 2" 122  </a:t>
            </a:r>
            <a:r>
              <a:rPr lang="nl-BE" altLang="nl-BE" sz="2000" dirty="0">
                <a:solidFill>
                  <a:schemeClr val="tx1"/>
                </a:solidFill>
                <a:latin typeface="+mn-lt"/>
              </a:rPr>
              <a:t>-&gt; prints string 1 in 20 </a:t>
            </a:r>
            <a:r>
              <a:rPr lang="nl-BE" altLang="nl-BE" sz="2000" dirty="0" err="1">
                <a:solidFill>
                  <a:schemeClr val="tx1"/>
                </a:solidFill>
                <a:latin typeface="+mn-lt"/>
              </a:rPr>
              <a:t>character</a:t>
            </a:r>
            <a:r>
              <a:rPr lang="nl-BE" altLang="nl-BE" sz="2000" dirty="0">
                <a:solidFill>
                  <a:schemeClr val="tx1"/>
                </a:solidFill>
                <a:latin typeface="+mn-lt"/>
              </a:rPr>
              <a:t> </a:t>
            </a:r>
            <a:r>
              <a:rPr lang="nl-BE" altLang="nl-BE" sz="2000" dirty="0" err="1">
                <a:solidFill>
                  <a:schemeClr val="tx1"/>
                </a:solidFill>
                <a:latin typeface="+mn-lt"/>
              </a:rPr>
              <a:t>fiels</a:t>
            </a:r>
            <a:r>
              <a:rPr lang="nl-BE" altLang="nl-BE" sz="2000" dirty="0">
                <a:solidFill>
                  <a:schemeClr val="tx1"/>
                </a:solidFill>
                <a:latin typeface="+mn-lt"/>
              </a:rPr>
              <a:t>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corresponding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 </a:t>
            </a:r>
            <a:r>
              <a:rPr lang="nl-BE" altLang="nl-BE" sz="2000" dirty="0" err="1">
                <a:solidFill>
                  <a:schemeClr val="tx1"/>
                </a:solidFill>
                <a:latin typeface="+mn-lt"/>
              </a:rPr>
              <a:t>where</a:t>
            </a:r>
            <a:r>
              <a:rPr lang="nl-BE" altLang="nl-BE" sz="2000" dirty="0">
                <a:solidFill>
                  <a:schemeClr val="tx1"/>
                </a:solidFill>
                <a:latin typeface="+mn-lt"/>
              </a:rPr>
              <a:t> 4 </a:t>
            </a:r>
            <a:r>
              <a:rPr lang="nl-BE" altLang="nl-BE" sz="2000" dirty="0" err="1">
                <a:solidFill>
                  <a:schemeClr val="tx1"/>
                </a:solidFill>
                <a:latin typeface="+mn-lt"/>
              </a:rPr>
              <a:t>digits</a:t>
            </a:r>
            <a:r>
              <a:rPr lang="nl-BE" altLang="nl-BE" sz="2000" dirty="0">
                <a:solidFill>
                  <a:schemeClr val="tx1"/>
                </a:solidFill>
                <a:latin typeface="+mn-lt"/>
              </a:rPr>
              <a:t> are </a:t>
            </a:r>
            <a:r>
              <a:rPr lang="nl-BE" altLang="nl-BE" sz="2000" dirty="0" err="1">
                <a:solidFill>
                  <a:schemeClr val="tx1"/>
                </a:solidFill>
                <a:latin typeface="+mn-lt"/>
              </a:rPr>
              <a:t>reserved</a:t>
            </a:r>
            <a:r>
              <a:rPr lang="nl-BE" altLang="nl-BE" sz="2000" dirty="0">
                <a:solidFill>
                  <a:schemeClr val="tx1"/>
                </a:solidFill>
                <a:latin typeface="+mn-lt"/>
              </a:rPr>
              <a:t> </a:t>
            </a:r>
            <a:r>
              <a:rPr lang="nl-BE" altLang="nl-BE" sz="2000" dirty="0" err="1">
                <a:solidFill>
                  <a:schemeClr val="tx1"/>
                </a:solidFill>
                <a:latin typeface="+mn-lt"/>
              </a:rPr>
              <a:t>for</a:t>
            </a:r>
            <a:r>
              <a:rPr lang="nl-BE" altLang="nl-BE" sz="2000" dirty="0">
                <a:solidFill>
                  <a:schemeClr val="tx1"/>
                </a:solidFill>
                <a:latin typeface="+mn-lt"/>
              </a:rPr>
              <a:t> it. Next </a:t>
            </a:r>
            <a:r>
              <a:rPr lang="nl-BE" altLang="nl-BE" sz="2000" dirty="0" err="1">
                <a:solidFill>
                  <a:schemeClr val="tx1"/>
                </a:solidFill>
                <a:latin typeface="+mn-lt"/>
              </a:rPr>
              <a:t>it</a:t>
            </a:r>
            <a:r>
              <a:rPr lang="nl-BE" altLang="nl-BE" sz="2000" dirty="0">
                <a:solidFill>
                  <a:schemeClr val="tx1"/>
                </a:solidFill>
                <a:latin typeface="+mn-lt"/>
              </a:rPr>
              <a:t> starts new line </a:t>
            </a:r>
            <a:r>
              <a:rPr lang="nl-BE" altLang="nl-BE" sz="2000" dirty="0" err="1">
                <a:solidFill>
                  <a:schemeClr val="tx1"/>
                </a:solidFill>
                <a:latin typeface="+mn-lt"/>
              </a:rPr>
              <a:t>and</a:t>
            </a:r>
            <a:r>
              <a:rPr lang="nl-BE" altLang="nl-BE" sz="2000" dirty="0">
                <a:solidFill>
                  <a:schemeClr val="tx1"/>
                </a:solidFill>
                <a:latin typeface="+mn-lt"/>
              </a:rPr>
              <a:t> prints string 2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122.</a:t>
            </a:r>
            <a:endParaRPr lang="nl-BE" sz="2000" dirty="0">
              <a:solidFill>
                <a:schemeClr val="tx1"/>
              </a:solidFill>
              <a:latin typeface="+mn-lt"/>
            </a:endParaRP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solidFill>
                <a:schemeClr val="tx1"/>
              </a:solidFill>
              <a:latin typeface="+mn-lt"/>
            </a:endParaRPr>
          </a:p>
          <a:p>
            <a:pPr eaLnBrk="0" fontAlgn="base" hangingPunct="0">
              <a:spcBef>
                <a:spcPct val="0"/>
              </a:spcBef>
              <a:spcAft>
                <a:spcPct val="0"/>
              </a:spcAft>
              <a:buSzTx/>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p:txBody>
      </p:sp>
      <p:pic>
        <p:nvPicPr>
          <p:cNvPr id="5" name="Picture 4"/>
          <p:cNvPicPr>
            <a:picLocks noChangeAspect="1"/>
          </p:cNvPicPr>
          <p:nvPr/>
        </p:nvPicPr>
        <p:blipFill rotWithShape="1">
          <a:blip r:embed="rId3"/>
          <a:srcRect t="7309" b="-8034"/>
          <a:stretch/>
        </p:blipFill>
        <p:spPr>
          <a:xfrm>
            <a:off x="2411760" y="5256000"/>
            <a:ext cx="6905625" cy="3780000"/>
          </a:xfrm>
          <a:prstGeom prst="rect">
            <a:avLst/>
          </a:prstGeom>
        </p:spPr>
      </p:pic>
    </p:spTree>
    <p:extLst>
      <p:ext uri="{BB962C8B-B14F-4D97-AF65-F5344CB8AC3E}">
        <p14:creationId xmlns:p14="http://schemas.microsoft.com/office/powerpoint/2010/main" val="349884191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fontAlgn="auto">
              <a:spcAft>
                <a:spcPts val="0"/>
              </a:spcAft>
              <a:defRPr/>
            </a:pPr>
            <a:r>
              <a:rPr lang="en-US" dirty="0" err="1"/>
              <a:t>awk</a:t>
            </a:r>
            <a:r>
              <a:rPr lang="en-US" dirty="0"/>
              <a:t> Example: output</a:t>
            </a:r>
          </a:p>
        </p:txBody>
      </p:sp>
      <p:sp>
        <p:nvSpPr>
          <p:cNvPr id="57347" name="Content Placeholder 2"/>
          <p:cNvSpPr>
            <a:spLocks noGrp="1"/>
          </p:cNvSpPr>
          <p:nvPr>
            <p:ph sz="quarter" idx="1"/>
          </p:nvPr>
        </p:nvSpPr>
        <p:spPr>
          <a:xfrm>
            <a:off x="457200" y="1600200"/>
            <a:ext cx="7467600" cy="4873625"/>
          </a:xfrm>
        </p:spPr>
        <p:txBody>
          <a:bodyPr>
            <a:normAutofit fontScale="47500" lnSpcReduction="20000"/>
          </a:bodyPr>
          <a:lstStyle/>
          <a:p>
            <a:pPr marL="274320" indent="-274320" fontAlgn="auto">
              <a:spcAft>
                <a:spcPts val="0"/>
              </a:spcAft>
              <a:buFont typeface="Wingdings"/>
              <a:buNone/>
              <a:defRPr/>
            </a:pPr>
            <a:r>
              <a:rPr lang="en-US" sz="2900" b="1" dirty="0">
                <a:latin typeface="Courier New" pitchFamily="49" charset="0"/>
                <a:cs typeface="Courier New" pitchFamily="49" charset="0"/>
              </a:rPr>
              <a:t>Marine Parts R Us</a:t>
            </a:r>
          </a:p>
          <a:p>
            <a:pPr marL="274320" indent="-274320" fontAlgn="auto">
              <a:spcAft>
                <a:spcPts val="0"/>
              </a:spcAft>
              <a:buFont typeface="Wingdings"/>
              <a:buNone/>
              <a:defRPr/>
            </a:pPr>
            <a:r>
              <a:rPr lang="en-US" sz="2900" b="1" dirty="0">
                <a:latin typeface="Courier New" pitchFamily="49" charset="0"/>
                <a:cs typeface="Courier New" pitchFamily="49" charset="0"/>
              </a:rPr>
              <a:t>Main catalog</a:t>
            </a:r>
          </a:p>
          <a:p>
            <a:pPr marL="274320" indent="-274320" fontAlgn="auto">
              <a:spcAft>
                <a:spcPts val="0"/>
              </a:spcAft>
              <a:buFont typeface="Wingdings"/>
              <a:buNone/>
              <a:defRPr/>
            </a:pPr>
            <a:r>
              <a:rPr lang="en-US" sz="2900" b="1" dirty="0">
                <a:latin typeface="Courier New" pitchFamily="49" charset="0"/>
                <a:cs typeface="Courier New" pitchFamily="49" charset="0"/>
              </a:rPr>
              <a:t>Part-id name                     price</a:t>
            </a:r>
          </a:p>
          <a:p>
            <a:pPr marL="274320" indent="-274320" fontAlgn="auto">
              <a:spcAft>
                <a:spcPts val="0"/>
              </a:spcAft>
              <a:buFont typeface="Wingdings"/>
              <a:buNone/>
              <a:defRPr/>
            </a:pPr>
            <a:r>
              <a:rPr lang="en-US" sz="2900" b="1" dirty="0">
                <a:latin typeface="Courier New" pitchFamily="49" charset="0"/>
                <a:cs typeface="Courier New" pitchFamily="49" charset="0"/>
              </a:rPr>
              <a:t>======================================</a:t>
            </a:r>
          </a:p>
          <a:p>
            <a:pPr marL="274320" indent="-274320" fontAlgn="auto">
              <a:spcAft>
                <a:spcPts val="0"/>
              </a:spcAft>
              <a:buFont typeface="Wingdings"/>
              <a:buNone/>
              <a:defRPr/>
            </a:pPr>
            <a:r>
              <a:rPr lang="en-US" sz="2900" b="1" dirty="0">
                <a:latin typeface="Courier New" pitchFamily="49" charset="0"/>
                <a:cs typeface="Courier New" pitchFamily="49" charset="0"/>
              </a:rPr>
              <a:t>101     propeller               104.99</a:t>
            </a:r>
          </a:p>
          <a:p>
            <a:pPr marL="274320" indent="-274320" fontAlgn="auto">
              <a:spcAft>
                <a:spcPts val="0"/>
              </a:spcAft>
              <a:buFont typeface="Wingdings"/>
              <a:buNone/>
              <a:defRPr/>
            </a:pPr>
            <a:r>
              <a:rPr lang="en-US" sz="2900" b="1" dirty="0">
                <a:latin typeface="Courier New" pitchFamily="49" charset="0"/>
                <a:cs typeface="Courier New" pitchFamily="49" charset="0"/>
              </a:rPr>
              <a:t>102     trailer hitch            97.95</a:t>
            </a:r>
          </a:p>
          <a:p>
            <a:pPr marL="274320" indent="-274320" fontAlgn="auto">
              <a:spcAft>
                <a:spcPts val="0"/>
              </a:spcAft>
              <a:buFont typeface="Wingdings"/>
              <a:buNone/>
              <a:defRPr/>
            </a:pPr>
            <a:r>
              <a:rPr lang="en-US" sz="2900" b="1" dirty="0">
                <a:latin typeface="Courier New" pitchFamily="49" charset="0"/>
                <a:cs typeface="Courier New" pitchFamily="49" charset="0"/>
              </a:rPr>
              <a:t>103     sway bar                 49.99</a:t>
            </a:r>
          </a:p>
          <a:p>
            <a:pPr marL="274320" indent="-274320" fontAlgn="auto">
              <a:spcAft>
                <a:spcPts val="0"/>
              </a:spcAft>
              <a:buFont typeface="Wingdings"/>
              <a:buNone/>
              <a:defRPr/>
            </a:pPr>
            <a:r>
              <a:rPr lang="en-US" sz="2900" b="1" dirty="0">
                <a:latin typeface="Courier New" pitchFamily="49" charset="0"/>
                <a:cs typeface="Courier New" pitchFamily="49" charset="0"/>
              </a:rPr>
              <a:t>104     fishing line              0.99</a:t>
            </a:r>
          </a:p>
          <a:p>
            <a:pPr marL="274320" indent="-274320" fontAlgn="auto">
              <a:spcAft>
                <a:spcPts val="0"/>
              </a:spcAft>
              <a:buFont typeface="Wingdings"/>
              <a:buNone/>
              <a:defRPr/>
            </a:pPr>
            <a:r>
              <a:rPr lang="en-US" sz="2900" b="1" dirty="0">
                <a:latin typeface="Courier New" pitchFamily="49" charset="0"/>
                <a:cs typeface="Courier New" pitchFamily="49" charset="0"/>
              </a:rPr>
              <a:t>105     mirror                    4.99</a:t>
            </a:r>
          </a:p>
          <a:p>
            <a:pPr marL="274320" indent="-274320" fontAlgn="auto">
              <a:spcAft>
                <a:spcPts val="0"/>
              </a:spcAft>
              <a:buFont typeface="Wingdings"/>
              <a:buNone/>
              <a:defRPr/>
            </a:pPr>
            <a:r>
              <a:rPr lang="en-US" sz="2900" b="1" dirty="0">
                <a:latin typeface="Courier New" pitchFamily="49" charset="0"/>
                <a:cs typeface="Courier New" pitchFamily="49" charset="0"/>
              </a:rPr>
              <a:t>106     cup holder                2.49</a:t>
            </a:r>
          </a:p>
          <a:p>
            <a:pPr marL="274320" indent="-274320" fontAlgn="auto">
              <a:spcAft>
                <a:spcPts val="0"/>
              </a:spcAft>
              <a:buFont typeface="Wingdings"/>
              <a:buNone/>
              <a:defRPr/>
            </a:pPr>
            <a:r>
              <a:rPr lang="en-US" sz="2900" b="1" dirty="0">
                <a:latin typeface="Courier New" pitchFamily="49" charset="0"/>
                <a:cs typeface="Courier New" pitchFamily="49" charset="0"/>
              </a:rPr>
              <a:t>107     cooler                   14.89</a:t>
            </a:r>
          </a:p>
          <a:p>
            <a:pPr marL="274320" indent="-274320" fontAlgn="auto">
              <a:spcAft>
                <a:spcPts val="0"/>
              </a:spcAft>
              <a:buFont typeface="Wingdings"/>
              <a:buNone/>
              <a:defRPr/>
            </a:pPr>
            <a:r>
              <a:rPr lang="en-US" sz="2900" b="1" dirty="0">
                <a:latin typeface="Courier New" pitchFamily="49" charset="0"/>
                <a:cs typeface="Courier New" pitchFamily="49" charset="0"/>
              </a:rPr>
              <a:t>108     wheel                    49.99</a:t>
            </a:r>
          </a:p>
          <a:p>
            <a:pPr marL="274320" indent="-274320" fontAlgn="auto">
              <a:spcAft>
                <a:spcPts val="0"/>
              </a:spcAft>
              <a:buFont typeface="Wingdings"/>
              <a:buNone/>
              <a:defRPr/>
            </a:pPr>
            <a:r>
              <a:rPr lang="en-US" sz="2900" b="1" dirty="0">
                <a:latin typeface="Courier New" pitchFamily="49" charset="0"/>
                <a:cs typeface="Courier New" pitchFamily="49" charset="0"/>
              </a:rPr>
              <a:t>109     transom                 199.00</a:t>
            </a:r>
          </a:p>
          <a:p>
            <a:pPr marL="274320" indent="-274320" fontAlgn="auto">
              <a:spcAft>
                <a:spcPts val="0"/>
              </a:spcAft>
              <a:buFont typeface="Wingdings"/>
              <a:buNone/>
              <a:defRPr/>
            </a:pPr>
            <a:r>
              <a:rPr lang="en-US" sz="2900" b="1" dirty="0">
                <a:latin typeface="Courier New" pitchFamily="49" charset="0"/>
                <a:cs typeface="Courier New" pitchFamily="49" charset="0"/>
              </a:rPr>
              <a:t>110     pulley                    9.88</a:t>
            </a:r>
          </a:p>
          <a:p>
            <a:pPr marL="274320" indent="-274320" fontAlgn="auto">
              <a:spcAft>
                <a:spcPts val="0"/>
              </a:spcAft>
              <a:buFont typeface="Wingdings"/>
              <a:buNone/>
              <a:defRPr/>
            </a:pPr>
            <a:r>
              <a:rPr lang="en-US" sz="2900" b="1" dirty="0">
                <a:latin typeface="Courier New" pitchFamily="49" charset="0"/>
                <a:cs typeface="Courier New" pitchFamily="49" charset="0"/>
              </a:rPr>
              <a:t>111     lock                     31.00</a:t>
            </a:r>
          </a:p>
          <a:p>
            <a:pPr marL="274320" indent="-274320" fontAlgn="auto">
              <a:spcAft>
                <a:spcPts val="0"/>
              </a:spcAft>
              <a:buFont typeface="Wingdings"/>
              <a:buNone/>
              <a:defRPr/>
            </a:pPr>
            <a:r>
              <a:rPr lang="en-US" sz="2900" b="1" dirty="0">
                <a:latin typeface="Courier New" pitchFamily="49" charset="0"/>
                <a:cs typeface="Courier New" pitchFamily="49" charset="0"/>
              </a:rPr>
              <a:t>112     boat cover              120.00</a:t>
            </a:r>
          </a:p>
          <a:p>
            <a:pPr marL="274320" indent="-274320" fontAlgn="auto">
              <a:spcAft>
                <a:spcPts val="0"/>
              </a:spcAft>
              <a:buFont typeface="Wingdings"/>
              <a:buNone/>
              <a:defRPr/>
            </a:pPr>
            <a:r>
              <a:rPr lang="en-US" sz="2900" b="1" dirty="0">
                <a:latin typeface="Courier New" pitchFamily="49" charset="0"/>
                <a:cs typeface="Courier New" pitchFamily="49" charset="0"/>
              </a:rPr>
              <a:t>113     premium fish bait         1.00</a:t>
            </a:r>
          </a:p>
          <a:p>
            <a:pPr marL="274320" indent="-274320" fontAlgn="auto">
              <a:spcAft>
                <a:spcPts val="0"/>
              </a:spcAft>
              <a:buFont typeface="Wingdings"/>
              <a:buNone/>
              <a:defRPr/>
            </a:pPr>
            <a:r>
              <a:rPr lang="en-US" sz="2900" b="1" dirty="0">
                <a:latin typeface="Courier New" pitchFamily="49" charset="0"/>
                <a:cs typeface="Courier New" pitchFamily="49" charset="0"/>
              </a:rPr>
              <a:t>======================================</a:t>
            </a:r>
          </a:p>
          <a:p>
            <a:pPr marL="274320" indent="-274320" fontAlgn="auto">
              <a:spcAft>
                <a:spcPts val="0"/>
              </a:spcAft>
              <a:buFont typeface="Wingdings"/>
              <a:buNone/>
              <a:defRPr/>
            </a:pPr>
            <a:r>
              <a:rPr lang="en-US" sz="2900" b="1" dirty="0">
                <a:latin typeface="Courier New" pitchFamily="49" charset="0"/>
                <a:cs typeface="Courier New" pitchFamily="49" charset="0"/>
              </a:rPr>
              <a:t>Catalog has 13 parts</a:t>
            </a:r>
            <a:endParaRPr lang="en-US" b="1" dirty="0">
              <a:latin typeface="Courier New" pitchFamily="49" charset="0"/>
              <a:cs typeface="Courier New" pitchFamily="49" charset="0"/>
            </a:endParaRPr>
          </a:p>
        </p:txBody>
      </p:sp>
      <p:sp>
        <p:nvSpPr>
          <p:cNvPr id="7885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B5DA280-DA93-4D8F-9E8A-EBF5B0623B58}" type="slidenum">
              <a:rPr lang="en-US" altLang="en-US" sz="1400">
                <a:solidFill>
                  <a:srgbClr val="FFFFFF"/>
                </a:solidFill>
              </a:rPr>
              <a:pPr/>
              <a:t>220</a:t>
            </a:fld>
            <a:endParaRPr lang="en-US" altLang="en-US" sz="1400">
              <a:solidFill>
                <a:srgbClr val="FFFFFF"/>
              </a:solidFill>
            </a:endParaRPr>
          </a:p>
        </p:txBody>
      </p:sp>
      <p:sp>
        <p:nvSpPr>
          <p:cNvPr id="78852"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32886744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awk</a:t>
            </a:r>
            <a:r>
              <a:rPr lang="en-US" dirty="0"/>
              <a:t> Example: complete</a:t>
            </a:r>
          </a:p>
        </p:txBody>
      </p:sp>
      <p:sp>
        <p:nvSpPr>
          <p:cNvPr id="58371" name="Content Placeholder 2"/>
          <p:cNvSpPr>
            <a:spLocks noGrp="1"/>
          </p:cNvSpPr>
          <p:nvPr>
            <p:ph sz="quarter" idx="1"/>
          </p:nvPr>
        </p:nvSpPr>
        <p:spPr>
          <a:xfrm>
            <a:off x="457200" y="1600200"/>
            <a:ext cx="7467600" cy="4873625"/>
          </a:xfrm>
        </p:spPr>
        <p:txBody>
          <a:bodyPr>
            <a:normAutofit fontScale="70000" lnSpcReduction="20000"/>
          </a:bodyPr>
          <a:lstStyle/>
          <a:p>
            <a:pPr marL="274320" indent="-274320" fontAlgn="auto">
              <a:spcAft>
                <a:spcPts val="0"/>
              </a:spcAft>
              <a:buFont typeface="Wingdings"/>
              <a:buNone/>
              <a:defRPr/>
            </a:pPr>
            <a:r>
              <a:rPr lang="en-US" b="1" dirty="0">
                <a:latin typeface="Courier New" pitchFamily="49" charset="0"/>
                <a:cs typeface="Courier New" pitchFamily="49" charset="0"/>
              </a:rPr>
              <a:t>BEGIN {</a:t>
            </a:r>
          </a:p>
          <a:p>
            <a:pPr marL="274320" indent="-274320" fontAlgn="auto">
              <a:spcAft>
                <a:spcPts val="0"/>
              </a:spcAft>
              <a:buFont typeface="Wingdings"/>
              <a:buNone/>
              <a:defRPr/>
            </a:pPr>
            <a:r>
              <a:rPr lang="en-US" b="1" dirty="0">
                <a:latin typeface="Courier New" pitchFamily="49" charset="0"/>
                <a:cs typeface="Courier New" pitchFamily="49" charset="0"/>
              </a:rPr>
              <a:t>        FS= ":"</a:t>
            </a:r>
          </a:p>
          <a:p>
            <a:pPr marL="274320" indent="-274320" fontAlgn="auto">
              <a:spcAft>
                <a:spcPts val="0"/>
              </a:spcAft>
              <a:buFont typeface="Wingdings"/>
              <a:buNone/>
              <a:defRPr/>
            </a:pPr>
            <a:r>
              <a:rPr lang="en-US" b="1" dirty="0">
                <a:latin typeface="Courier New" pitchFamily="49" charset="0"/>
                <a:cs typeface="Courier New" pitchFamily="49" charset="0"/>
              </a:rPr>
              <a:t>        print "Marine Parts R Us"</a:t>
            </a:r>
          </a:p>
          <a:p>
            <a:pPr marL="274320" indent="-274320" fontAlgn="auto">
              <a:spcAft>
                <a:spcPts val="0"/>
              </a:spcAft>
              <a:buFont typeface="Wingdings"/>
              <a:buNone/>
              <a:defRPr/>
            </a:pPr>
            <a:r>
              <a:rPr lang="en-US" b="1" dirty="0">
                <a:latin typeface="Courier New" pitchFamily="49" charset="0"/>
                <a:cs typeface="Courier New" pitchFamily="49" charset="0"/>
              </a:rPr>
              <a:t>        print "Main catalog"</a:t>
            </a:r>
          </a:p>
          <a:p>
            <a:pPr marL="274320" indent="-274320" fontAlgn="auto">
              <a:spcAft>
                <a:spcPts val="0"/>
              </a:spcAft>
              <a:buFont typeface="Wingdings"/>
              <a:buNone/>
              <a:defRPr/>
            </a:pPr>
            <a:r>
              <a:rPr lang="en-US" b="1" dirty="0">
                <a:latin typeface="Courier New" pitchFamily="49" charset="0"/>
                <a:cs typeface="Courier New" pitchFamily="49" charset="0"/>
              </a:rPr>
              <a:t>        print "Part-id\</a:t>
            </a:r>
            <a:r>
              <a:rPr lang="en-US" b="1" dirty="0" err="1">
                <a:latin typeface="Courier New" pitchFamily="49" charset="0"/>
                <a:cs typeface="Courier New" pitchFamily="49" charset="0"/>
              </a:rPr>
              <a:t>tname</a:t>
            </a:r>
            <a:r>
              <a:rPr lang="en-US" b="1" dirty="0">
                <a:latin typeface="Courier New" pitchFamily="49" charset="0"/>
                <a:cs typeface="Courier New" pitchFamily="49" charset="0"/>
              </a:rPr>
              <a:t>\t\t\t price"</a:t>
            </a:r>
          </a:p>
          <a:p>
            <a:pPr marL="274320" indent="-274320" fontAlgn="auto">
              <a:spcAft>
                <a:spcPts val="0"/>
              </a:spcAft>
              <a:buFont typeface="Wingdings"/>
              <a:buNone/>
              <a:defRPr/>
            </a:pPr>
            <a:r>
              <a:rPr lang="en-US" b="1" dirty="0">
                <a:latin typeface="Courier New" pitchFamily="49" charset="0"/>
                <a:cs typeface="Courier New" pitchFamily="49" charset="0"/>
              </a:rPr>
              <a:t>        print "======================================"</a:t>
            </a:r>
          </a:p>
          <a:p>
            <a:pPr marL="274320" indent="-274320" fontAlgn="auto">
              <a:spcAft>
                <a:spcPts val="0"/>
              </a:spcAft>
              <a:buFont typeface="Wingdings"/>
              <a:buNone/>
              <a:defRPr/>
            </a:pPr>
            <a:r>
              <a:rPr lang="en-US" b="1" dirty="0">
                <a:latin typeface="Courier New" pitchFamily="49" charset="0"/>
                <a:cs typeface="Courier New" pitchFamily="49" charset="0"/>
              </a:rPr>
              <a:t>}</a:t>
            </a:r>
          </a:p>
          <a:p>
            <a:pPr marL="274320" indent="-274320" fontAlgn="auto">
              <a:spcAft>
                <a:spcPts val="0"/>
              </a:spcAft>
              <a:buFont typeface="Wingdings"/>
              <a:buNone/>
              <a:defRPr/>
            </a:pPr>
            <a:r>
              <a:rPr lang="en-US" b="1" dirty="0">
                <a:latin typeface="Courier New" pitchFamily="49" charset="0"/>
                <a:cs typeface="Courier New" pitchFamily="49" charset="0"/>
              </a:rPr>
              <a:t>{</a:t>
            </a:r>
          </a:p>
          <a:p>
            <a:pPr marL="274320" indent="-274320" fontAlgn="auto">
              <a:spcAft>
                <a:spcPts val="0"/>
              </a:spcAft>
              <a:buFont typeface="Wingdings"/>
              <a:buNone/>
              <a:defRPr/>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printf</a:t>
            </a:r>
            <a:r>
              <a:rPr lang="en-US" b="1" dirty="0">
                <a:latin typeface="Courier New" pitchFamily="49" charset="0"/>
                <a:cs typeface="Courier New" pitchFamily="49" charset="0"/>
              </a:rPr>
              <a:t>("%3d\t%-20s\t%6.2f\n", $1, $2, $3)</a:t>
            </a:r>
          </a:p>
          <a:p>
            <a:pPr marL="274320" indent="-274320" fontAlgn="auto">
              <a:spcAft>
                <a:spcPts val="0"/>
              </a:spcAft>
              <a:buFont typeface="Wingdings"/>
              <a:buNone/>
              <a:defRPr/>
            </a:pPr>
            <a:r>
              <a:rPr lang="en-US" b="1" dirty="0">
                <a:latin typeface="Courier New" pitchFamily="49" charset="0"/>
                <a:cs typeface="Courier New" pitchFamily="49" charset="0"/>
              </a:rPr>
              <a:t>        count++</a:t>
            </a:r>
          </a:p>
          <a:p>
            <a:pPr marL="274320" indent="-274320" fontAlgn="auto">
              <a:spcAft>
                <a:spcPts val="0"/>
              </a:spcAft>
              <a:buFont typeface="Wingdings"/>
              <a:buNone/>
              <a:defRPr/>
            </a:pPr>
            <a:r>
              <a:rPr lang="en-US" b="1" dirty="0">
                <a:latin typeface="Courier New" pitchFamily="49" charset="0"/>
                <a:cs typeface="Courier New" pitchFamily="49" charset="0"/>
              </a:rPr>
              <a:t>}</a:t>
            </a:r>
          </a:p>
          <a:p>
            <a:pPr marL="274320" indent="-274320" fontAlgn="auto">
              <a:spcAft>
                <a:spcPts val="0"/>
              </a:spcAft>
              <a:buFont typeface="Wingdings"/>
              <a:buNone/>
              <a:defRPr/>
            </a:pPr>
            <a:r>
              <a:rPr lang="en-US" b="1" dirty="0">
                <a:latin typeface="Courier New" pitchFamily="49" charset="0"/>
                <a:cs typeface="Courier New" pitchFamily="49" charset="0"/>
              </a:rPr>
              <a:t>END {</a:t>
            </a:r>
          </a:p>
          <a:p>
            <a:pPr marL="274320" indent="-274320" fontAlgn="auto">
              <a:spcAft>
                <a:spcPts val="0"/>
              </a:spcAft>
              <a:buFont typeface="Wingdings"/>
              <a:buNone/>
              <a:defRPr/>
            </a:pPr>
            <a:r>
              <a:rPr lang="en-US" b="1" dirty="0">
                <a:latin typeface="Courier New" pitchFamily="49" charset="0"/>
                <a:cs typeface="Courier New" pitchFamily="49" charset="0"/>
              </a:rPr>
              <a:t>        print "======================================"</a:t>
            </a:r>
          </a:p>
          <a:p>
            <a:pPr marL="274320" indent="-274320" fontAlgn="auto">
              <a:spcAft>
                <a:spcPts val="0"/>
              </a:spcAft>
              <a:buFont typeface="Wingdings"/>
              <a:buNone/>
              <a:defRPr/>
            </a:pPr>
            <a:r>
              <a:rPr lang="en-US" b="1" dirty="0">
                <a:latin typeface="Courier New" pitchFamily="49" charset="0"/>
                <a:cs typeface="Courier New" pitchFamily="49" charset="0"/>
              </a:rPr>
              <a:t>        print "Catalog has " count " parts"</a:t>
            </a:r>
          </a:p>
          <a:p>
            <a:pPr marL="274320" indent="-274320" fontAlgn="auto">
              <a:spcAft>
                <a:spcPts val="0"/>
              </a:spcAft>
              <a:buFont typeface="Wingdings"/>
              <a:buNone/>
              <a:defRPr/>
            </a:pPr>
            <a:r>
              <a:rPr lang="en-US" b="1" dirty="0">
                <a:latin typeface="Courier New" pitchFamily="49" charset="0"/>
                <a:cs typeface="Courier New" pitchFamily="49" charset="0"/>
              </a:rPr>
              <a:t>}</a:t>
            </a: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221</a:t>
            </a:fld>
            <a:endParaRPr lang="en-US" altLang="en-US" sz="1400">
              <a:solidFill>
                <a:srgbClr val="FFFFFF"/>
              </a:solidFill>
            </a:endParaRPr>
          </a:p>
        </p:txBody>
      </p:sp>
      <p:sp>
        <p:nvSpPr>
          <p:cNvPr id="6" name="TextBox 5"/>
          <p:cNvSpPr txBox="1">
            <a:spLocks noChangeArrowheads="1"/>
          </p:cNvSpPr>
          <p:nvPr/>
        </p:nvSpPr>
        <p:spPr bwMode="auto">
          <a:xfrm>
            <a:off x="5943600" y="4267200"/>
            <a:ext cx="2293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solidFill>
                  <a:srgbClr val="FF0000"/>
                </a:solidFill>
              </a:rPr>
              <a:t>is output sorted ?</a:t>
            </a:r>
          </a:p>
        </p:txBody>
      </p:sp>
    </p:spTree>
    <p:extLst>
      <p:ext uri="{BB962C8B-B14F-4D97-AF65-F5344CB8AC3E}">
        <p14:creationId xmlns:p14="http://schemas.microsoft.com/office/powerpoint/2010/main" val="416022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SzTx/>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3952028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SzTx/>
              <a:buNone/>
            </a:pPr>
            <a:endParaRPr lang="nl-BE" altLang="nl-BE" sz="2000" dirty="0">
              <a:solidFill>
                <a:schemeClr val="tx1"/>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SzTx/>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SzTx/>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b="-9109"/>
          <a:stretch/>
        </p:blipFill>
        <p:spPr>
          <a:xfrm>
            <a:off x="3033902" y="5013176"/>
            <a:ext cx="6296025" cy="3816000"/>
          </a:xfrm>
          <a:prstGeom prst="rect">
            <a:avLst/>
          </a:prstGeom>
        </p:spPr>
      </p:pic>
    </p:spTree>
    <p:extLst>
      <p:ext uri="{BB962C8B-B14F-4D97-AF65-F5344CB8AC3E}">
        <p14:creationId xmlns:p14="http://schemas.microsoft.com/office/powerpoint/2010/main" val="1149746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err="1"/>
              <a:t>Columnate</a:t>
            </a:r>
            <a:r>
              <a:rPr lang="en-US" altLang="en-US" dirty="0"/>
              <a:t> lists – column flags</a:t>
            </a:r>
          </a:p>
        </p:txBody>
      </p:sp>
      <p:sp>
        <p:nvSpPr>
          <p:cNvPr id="605187" name="Rectangle 3"/>
          <p:cNvSpPr>
            <a:spLocks noGrp="1" noChangeArrowheads="1"/>
          </p:cNvSpPr>
          <p:nvPr>
            <p:ph type="body" idx="1"/>
          </p:nvPr>
        </p:nvSpPr>
        <p:spPr>
          <a:xfrm>
            <a:off x="540000" y="1215000"/>
            <a:ext cx="8334000" cy="4428000"/>
          </a:xfrm>
        </p:spPr>
        <p:txBody>
          <a:bodyPr/>
          <a:lstStyle/>
          <a:p>
            <a:r>
              <a:rPr lang="en-US" altLang="en-US" sz="2000" dirty="0"/>
              <a:t>-c, --columns width</a:t>
            </a:r>
          </a:p>
          <a:p>
            <a:pPr lvl="1"/>
            <a:r>
              <a:rPr lang="en-US" altLang="en-US" sz="2000" dirty="0"/>
              <a:t>Output is formatted to a width specified as number of characters.</a:t>
            </a:r>
          </a:p>
          <a:p>
            <a:r>
              <a:rPr lang="en-US" altLang="en-US" sz="2000" dirty="0"/>
              <a:t> -t, --table</a:t>
            </a:r>
          </a:p>
          <a:p>
            <a:pPr lvl="1"/>
            <a:r>
              <a:rPr lang="en-US" altLang="en-US" sz="2000" dirty="0"/>
              <a:t>  Determine the number of columns the input contains and create a table.  Columns are delimited with whitespace, by default,  or  with  the  characters  supplied using the separator. </a:t>
            </a:r>
          </a:p>
          <a:p>
            <a:r>
              <a:rPr lang="en-US" altLang="en-US" sz="2000" dirty="0"/>
              <a:t> -s, --separator separators</a:t>
            </a:r>
          </a:p>
          <a:p>
            <a:pPr lvl="1"/>
            <a:r>
              <a:rPr lang="en-US" altLang="en-US" sz="2000" dirty="0"/>
              <a:t>Specify possible table delimiters (default is whitespace).</a:t>
            </a:r>
          </a:p>
          <a:p>
            <a:r>
              <a:rPr lang="en-US" altLang="en-US" sz="2000" dirty="0"/>
              <a:t>-o, --output-separator separators</a:t>
            </a:r>
          </a:p>
          <a:p>
            <a:pPr lvl="1"/>
            <a:r>
              <a:rPr lang="en-US" altLang="en-US" sz="2000" dirty="0"/>
              <a:t>Specify table output delimiter (default is two whitespaces).</a:t>
            </a:r>
          </a:p>
          <a:p>
            <a:r>
              <a:rPr lang="en-US" altLang="en-US" sz="2000" dirty="0"/>
              <a:t>-x, --</a:t>
            </a:r>
            <a:r>
              <a:rPr lang="en-US" altLang="en-US" sz="2000" dirty="0" err="1"/>
              <a:t>fillrows</a:t>
            </a:r>
            <a:endParaRPr lang="en-US" altLang="en-US" sz="2000" dirty="0"/>
          </a:p>
          <a:p>
            <a:pPr lvl="1"/>
            <a:r>
              <a:rPr lang="en-US" altLang="en-US" sz="2000" dirty="0"/>
              <a:t>Fill columns before filling rows.</a:t>
            </a:r>
          </a:p>
          <a:p>
            <a:pPr lvl="1"/>
            <a:r>
              <a:rPr lang="en-US" altLang="en-US" sz="2000" dirty="0"/>
              <a:t>Example</a:t>
            </a:r>
          </a:p>
          <a:p>
            <a:pPr lvl="1"/>
            <a:r>
              <a:rPr lang="en-US" altLang="en-US" sz="2000" dirty="0">
                <a:latin typeface="Courier New" panose="02070309020205020404" pitchFamily="49" charset="0"/>
                <a:cs typeface="Courier New" panose="02070309020205020404" pitchFamily="49" charset="0"/>
              </a:rPr>
              <a:t>column file1.txt</a:t>
            </a:r>
          </a:p>
        </p:txBody>
      </p:sp>
    </p:spTree>
    <p:extLst>
      <p:ext uri="{BB962C8B-B14F-4D97-AF65-F5344CB8AC3E}">
        <p14:creationId xmlns:p14="http://schemas.microsoft.com/office/powerpoint/2010/main" val="3180774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a:t>Column</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26</a:t>
            </a:fld>
            <a:endParaRPr lang="nl-NL"/>
          </a:p>
        </p:txBody>
      </p:sp>
      <p:pic>
        <p:nvPicPr>
          <p:cNvPr id="5" name="Picture 4">
            <a:extLst>
              <a:ext uri="{FF2B5EF4-FFF2-40B4-BE49-F238E27FC236}">
                <a16:creationId xmlns:a16="http://schemas.microsoft.com/office/drawing/2014/main" id="{1D6BDF51-81C0-419B-AA36-FCA3AE86B28E}"/>
              </a:ext>
            </a:extLst>
          </p:cNvPr>
          <p:cNvPicPr>
            <a:picLocks noChangeAspect="1"/>
          </p:cNvPicPr>
          <p:nvPr/>
        </p:nvPicPr>
        <p:blipFill>
          <a:blip r:embed="rId3"/>
          <a:stretch>
            <a:fillRect/>
          </a:stretch>
        </p:blipFill>
        <p:spPr>
          <a:xfrm>
            <a:off x="540000" y="1772816"/>
            <a:ext cx="7639310" cy="1800200"/>
          </a:xfrm>
          <a:prstGeom prst="rect">
            <a:avLst/>
          </a:prstGeom>
        </p:spPr>
      </p:pic>
    </p:spTree>
    <p:extLst>
      <p:ext uri="{BB962C8B-B14F-4D97-AF65-F5344CB8AC3E}">
        <p14:creationId xmlns:p14="http://schemas.microsoft.com/office/powerpoint/2010/main" val="240642482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Email Notification</a:t>
            </a:r>
          </a:p>
        </p:txBody>
      </p:sp>
      <p:sp>
        <p:nvSpPr>
          <p:cNvPr id="75779" name="Rectangle 3"/>
          <p:cNvSpPr>
            <a:spLocks noGrp="1" noChangeArrowheads="1"/>
          </p:cNvSpPr>
          <p:nvPr>
            <p:ph type="body" idx="1"/>
          </p:nvPr>
        </p:nvSpPr>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borwicjh@wfu.edu</a:t>
            </a:r>
          </a:p>
        </p:txBody>
      </p:sp>
      <p:pic>
        <p:nvPicPr>
          <p:cNvPr id="2" name="Picture 1"/>
          <p:cNvPicPr>
            <a:picLocks noChangeAspect="1"/>
          </p:cNvPicPr>
          <p:nvPr/>
        </p:nvPicPr>
        <p:blipFill>
          <a:blip r:embed="rId3"/>
          <a:stretch>
            <a:fillRect/>
          </a:stretch>
        </p:blipFill>
        <p:spPr>
          <a:xfrm>
            <a:off x="540000" y="1080000"/>
            <a:ext cx="8010525" cy="5019675"/>
          </a:xfrm>
          <a:prstGeom prst="rect">
            <a:avLst/>
          </a:prstGeom>
        </p:spPr>
      </p:pic>
      <p:pic>
        <p:nvPicPr>
          <p:cNvPr id="3" name="Picture 2"/>
          <p:cNvPicPr>
            <a:picLocks noChangeAspect="1"/>
          </p:cNvPicPr>
          <p:nvPr/>
        </p:nvPicPr>
        <p:blipFill>
          <a:blip r:embed="rId4"/>
          <a:stretch>
            <a:fillRect/>
          </a:stretch>
        </p:blipFill>
        <p:spPr>
          <a:xfrm>
            <a:off x="1515282" y="2428433"/>
            <a:ext cx="6383436" cy="3941241"/>
          </a:xfrm>
          <a:prstGeom prst="rect">
            <a:avLst/>
          </a:prstGeom>
        </p:spPr>
      </p:pic>
    </p:spTree>
    <p:extLst>
      <p:ext uri="{BB962C8B-B14F-4D97-AF65-F5344CB8AC3E}">
        <p14:creationId xmlns:p14="http://schemas.microsoft.com/office/powerpoint/2010/main" val="3662300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Lucida Console" pitchFamily="49" charset="0"/>
              </a:rPr>
              <a:t>$</a:t>
            </a:r>
            <a:r>
              <a:rPr lang="en-US" dirty="0">
                <a:latin typeface="Lucida Console" pitchFamily="49" charset="0"/>
              </a:rPr>
              <a:t> DATESTRING=`date +%</a:t>
            </a:r>
            <a:r>
              <a:rPr lang="en-US" dirty="0" err="1">
                <a:latin typeface="Lucida Console" pitchFamily="49" charset="0"/>
              </a:rPr>
              <a:t>Y%m%d</a:t>
            </a:r>
            <a:r>
              <a:rPr lang="en-US" dirty="0">
                <a:latin typeface="Lucida Console" pitchFamily="49" charset="0"/>
              </a:rPr>
              <a:t>`</a:t>
            </a:r>
          </a:p>
          <a:p>
            <a:pPr>
              <a:buFont typeface="Wingdings" pitchFamily="2" charset="2"/>
              <a:buNone/>
            </a:pPr>
            <a:r>
              <a:rPr lang="pl-PL" dirty="0">
                <a:latin typeface="Lucida Console" pitchFamily="49" charset="0"/>
              </a:rPr>
              <a:t>$</a:t>
            </a:r>
            <a:r>
              <a:rPr lang="en-US" dirty="0">
                <a:latin typeface="Lucida Console" pitchFamily="49" charset="0"/>
              </a:rPr>
              <a:t> echo $DATESTRING</a:t>
            </a:r>
          </a:p>
          <a:p>
            <a:pPr>
              <a:buFont typeface="Wingdings" pitchFamily="2" charset="2"/>
              <a:buNone/>
            </a:pPr>
            <a:r>
              <a:rPr lang="en-US" dirty="0">
                <a:latin typeface="Lucida Console" pitchFamily="49" charset="0"/>
              </a:rPr>
              <a:t>20</a:t>
            </a:r>
            <a:r>
              <a:rPr lang="pl-PL" dirty="0">
                <a:latin typeface="Lucida Console" pitchFamily="49" charset="0"/>
              </a:rPr>
              <a:t>170227</a:t>
            </a:r>
            <a:endParaRPr lang="en-US" dirty="0">
              <a:latin typeface="Lucida Console" pitchFamily="49" charset="0"/>
            </a:endParaRPr>
          </a:p>
          <a:p>
            <a:pPr>
              <a:buFont typeface="Wingdings" pitchFamily="2" charset="2"/>
              <a:buNone/>
            </a:pPr>
            <a:r>
              <a:rPr lang="pl-PL" dirty="0">
                <a:latin typeface="Lucida Console" pitchFamily="49" charset="0"/>
              </a:rPr>
              <a:t>$</a:t>
            </a:r>
            <a:r>
              <a:rPr lang="en-US" dirty="0">
                <a:latin typeface="Lucida Console" pitchFamily="49" charset="0"/>
              </a:rPr>
              <a:t> man date</a:t>
            </a:r>
          </a:p>
        </p:txBody>
      </p:sp>
      <p:pic>
        <p:nvPicPr>
          <p:cNvPr id="2" name="Picture 1"/>
          <p:cNvPicPr>
            <a:picLocks noChangeAspect="1"/>
          </p:cNvPicPr>
          <p:nvPr/>
        </p:nvPicPr>
        <p:blipFill rotWithShape="1">
          <a:blip r:embed="rId3"/>
          <a:srcRect t="-2" b="66295"/>
          <a:stretch/>
        </p:blipFill>
        <p:spPr>
          <a:xfrm>
            <a:off x="531449" y="3429000"/>
            <a:ext cx="8010525" cy="1692000"/>
          </a:xfrm>
          <a:prstGeom prst="rect">
            <a:avLst/>
          </a:prstGeom>
        </p:spPr>
      </p:pic>
    </p:spTree>
    <p:extLst>
      <p:ext uri="{BB962C8B-B14F-4D97-AF65-F5344CB8AC3E}">
        <p14:creationId xmlns:p14="http://schemas.microsoft.com/office/powerpoint/2010/main" val="411420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6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385763" y="1340768"/>
            <a:ext cx="8551862" cy="4960937"/>
          </a:xfrm>
        </p:spPr>
        <p:txBody>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 `</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 % 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solidFill>
                  <a:schemeClr val="tx1"/>
                </a:solidFill>
              </a:rPr>
              <a:t>IMPORTANT: DO NOT LEAVE SPACES AROUND THE =</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266589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p:txBody>
          <a:bodyPr/>
          <a:lstStyle/>
          <a:p>
            <a:r>
              <a:rPr lang="en-US" dirty="0"/>
              <a:t>The material in this lecture is </a:t>
            </a:r>
            <a:r>
              <a:rPr lang="en-US" b="1" dirty="0"/>
              <a:t>not a complete </a:t>
            </a:r>
            <a:r>
              <a:rPr lang="en-US" dirty="0"/>
              <a:t>guide or manual. </a:t>
            </a:r>
          </a:p>
          <a:p>
            <a:endParaRPr lang="en-US" dirty="0"/>
          </a:p>
          <a:p>
            <a:r>
              <a:rPr lang="en-US" dirty="0"/>
              <a:t>The purpose is to get overview of the capabilities of the different tools and to underline their particular strengths and disadvantages. </a:t>
            </a:r>
          </a:p>
          <a:p>
            <a:endParaRPr lang="en-US" dirty="0"/>
          </a:p>
          <a:p>
            <a:r>
              <a:rPr lang="en-US" dirty="0"/>
              <a:t>The course aims to promote the tools for use in your every day research work and urges you find solutions yourself rather than expecting a complete solution. </a:t>
            </a:r>
          </a:p>
          <a:p>
            <a:pPr marL="0" indent="0">
              <a:buNone/>
            </a:pPr>
            <a:r>
              <a:rPr lang="en-US" dirty="0"/>
              <a:t> </a:t>
            </a:r>
          </a:p>
          <a:p>
            <a:endParaRPr lang="en-US" dirty="0"/>
          </a:p>
        </p:txBody>
      </p:sp>
    </p:spTree>
    <p:extLst>
      <p:ext uri="{BB962C8B-B14F-4D97-AF65-F5344CB8AC3E}">
        <p14:creationId xmlns:p14="http://schemas.microsoft.com/office/powerpoint/2010/main" val="1220201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pl-PL" dirty="0" err="1"/>
              <a:t>Some</a:t>
            </a:r>
            <a:r>
              <a:rPr lang="pl-PL" dirty="0"/>
              <a:t> commands</a:t>
            </a:r>
            <a:endParaRPr lang="nl-BE" dirty="0"/>
          </a:p>
        </p:txBody>
      </p:sp>
      <p:sp>
        <p:nvSpPr>
          <p:cNvPr id="31747" name="Tijdelijke aanduiding voor tekst 2"/>
          <p:cNvSpPr txBox="1">
            <a:spLocks noGrp="1"/>
          </p:cNvSpPr>
          <p:nvPr>
            <p:ph idx="1"/>
          </p:nvPr>
        </p:nvSpPr>
        <p:spPr/>
        <p:txBody>
          <a:bodyPr/>
          <a:lstStyle/>
          <a:p>
            <a:r>
              <a:rPr lang="pl-PL" sz="2200" dirty="0">
                <a:latin typeface="Courier New" panose="02070309020205020404" pitchFamily="49" charset="0"/>
                <a:cs typeface="Courier New" panose="02070309020205020404" pitchFamily="49" charset="0"/>
              </a:rPr>
              <a:t>cut</a:t>
            </a:r>
            <a:r>
              <a:rPr lang="pl-PL" sz="2200" b="1" dirty="0">
                <a:latin typeface="+mj-lt"/>
                <a:cs typeface="Courier New" pitchFamily="49" charset="0"/>
              </a:rPr>
              <a:t> </a:t>
            </a:r>
            <a:r>
              <a:rPr lang="pl-PL" sz="2200" dirty="0">
                <a:latin typeface="+mj-lt"/>
                <a:cs typeface="Courier New" pitchFamily="49" charset="0"/>
              </a:rPr>
              <a:t>– cuts columns of text from a file</a:t>
            </a:r>
          </a:p>
          <a:p>
            <a:r>
              <a:rPr lang="pl-PL" sz="2200" dirty="0">
                <a:latin typeface="Courier New" panose="02070309020205020404" pitchFamily="49" charset="0"/>
                <a:cs typeface="Courier New" panose="02070309020205020404" pitchFamily="49" charset="0"/>
              </a:rPr>
              <a:t>echo</a:t>
            </a:r>
            <a:r>
              <a:rPr lang="pl-PL" sz="2200" b="1" dirty="0">
                <a:cs typeface="Courier New" pitchFamily="49" charset="0"/>
              </a:rPr>
              <a:t> </a:t>
            </a:r>
            <a:r>
              <a:rPr lang="pl-PL" sz="2200" dirty="0">
                <a:cs typeface="Courier New" pitchFamily="49" charset="0"/>
              </a:rPr>
              <a:t>– </a:t>
            </a:r>
            <a:r>
              <a:rPr lang="pl-PL" sz="2200" dirty="0" err="1">
                <a:cs typeface="Courier New" pitchFamily="49" charset="0"/>
              </a:rPr>
              <a:t>displays</a:t>
            </a:r>
            <a:r>
              <a:rPr lang="pl-PL" sz="2200" dirty="0">
                <a:cs typeface="Courier New" pitchFamily="49" charset="0"/>
              </a:rPr>
              <a:t> a line of text</a:t>
            </a:r>
          </a:p>
          <a:p>
            <a:r>
              <a:rPr lang="pl-PL" sz="2200" dirty="0">
                <a:latin typeface="Courier New" panose="02070309020205020404" pitchFamily="49" charset="0"/>
                <a:cs typeface="Courier New" panose="02070309020205020404" pitchFamily="49" charset="0"/>
              </a:rPr>
              <a:t>paste</a:t>
            </a:r>
            <a:r>
              <a:rPr lang="pl-PL" sz="2200" b="1" dirty="0">
                <a:cs typeface="Courier New" pitchFamily="49" charset="0"/>
              </a:rPr>
              <a:t> </a:t>
            </a:r>
            <a:r>
              <a:rPr lang="pl-PL" sz="2200" dirty="0">
                <a:cs typeface="Courier New" pitchFamily="49" charset="0"/>
              </a:rPr>
              <a:t>– will paste columns of text into a file</a:t>
            </a:r>
            <a:endParaRPr lang="nl-BE" sz="2200" dirty="0">
              <a:cs typeface="Courier New" pitchFamily="49" charset="0"/>
            </a:endParaRPr>
          </a:p>
          <a:p>
            <a:r>
              <a:rPr lang="nl-BE" sz="2200" dirty="0" err="1">
                <a:latin typeface="Courier New" panose="02070309020205020404" pitchFamily="49" charset="0"/>
                <a:cs typeface="Courier New" panose="02070309020205020404" pitchFamily="49" charset="0"/>
              </a:rPr>
              <a:t>join</a:t>
            </a:r>
            <a:r>
              <a:rPr lang="nl-BE" sz="2200" dirty="0">
                <a:cs typeface="Courier New" pitchFamily="49" charset="0"/>
              </a:rPr>
              <a:t> - </a:t>
            </a:r>
            <a:r>
              <a:rPr kumimoji="0" lang="nl-BE" altLang="nl-BE" sz="2200" b="0" i="0" u="none" strike="noStrike" cap="none" normalizeH="0" baseline="0" dirty="0" err="1">
                <a:ln>
                  <a:noFill/>
                </a:ln>
                <a:solidFill>
                  <a:schemeClr val="tx1"/>
                </a:solidFill>
                <a:effectLst/>
                <a:latin typeface="Arial" panose="020B0604020202020204" pitchFamily="34" charset="0"/>
              </a:rPr>
              <a:t>operates</a:t>
            </a:r>
            <a:r>
              <a:rPr kumimoji="0" lang="nl-BE" altLang="nl-BE" sz="2200" b="0" i="0" u="none" strike="noStrike" cap="none" normalizeH="0" baseline="0" dirty="0">
                <a:ln>
                  <a:noFill/>
                </a:ln>
                <a:solidFill>
                  <a:schemeClr val="tx1"/>
                </a:solidFill>
                <a:effectLst/>
                <a:latin typeface="Arial" panose="020B0604020202020204" pitchFamily="34" charset="0"/>
              </a:rPr>
              <a:t> on </a:t>
            </a:r>
            <a:r>
              <a:rPr kumimoji="0" lang="nl-BE" altLang="nl-BE" sz="2200" b="0" i="0" u="none" strike="noStrike" cap="none" normalizeH="0" baseline="0" dirty="0" err="1">
                <a:ln>
                  <a:noFill/>
                </a:ln>
                <a:solidFill>
                  <a:schemeClr val="tx1"/>
                </a:solidFill>
                <a:effectLst/>
                <a:latin typeface="Arial" panose="020B0604020202020204" pitchFamily="34" charset="0"/>
              </a:rPr>
              <a:t>exactly</a:t>
            </a:r>
            <a:r>
              <a:rPr kumimoji="0" lang="nl-BE" altLang="nl-BE" sz="2200" b="0" i="0" u="none" strike="noStrike" cap="none" normalizeH="0" baseline="0" dirty="0">
                <a:ln>
                  <a:noFill/>
                </a:ln>
                <a:solidFill>
                  <a:schemeClr val="tx1"/>
                </a:solidFill>
                <a:effectLst/>
                <a:latin typeface="Arial" panose="020B0604020202020204" pitchFamily="34" charset="0"/>
              </a:rPr>
              <a:t> </a:t>
            </a:r>
            <a:r>
              <a:rPr kumimoji="0" lang="nl-BE" altLang="nl-BE" sz="2200" b="0" i="0" u="none" strike="noStrike" cap="none" normalizeH="0" baseline="0" dirty="0" err="1">
                <a:ln>
                  <a:noFill/>
                </a:ln>
                <a:solidFill>
                  <a:schemeClr val="tx1"/>
                </a:solidFill>
                <a:effectLst/>
                <a:latin typeface="Arial" panose="020B0604020202020204" pitchFamily="34" charset="0"/>
              </a:rPr>
              <a:t>two</a:t>
            </a:r>
            <a:r>
              <a:rPr kumimoji="0" lang="nl-BE" altLang="nl-BE" sz="2200" b="0" i="0" u="none" strike="noStrike" cap="none" normalizeH="0" baseline="0" dirty="0">
                <a:ln>
                  <a:noFill/>
                </a:ln>
                <a:solidFill>
                  <a:schemeClr val="tx1"/>
                </a:solidFill>
                <a:effectLst/>
                <a:latin typeface="Arial" panose="020B0604020202020204" pitchFamily="34" charset="0"/>
              </a:rPr>
              <a:t> files, but </a:t>
            </a:r>
            <a:r>
              <a:rPr kumimoji="0" lang="nl-BE" altLang="nl-BE" sz="2200" b="0" i="0" u="none" strike="noStrike" cap="none" normalizeH="0" baseline="0" dirty="0" err="1">
                <a:ln>
                  <a:noFill/>
                </a:ln>
                <a:solidFill>
                  <a:schemeClr val="tx1"/>
                </a:solidFill>
                <a:effectLst/>
                <a:latin typeface="Arial" panose="020B0604020202020204" pitchFamily="34" charset="0"/>
              </a:rPr>
              <a:t>pastes</a:t>
            </a:r>
            <a:r>
              <a:rPr kumimoji="0" lang="nl-BE" altLang="nl-BE" sz="2200" b="0" i="0" u="none" strike="noStrike" cap="none" normalizeH="0" baseline="0" dirty="0">
                <a:ln>
                  <a:noFill/>
                </a:ln>
                <a:solidFill>
                  <a:schemeClr val="tx1"/>
                </a:solidFill>
                <a:effectLst/>
                <a:latin typeface="Arial" panose="020B0604020202020204" pitchFamily="34" charset="0"/>
              </a:rPr>
              <a:t> </a:t>
            </a:r>
            <a:r>
              <a:rPr kumimoji="0" lang="nl-BE" altLang="nl-BE" sz="2200" b="0" i="0" u="none" strike="noStrike" cap="none" normalizeH="0" baseline="0" dirty="0" err="1">
                <a:ln>
                  <a:noFill/>
                </a:ln>
                <a:solidFill>
                  <a:schemeClr val="tx1"/>
                </a:solidFill>
                <a:effectLst/>
                <a:latin typeface="Arial" panose="020B0604020202020204" pitchFamily="34" charset="0"/>
              </a:rPr>
              <a:t>together</a:t>
            </a:r>
            <a:r>
              <a:rPr kumimoji="0" lang="nl-BE" altLang="nl-BE" sz="2200" b="0" i="0" u="none" strike="noStrike" cap="none" normalizeH="0" baseline="0" dirty="0">
                <a:ln>
                  <a:noFill/>
                </a:ln>
                <a:solidFill>
                  <a:schemeClr val="tx1"/>
                </a:solidFill>
                <a:effectLst/>
                <a:latin typeface="Arial" panose="020B0604020202020204" pitchFamily="34" charset="0"/>
              </a:rPr>
              <a:t> </a:t>
            </a:r>
            <a:r>
              <a:rPr kumimoji="0" lang="nl-BE" altLang="nl-BE" sz="2200" b="0" i="0" u="none" strike="noStrike" cap="none" normalizeH="0" baseline="0" dirty="0" err="1">
                <a:ln>
                  <a:noFill/>
                </a:ln>
                <a:solidFill>
                  <a:schemeClr val="tx1"/>
                </a:solidFill>
                <a:effectLst/>
                <a:latin typeface="Arial" panose="020B0604020202020204" pitchFamily="34" charset="0"/>
              </a:rPr>
              <a:t>only</a:t>
            </a:r>
            <a:r>
              <a:rPr kumimoji="0" lang="nl-BE" altLang="nl-BE" sz="2200" b="0" i="0" u="none" strike="noStrike" cap="none" normalizeH="0" baseline="0" dirty="0">
                <a:ln>
                  <a:noFill/>
                </a:ln>
                <a:solidFill>
                  <a:schemeClr val="tx1"/>
                </a:solidFill>
                <a:effectLst/>
                <a:latin typeface="Arial" panose="020B0604020202020204" pitchFamily="34" charset="0"/>
              </a:rPr>
              <a:t> </a:t>
            </a:r>
            <a:r>
              <a:rPr kumimoji="0" lang="nl-BE" altLang="nl-BE" sz="2200" b="0" i="0" u="none" strike="noStrike" cap="none" normalizeH="0" baseline="0" dirty="0" err="1">
                <a:ln>
                  <a:noFill/>
                </a:ln>
                <a:solidFill>
                  <a:schemeClr val="tx1"/>
                </a:solidFill>
                <a:effectLst/>
                <a:latin typeface="Arial" panose="020B0604020202020204" pitchFamily="34" charset="0"/>
              </a:rPr>
              <a:t>those</a:t>
            </a:r>
            <a:r>
              <a:rPr kumimoji="0" lang="nl-BE" altLang="nl-BE" sz="2200" b="0" i="0" u="none" strike="noStrike" cap="none" normalizeH="0" baseline="0" dirty="0">
                <a:ln>
                  <a:noFill/>
                </a:ln>
                <a:solidFill>
                  <a:schemeClr val="tx1"/>
                </a:solidFill>
                <a:effectLst/>
                <a:latin typeface="Arial" panose="020B0604020202020204" pitchFamily="34" charset="0"/>
              </a:rPr>
              <a:t> </a:t>
            </a:r>
            <a:r>
              <a:rPr kumimoji="0" lang="nl-BE" altLang="nl-BE" sz="2200" b="0" i="0" u="none" strike="noStrike" cap="none" normalizeH="0" baseline="0" dirty="0" err="1">
                <a:ln>
                  <a:noFill/>
                </a:ln>
                <a:solidFill>
                  <a:schemeClr val="tx1"/>
                </a:solidFill>
                <a:effectLst/>
                <a:latin typeface="Arial" panose="020B0604020202020204" pitchFamily="34" charset="0"/>
              </a:rPr>
              <a:t>lines</a:t>
            </a:r>
            <a:r>
              <a:rPr kumimoji="0" lang="nl-BE" altLang="nl-BE" sz="2200" b="0" i="0" u="none" strike="noStrike" cap="none" normalizeH="0" baseline="0" dirty="0">
                <a:ln>
                  <a:noFill/>
                </a:ln>
                <a:solidFill>
                  <a:schemeClr val="tx1"/>
                </a:solidFill>
                <a:effectLst/>
                <a:latin typeface="Arial" panose="020B0604020202020204" pitchFamily="34" charset="0"/>
              </a:rPr>
              <a:t> </a:t>
            </a:r>
            <a:r>
              <a:rPr kumimoji="0" lang="nl-BE" altLang="nl-BE" sz="2200" b="0" i="0" u="none" strike="noStrike" cap="none" normalizeH="0" baseline="0" dirty="0" err="1">
                <a:ln>
                  <a:noFill/>
                </a:ln>
                <a:solidFill>
                  <a:schemeClr val="tx1"/>
                </a:solidFill>
                <a:effectLst/>
                <a:latin typeface="Arial" panose="020B0604020202020204" pitchFamily="34" charset="0"/>
              </a:rPr>
              <a:t>with</a:t>
            </a:r>
            <a:r>
              <a:rPr kumimoji="0" lang="nl-BE" altLang="nl-BE" sz="2200" b="0" i="0" u="none" strike="noStrike" cap="none" normalizeH="0" baseline="0" dirty="0">
                <a:ln>
                  <a:noFill/>
                </a:ln>
                <a:solidFill>
                  <a:schemeClr val="tx1"/>
                </a:solidFill>
                <a:effectLst/>
                <a:latin typeface="Arial" panose="020B0604020202020204" pitchFamily="34" charset="0"/>
              </a:rPr>
              <a:t> a common </a:t>
            </a:r>
            <a:r>
              <a:rPr kumimoji="0" lang="nl-BE" altLang="nl-BE" sz="2200" b="0" i="0" u="none" strike="noStrike" cap="none" normalizeH="0" baseline="0" dirty="0" err="1">
                <a:ln>
                  <a:noFill/>
                </a:ln>
                <a:solidFill>
                  <a:schemeClr val="tx1"/>
                </a:solidFill>
                <a:effectLst/>
                <a:latin typeface="Arial" panose="020B0604020202020204" pitchFamily="34" charset="0"/>
              </a:rPr>
              <a:t>tagged</a:t>
            </a:r>
            <a:r>
              <a:rPr kumimoji="0" lang="nl-BE" altLang="nl-BE" sz="2200" b="0" i="0" u="none" strike="noStrike" cap="none" normalizeH="0" baseline="0" dirty="0">
                <a:ln>
                  <a:noFill/>
                </a:ln>
                <a:solidFill>
                  <a:schemeClr val="tx1"/>
                </a:solidFill>
                <a:effectLst/>
                <a:latin typeface="Arial" panose="020B0604020202020204" pitchFamily="34" charset="0"/>
              </a:rPr>
              <a:t> field</a:t>
            </a:r>
            <a:endParaRPr lang="pl-PL" sz="2200" dirty="0">
              <a:cs typeface="Courier New" pitchFamily="49" charset="0"/>
            </a:endParaRPr>
          </a:p>
          <a:p>
            <a:r>
              <a:rPr lang="pl-PL" sz="2200" dirty="0">
                <a:latin typeface="Courier New" panose="02070309020205020404" pitchFamily="49" charset="0"/>
                <a:cs typeface="Courier New" panose="02070309020205020404" pitchFamily="49" charset="0"/>
              </a:rPr>
              <a:t>sort</a:t>
            </a:r>
            <a:r>
              <a:rPr lang="pl-PL" sz="2200" dirty="0">
                <a:latin typeface="+mj-lt"/>
                <a:cs typeface="Courier New" pitchFamily="49" charset="0"/>
              </a:rPr>
              <a:t> – sorts a file of lines alfabetically</a:t>
            </a:r>
            <a:endParaRPr lang="nl-BE" sz="2200" dirty="0">
              <a:latin typeface="+mj-lt"/>
              <a:cs typeface="Courier New" pitchFamily="49" charset="0"/>
            </a:endParaRPr>
          </a:p>
          <a:p>
            <a:r>
              <a:rPr lang="nl-BE" sz="2200" dirty="0" err="1">
                <a:latin typeface="Courier New" panose="02070309020205020404" pitchFamily="49" charset="0"/>
                <a:cs typeface="Courier New" panose="02070309020205020404" pitchFamily="49" charset="0"/>
              </a:rPr>
              <a:t>comm</a:t>
            </a:r>
            <a:r>
              <a:rPr lang="nl-BE" sz="2200" dirty="0">
                <a:latin typeface="Courier New" panose="02070309020205020404" pitchFamily="49" charset="0"/>
                <a:cs typeface="Courier New" panose="02070309020205020404" pitchFamily="49" charset="0"/>
              </a:rPr>
              <a:t> </a:t>
            </a:r>
            <a:r>
              <a:rPr lang="nl-BE" sz="2200" dirty="0">
                <a:latin typeface="+mj-lt"/>
                <a:cs typeface="Courier New" pitchFamily="49" charset="0"/>
              </a:rPr>
              <a:t>– </a:t>
            </a:r>
            <a:r>
              <a:rPr lang="nl-BE" sz="2200" dirty="0" err="1">
                <a:latin typeface="+mj-lt"/>
                <a:cs typeface="Courier New" pitchFamily="49" charset="0"/>
              </a:rPr>
              <a:t>compare</a:t>
            </a:r>
            <a:r>
              <a:rPr lang="nl-BE" sz="2200" dirty="0">
                <a:latin typeface="+mj-lt"/>
                <a:cs typeface="Courier New" pitchFamily="49" charset="0"/>
              </a:rPr>
              <a:t> 2 </a:t>
            </a:r>
            <a:r>
              <a:rPr lang="nl-BE" sz="2200" dirty="0" err="1">
                <a:latin typeface="+mj-lt"/>
                <a:cs typeface="Courier New" pitchFamily="49" charset="0"/>
              </a:rPr>
              <a:t>sorted</a:t>
            </a:r>
            <a:r>
              <a:rPr lang="nl-BE" sz="2200" dirty="0">
                <a:latin typeface="+mj-lt"/>
                <a:cs typeface="Courier New" pitchFamily="49" charset="0"/>
              </a:rPr>
              <a:t> files</a:t>
            </a:r>
            <a:endParaRPr lang="pl-PL" sz="2200" dirty="0">
              <a:latin typeface="+mj-lt"/>
              <a:cs typeface="Courier New" pitchFamily="49" charset="0"/>
            </a:endParaRPr>
          </a:p>
          <a:p>
            <a:r>
              <a:rPr lang="pl-PL" sz="2200" dirty="0">
                <a:latin typeface="Courier New" panose="02070309020205020404" pitchFamily="49" charset="0"/>
                <a:cs typeface="Courier New" panose="02070309020205020404" pitchFamily="49" charset="0"/>
              </a:rPr>
              <a:t>tr </a:t>
            </a:r>
            <a:r>
              <a:rPr lang="pl-PL" sz="2200" dirty="0">
                <a:latin typeface="+mj-lt"/>
              </a:rPr>
              <a:t>– translates between characters (e.g.  tr a-z A-Z)</a:t>
            </a:r>
          </a:p>
          <a:p>
            <a:r>
              <a:rPr lang="en-US" sz="2200" dirty="0">
                <a:latin typeface="Courier New" panose="02070309020205020404" pitchFamily="49" charset="0"/>
                <a:cs typeface="Courier New" panose="02070309020205020404" pitchFamily="49" charset="0"/>
              </a:rPr>
              <a:t>sleep </a:t>
            </a:r>
            <a:r>
              <a:rPr lang="pl-PL" sz="2200" dirty="0">
                <a:latin typeface="+mn-lt"/>
                <a:cs typeface="Courier New" panose="02070309020205020404" pitchFamily="49" charset="0"/>
              </a:rPr>
              <a:t>- </a:t>
            </a:r>
            <a:r>
              <a:rPr lang="en-US" sz="2200" dirty="0">
                <a:latin typeface="+mn-lt"/>
                <a:cs typeface="Courier New" panose="02070309020205020404" pitchFamily="49" charset="0"/>
              </a:rPr>
              <a:t>Delay for a specified amount of time</a:t>
            </a:r>
          </a:p>
          <a:p>
            <a:r>
              <a:rPr lang="en-US" sz="2200" dirty="0" err="1">
                <a:latin typeface="Courier New" panose="02070309020205020404" pitchFamily="49" charset="0"/>
                <a:cs typeface="Courier New" panose="02070309020205020404" pitchFamily="49" charset="0"/>
              </a:rPr>
              <a:t>uniq</a:t>
            </a:r>
            <a:r>
              <a:rPr lang="en-US" sz="2200" dirty="0">
                <a:latin typeface="Courier New" panose="02070309020205020404" pitchFamily="49" charset="0"/>
                <a:cs typeface="Courier New" panose="02070309020205020404" pitchFamily="49" charset="0"/>
              </a:rPr>
              <a:t> </a:t>
            </a:r>
            <a:r>
              <a:rPr lang="pl-PL" sz="2200" dirty="0">
                <a:latin typeface="+mn-lt"/>
                <a:cs typeface="Courier New" panose="02070309020205020404" pitchFamily="49" charset="0"/>
              </a:rPr>
              <a:t>- </a:t>
            </a:r>
            <a:r>
              <a:rPr lang="en-US" sz="2200" dirty="0">
                <a:latin typeface="+mn-lt"/>
                <a:cs typeface="Courier New" panose="02070309020205020404" pitchFamily="49" charset="0"/>
              </a:rPr>
              <a:t>Remove duplicate lines from a sorted file</a:t>
            </a:r>
          </a:p>
          <a:p>
            <a:r>
              <a:rPr lang="pl-PL" sz="2200" dirty="0" err="1">
                <a:latin typeface="Courier New" panose="02070309020205020404" pitchFamily="49" charset="0"/>
                <a:cs typeface="Courier New" panose="02070309020205020404" pitchFamily="49" charset="0"/>
              </a:rPr>
              <a:t>bc</a:t>
            </a:r>
            <a:r>
              <a:rPr lang="pl-PL" sz="2200" dirty="0">
                <a:latin typeface="+mj-lt"/>
              </a:rPr>
              <a:t> – command line calculator (scale=2 to see 2 digits)</a:t>
            </a:r>
            <a:endParaRPr lang="en-US" sz="2200" dirty="0">
              <a:latin typeface="+mj-lt"/>
            </a:endParaRPr>
          </a:p>
          <a:p>
            <a:endParaRPr lang="en-US" sz="2200" dirty="0">
              <a:latin typeface="+mj-lt"/>
            </a:endParaRPr>
          </a:p>
          <a:p>
            <a:endParaRPr lang="pl-PL" sz="22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30</a:t>
            </a:fld>
            <a:endParaRPr lang="nl-NL"/>
          </a:p>
        </p:txBody>
      </p:sp>
    </p:spTree>
    <p:extLst>
      <p:ext uri="{BB962C8B-B14F-4D97-AF65-F5344CB8AC3E}">
        <p14:creationId xmlns:p14="http://schemas.microsoft.com/office/powerpoint/2010/main" val="71855473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Paste flags</a:t>
            </a:r>
          </a:p>
        </p:txBody>
      </p:sp>
      <p:sp>
        <p:nvSpPr>
          <p:cNvPr id="605187" name="Rectangle 3"/>
          <p:cNvSpPr>
            <a:spLocks noGrp="1" noChangeArrowheads="1"/>
          </p:cNvSpPr>
          <p:nvPr>
            <p:ph type="body" idx="1"/>
          </p:nvPr>
        </p:nvSpPr>
        <p:spPr/>
        <p:txBody>
          <a:bodyPr/>
          <a:lstStyle/>
          <a:p>
            <a:r>
              <a:rPr lang="en-US" altLang="en-US" dirty="0"/>
              <a:t>-d</a:t>
            </a:r>
          </a:p>
          <a:p>
            <a:pPr lvl="1"/>
            <a:r>
              <a:rPr lang="en-US" altLang="en-US" dirty="0"/>
              <a:t>Delimiter</a:t>
            </a:r>
          </a:p>
          <a:p>
            <a:r>
              <a:rPr lang="en-US" altLang="en-US" dirty="0"/>
              <a:t>-s</a:t>
            </a:r>
          </a:p>
          <a:p>
            <a:pPr lvl="1"/>
            <a:r>
              <a:rPr lang="en-US" altLang="en-US" dirty="0"/>
              <a:t>paste one file at a time instead of in parallel</a:t>
            </a:r>
          </a:p>
          <a:p>
            <a:r>
              <a:rPr lang="en-US" altLang="en-US" dirty="0"/>
              <a:t>Example</a:t>
            </a:r>
          </a:p>
          <a:p>
            <a:pPr lvl="1"/>
            <a:r>
              <a:rPr lang="en-US" altLang="en-US" dirty="0">
                <a:latin typeface="Courier New" panose="02070309020205020404" pitchFamily="49" charset="0"/>
                <a:cs typeface="Courier New" panose="02070309020205020404" pitchFamily="49" charset="0"/>
              </a:rPr>
              <a:t>paste file1 file2</a:t>
            </a:r>
          </a:p>
        </p:txBody>
      </p:sp>
    </p:spTree>
    <p:extLst>
      <p:ext uri="{BB962C8B-B14F-4D97-AF65-F5344CB8AC3E}">
        <p14:creationId xmlns:p14="http://schemas.microsoft.com/office/powerpoint/2010/main" val="2045972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a:t>Paste</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32</a:t>
            </a:fld>
            <a:endParaRPr lang="nl-NL"/>
          </a:p>
        </p:txBody>
      </p:sp>
      <p:pic>
        <p:nvPicPr>
          <p:cNvPr id="5" name="Picture 4">
            <a:extLst>
              <a:ext uri="{FF2B5EF4-FFF2-40B4-BE49-F238E27FC236}">
                <a16:creationId xmlns:a16="http://schemas.microsoft.com/office/drawing/2014/main" id="{D66189A5-21D6-4CC1-AB1F-A6454F26A5F2}"/>
              </a:ext>
            </a:extLst>
          </p:cNvPr>
          <p:cNvPicPr>
            <a:picLocks noChangeAspect="1"/>
          </p:cNvPicPr>
          <p:nvPr/>
        </p:nvPicPr>
        <p:blipFill>
          <a:blip r:embed="rId3"/>
          <a:stretch>
            <a:fillRect/>
          </a:stretch>
        </p:blipFill>
        <p:spPr>
          <a:xfrm>
            <a:off x="295084" y="1080000"/>
            <a:ext cx="6505575" cy="5381625"/>
          </a:xfrm>
          <a:prstGeom prst="rect">
            <a:avLst/>
          </a:prstGeom>
        </p:spPr>
      </p:pic>
    </p:spTree>
    <p:extLst>
      <p:ext uri="{BB962C8B-B14F-4D97-AF65-F5344CB8AC3E}">
        <p14:creationId xmlns:p14="http://schemas.microsoft.com/office/powerpoint/2010/main" val="153142888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a:t>Paste</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33</a:t>
            </a:fld>
            <a:endParaRPr lang="nl-NL"/>
          </a:p>
        </p:txBody>
      </p:sp>
      <p:pic>
        <p:nvPicPr>
          <p:cNvPr id="4" name="Picture 3">
            <a:extLst>
              <a:ext uri="{FF2B5EF4-FFF2-40B4-BE49-F238E27FC236}">
                <a16:creationId xmlns:a16="http://schemas.microsoft.com/office/drawing/2014/main" id="{83A15839-D868-4D2F-80C7-C4FAB8FE811C}"/>
              </a:ext>
            </a:extLst>
          </p:cNvPr>
          <p:cNvPicPr>
            <a:picLocks noChangeAspect="1"/>
          </p:cNvPicPr>
          <p:nvPr/>
        </p:nvPicPr>
        <p:blipFill>
          <a:blip r:embed="rId3"/>
          <a:stretch>
            <a:fillRect/>
          </a:stretch>
        </p:blipFill>
        <p:spPr>
          <a:xfrm>
            <a:off x="395536" y="1080000"/>
            <a:ext cx="6886575" cy="5172075"/>
          </a:xfrm>
          <a:prstGeom prst="rect">
            <a:avLst/>
          </a:prstGeom>
        </p:spPr>
      </p:pic>
    </p:spTree>
    <p:extLst>
      <p:ext uri="{BB962C8B-B14F-4D97-AF65-F5344CB8AC3E}">
        <p14:creationId xmlns:p14="http://schemas.microsoft.com/office/powerpoint/2010/main" val="12058384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Join flags</a:t>
            </a:r>
          </a:p>
        </p:txBody>
      </p:sp>
      <p:sp>
        <p:nvSpPr>
          <p:cNvPr id="605187" name="Rectangle 3"/>
          <p:cNvSpPr>
            <a:spLocks noGrp="1" noChangeArrowheads="1"/>
          </p:cNvSpPr>
          <p:nvPr>
            <p:ph type="body" idx="1"/>
          </p:nvPr>
        </p:nvSpPr>
        <p:spPr>
          <a:xfrm>
            <a:off x="540000" y="1215000"/>
            <a:ext cx="8334000" cy="4428000"/>
          </a:xfrm>
        </p:spPr>
        <p:txBody>
          <a:bodyPr/>
          <a:lstStyle/>
          <a:p>
            <a:r>
              <a:rPr lang="en-US" altLang="en-US" dirty="0"/>
              <a:t>-</a:t>
            </a:r>
            <a:r>
              <a:rPr lang="en-US" altLang="en-US" dirty="0" err="1"/>
              <a:t>i</a:t>
            </a:r>
            <a:endParaRPr lang="en-US" altLang="en-US" dirty="0"/>
          </a:p>
          <a:p>
            <a:pPr lvl="1"/>
            <a:r>
              <a:rPr lang="en-US" altLang="en-US" dirty="0"/>
              <a:t>Ignore case</a:t>
            </a:r>
          </a:p>
          <a:p>
            <a:r>
              <a:rPr lang="en-US" altLang="en-US" dirty="0"/>
              <a:t>-e EMPTY          </a:t>
            </a:r>
          </a:p>
          <a:p>
            <a:pPr lvl="1"/>
            <a:r>
              <a:rPr lang="en-US" altLang="en-US" dirty="0"/>
              <a:t>replace missing input fields with EMPTY</a:t>
            </a:r>
          </a:p>
          <a:p>
            <a:r>
              <a:rPr lang="en-US" altLang="en-US" dirty="0"/>
              <a:t> -t CHAR           </a:t>
            </a:r>
          </a:p>
          <a:p>
            <a:pPr lvl="1"/>
            <a:r>
              <a:rPr lang="en-US" altLang="en-US" dirty="0"/>
              <a:t>use CHAR as input and output field separator</a:t>
            </a:r>
          </a:p>
          <a:p>
            <a:r>
              <a:rPr lang="en-US" altLang="en-US" dirty="0"/>
              <a:t> -1 FIELD          </a:t>
            </a:r>
          </a:p>
          <a:p>
            <a:pPr lvl="1"/>
            <a:r>
              <a:rPr lang="en-US" altLang="en-US" dirty="0"/>
              <a:t>join on this FIELD of file 1</a:t>
            </a:r>
          </a:p>
          <a:p>
            <a:r>
              <a:rPr lang="en-US" altLang="en-US" dirty="0"/>
              <a:t>  -2 FIELD         </a:t>
            </a:r>
          </a:p>
          <a:p>
            <a:pPr lvl="1"/>
            <a:r>
              <a:rPr lang="en-US" altLang="en-US" dirty="0"/>
              <a:t> join on this FIELD of file 2</a:t>
            </a:r>
          </a:p>
          <a:p>
            <a:pPr lvl="1"/>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9155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Join flags</a:t>
            </a:r>
          </a:p>
        </p:txBody>
      </p:sp>
      <p:sp>
        <p:nvSpPr>
          <p:cNvPr id="605187" name="Rectangle 3"/>
          <p:cNvSpPr>
            <a:spLocks noGrp="1" noChangeArrowheads="1"/>
          </p:cNvSpPr>
          <p:nvPr>
            <p:ph type="body" idx="1"/>
          </p:nvPr>
        </p:nvSpPr>
        <p:spPr>
          <a:xfrm>
            <a:off x="540000" y="1215000"/>
            <a:ext cx="8334000" cy="4428000"/>
          </a:xfrm>
        </p:spPr>
        <p:txBody>
          <a:bodyPr/>
          <a:lstStyle/>
          <a:p>
            <a:r>
              <a:rPr lang="en-US" altLang="en-US" dirty="0"/>
              <a:t>-a FILENUM </a:t>
            </a:r>
          </a:p>
          <a:p>
            <a:pPr lvl="1"/>
            <a:r>
              <a:rPr lang="en-US" altLang="en-US" dirty="0"/>
              <a:t>Also, print </a:t>
            </a:r>
            <a:r>
              <a:rPr lang="en-US" altLang="en-US" dirty="0" err="1"/>
              <a:t>unpairable</a:t>
            </a:r>
            <a:r>
              <a:rPr lang="en-US" altLang="en-US" dirty="0"/>
              <a:t> lines from file FILENUM, where FILENUM is 1 or 2, corresponding to FILE1 or FILE2.</a:t>
            </a:r>
          </a:p>
          <a:p>
            <a:r>
              <a:rPr lang="en-US" dirty="0"/>
              <a:t>-v</a:t>
            </a:r>
          </a:p>
          <a:p>
            <a:pPr lvl="1"/>
            <a:r>
              <a:rPr lang="en-US" dirty="0"/>
              <a:t>If you only want to print </a:t>
            </a:r>
            <a:r>
              <a:rPr lang="en-US" dirty="0" err="1"/>
              <a:t>unpairable</a:t>
            </a:r>
            <a:r>
              <a:rPr lang="en-US" dirty="0"/>
              <a:t> lines </a:t>
            </a:r>
            <a:r>
              <a:rPr lang="en-US" i="1" dirty="0" err="1"/>
              <a:t>i.e</a:t>
            </a:r>
            <a:r>
              <a:rPr lang="en-US" dirty="0"/>
              <a:t> suppress the paired lines in the output</a:t>
            </a:r>
            <a:endParaRPr lang="en-US" altLang="en-US" dirty="0"/>
          </a:p>
          <a:p>
            <a:r>
              <a:rPr lang="en-US" altLang="en-US" dirty="0"/>
              <a:t>-j </a:t>
            </a:r>
          </a:p>
          <a:p>
            <a:pPr lvl="1"/>
            <a:r>
              <a:rPr lang="en-US" altLang="en-US" dirty="0"/>
              <a:t>In case, we have the position of common field same in both the files(other than first) then we can simply replace the part -1[field] -2[field] in the command with -j[field]</a:t>
            </a:r>
          </a:p>
          <a:p>
            <a:r>
              <a:rPr lang="en-US" altLang="en-US" dirty="0"/>
              <a:t>Example</a:t>
            </a:r>
          </a:p>
          <a:p>
            <a:pPr lvl="1"/>
            <a:r>
              <a:rPr lang="en-US" altLang="en-US" dirty="0">
                <a:latin typeface="Courier New" panose="02070309020205020404" pitchFamily="49" charset="0"/>
                <a:cs typeface="Courier New" panose="02070309020205020404" pitchFamily="49" charset="0"/>
              </a:rPr>
              <a:t>join file1 file2</a:t>
            </a:r>
          </a:p>
        </p:txBody>
      </p:sp>
    </p:spTree>
    <p:extLst>
      <p:ext uri="{BB962C8B-B14F-4D97-AF65-F5344CB8AC3E}">
        <p14:creationId xmlns:p14="http://schemas.microsoft.com/office/powerpoint/2010/main" val="1240401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err="1"/>
              <a:t>Join</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36</a:t>
            </a:fld>
            <a:endParaRPr lang="nl-NL"/>
          </a:p>
        </p:txBody>
      </p:sp>
      <p:pic>
        <p:nvPicPr>
          <p:cNvPr id="5" name="Picture 4">
            <a:extLst>
              <a:ext uri="{FF2B5EF4-FFF2-40B4-BE49-F238E27FC236}">
                <a16:creationId xmlns:a16="http://schemas.microsoft.com/office/drawing/2014/main" id="{DC3CB7FE-4474-4798-998B-4780286E92C2}"/>
              </a:ext>
            </a:extLst>
          </p:cNvPr>
          <p:cNvPicPr>
            <a:picLocks noChangeAspect="1"/>
          </p:cNvPicPr>
          <p:nvPr/>
        </p:nvPicPr>
        <p:blipFill>
          <a:blip r:embed="rId3"/>
          <a:stretch>
            <a:fillRect/>
          </a:stretch>
        </p:blipFill>
        <p:spPr>
          <a:xfrm>
            <a:off x="518296" y="1074456"/>
            <a:ext cx="6610350" cy="5715000"/>
          </a:xfrm>
          <a:prstGeom prst="rect">
            <a:avLst/>
          </a:prstGeom>
        </p:spPr>
      </p:pic>
    </p:spTree>
    <p:extLst>
      <p:ext uri="{BB962C8B-B14F-4D97-AF65-F5344CB8AC3E}">
        <p14:creationId xmlns:p14="http://schemas.microsoft.com/office/powerpoint/2010/main" val="417720781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err="1"/>
              <a:t>Join</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37</a:t>
            </a:fld>
            <a:endParaRPr lang="nl-NL"/>
          </a:p>
        </p:txBody>
      </p:sp>
      <p:pic>
        <p:nvPicPr>
          <p:cNvPr id="7" name="Picture 6">
            <a:extLst>
              <a:ext uri="{FF2B5EF4-FFF2-40B4-BE49-F238E27FC236}">
                <a16:creationId xmlns:a16="http://schemas.microsoft.com/office/drawing/2014/main" id="{592DD83C-5406-480B-A115-4CD0E62D8F87}"/>
              </a:ext>
            </a:extLst>
          </p:cNvPr>
          <p:cNvPicPr>
            <a:picLocks noChangeAspect="1"/>
          </p:cNvPicPr>
          <p:nvPr/>
        </p:nvPicPr>
        <p:blipFill>
          <a:blip r:embed="rId3"/>
          <a:stretch>
            <a:fillRect/>
          </a:stretch>
        </p:blipFill>
        <p:spPr>
          <a:xfrm>
            <a:off x="395536" y="1084272"/>
            <a:ext cx="7258050" cy="5610225"/>
          </a:xfrm>
          <a:prstGeom prst="rect">
            <a:avLst/>
          </a:prstGeom>
        </p:spPr>
      </p:pic>
    </p:spTree>
    <p:extLst>
      <p:ext uri="{BB962C8B-B14F-4D97-AF65-F5344CB8AC3E}">
        <p14:creationId xmlns:p14="http://schemas.microsoft.com/office/powerpoint/2010/main" val="247138537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err="1"/>
              <a:t>Join</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38</a:t>
            </a:fld>
            <a:endParaRPr lang="nl-NL"/>
          </a:p>
        </p:txBody>
      </p:sp>
      <p:pic>
        <p:nvPicPr>
          <p:cNvPr id="4" name="Picture 3">
            <a:extLst>
              <a:ext uri="{FF2B5EF4-FFF2-40B4-BE49-F238E27FC236}">
                <a16:creationId xmlns:a16="http://schemas.microsoft.com/office/drawing/2014/main" id="{920A38F7-CA78-42DB-B9A1-FD7968C6A9EF}"/>
              </a:ext>
            </a:extLst>
          </p:cNvPr>
          <p:cNvPicPr>
            <a:picLocks noChangeAspect="1"/>
          </p:cNvPicPr>
          <p:nvPr/>
        </p:nvPicPr>
        <p:blipFill>
          <a:blip r:embed="rId3"/>
          <a:stretch>
            <a:fillRect/>
          </a:stretch>
        </p:blipFill>
        <p:spPr>
          <a:xfrm>
            <a:off x="533779" y="1268760"/>
            <a:ext cx="6610350" cy="3800475"/>
          </a:xfrm>
          <a:prstGeom prst="rect">
            <a:avLst/>
          </a:prstGeom>
        </p:spPr>
      </p:pic>
    </p:spTree>
    <p:extLst>
      <p:ext uri="{BB962C8B-B14F-4D97-AF65-F5344CB8AC3E}">
        <p14:creationId xmlns:p14="http://schemas.microsoft.com/office/powerpoint/2010/main" val="219669034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err="1"/>
              <a:t>Join</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39</a:t>
            </a:fld>
            <a:endParaRPr lang="nl-NL"/>
          </a:p>
        </p:txBody>
      </p:sp>
      <p:pic>
        <p:nvPicPr>
          <p:cNvPr id="6" name="Picture 5">
            <a:extLst>
              <a:ext uri="{FF2B5EF4-FFF2-40B4-BE49-F238E27FC236}">
                <a16:creationId xmlns:a16="http://schemas.microsoft.com/office/drawing/2014/main" id="{AD7177B7-0AA6-4F01-8E69-71FEAF151B3F}"/>
              </a:ext>
            </a:extLst>
          </p:cNvPr>
          <p:cNvPicPr>
            <a:picLocks noChangeAspect="1"/>
          </p:cNvPicPr>
          <p:nvPr/>
        </p:nvPicPr>
        <p:blipFill>
          <a:blip r:embed="rId3"/>
          <a:stretch>
            <a:fillRect/>
          </a:stretch>
        </p:blipFill>
        <p:spPr>
          <a:xfrm>
            <a:off x="540000" y="1412776"/>
            <a:ext cx="6991350" cy="3895725"/>
          </a:xfrm>
          <a:prstGeom prst="rect">
            <a:avLst/>
          </a:prstGeom>
        </p:spPr>
      </p:pic>
    </p:spTree>
    <p:extLst>
      <p:ext uri="{BB962C8B-B14F-4D97-AF65-F5344CB8AC3E}">
        <p14:creationId xmlns:p14="http://schemas.microsoft.com/office/powerpoint/2010/main" val="25543909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540000" y="404664"/>
            <a:ext cx="8334000" cy="900000"/>
          </a:xfrm>
        </p:spPr>
        <p:txBody>
          <a:bodyPr>
            <a:normAutofit fontScale="90000"/>
          </a:bodyPr>
          <a:lstStyle/>
          <a:p>
            <a:r>
              <a:rPr lang="en-US" altLang="en-US" dirty="0"/>
              <a:t>Difference Between Single, Double, and Backwards Quote</a:t>
            </a:r>
          </a:p>
        </p:txBody>
      </p:sp>
      <p:sp>
        <p:nvSpPr>
          <p:cNvPr id="549891" name="Rectangle 3"/>
          <p:cNvSpPr>
            <a:spLocks noGrp="1" noChangeArrowheads="1"/>
          </p:cNvSpPr>
          <p:nvPr>
            <p:ph type="body" idx="1"/>
          </p:nvPr>
        </p:nvSpPr>
        <p:spPr>
          <a:xfrm>
            <a:off x="540000" y="1881320"/>
            <a:ext cx="8334000" cy="4428000"/>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a:p>
            <a:endParaRPr lang="en-US" altLang="en-US" dirty="0"/>
          </a:p>
          <a:p>
            <a:r>
              <a:rPr lang="en-US" dirty="0"/>
              <a:t>These two operators do the same thing. Compare these two lines: </a:t>
            </a:r>
            <a:r>
              <a:rPr lang="en-US" altLang="en-US" dirty="0">
                <a:latin typeface="Courier New" panose="02070309020205020404" pitchFamily="49" charset="0"/>
                <a:cs typeface="Courier New" panose="02070309020205020404" pitchFamily="49" charset="0"/>
              </a:rPr>
              <a:t>``</a:t>
            </a:r>
            <a:r>
              <a:rPr lang="en-US" altLang="en-US" dirty="0"/>
              <a:t> vs </a:t>
            </a:r>
            <a:r>
              <a:rPr lang="en-US" altLang="en-US" dirty="0">
                <a:latin typeface="Courier New" panose="02070309020205020404" pitchFamily="49" charset="0"/>
                <a:cs typeface="Courier New" panose="02070309020205020404" pitchFamily="49" charset="0"/>
              </a:rPr>
              <a:t>$()</a:t>
            </a:r>
          </a:p>
          <a:p>
            <a:endParaRPr lang="en-US" altLang="en-US" dirty="0"/>
          </a:p>
          <a:p>
            <a:endParaRPr lang="en-US" altLang="en-US" dirty="0"/>
          </a:p>
        </p:txBody>
      </p:sp>
      <p:pic>
        <p:nvPicPr>
          <p:cNvPr id="3" name="Picture 2"/>
          <p:cNvPicPr>
            <a:picLocks noChangeAspect="1"/>
          </p:cNvPicPr>
          <p:nvPr/>
        </p:nvPicPr>
        <p:blipFill rotWithShape="1">
          <a:blip r:embed="rId2"/>
          <a:srcRect t="2" b="45151"/>
          <a:stretch/>
        </p:blipFill>
        <p:spPr>
          <a:xfrm>
            <a:off x="827584" y="4797152"/>
            <a:ext cx="6296025" cy="1980000"/>
          </a:xfrm>
          <a:prstGeom prst="rect">
            <a:avLst/>
          </a:prstGeom>
        </p:spPr>
      </p:pic>
    </p:spTree>
    <p:extLst>
      <p:ext uri="{BB962C8B-B14F-4D97-AF65-F5344CB8AC3E}">
        <p14:creationId xmlns:p14="http://schemas.microsoft.com/office/powerpoint/2010/main" val="2632898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Sort flags</a:t>
            </a:r>
          </a:p>
        </p:txBody>
      </p:sp>
      <p:sp>
        <p:nvSpPr>
          <p:cNvPr id="605187" name="Rectangle 3"/>
          <p:cNvSpPr>
            <a:spLocks noGrp="1" noChangeArrowheads="1"/>
          </p:cNvSpPr>
          <p:nvPr>
            <p:ph type="body" idx="1"/>
          </p:nvPr>
        </p:nvSpPr>
        <p:spPr/>
        <p:txBody>
          <a:bodyPr/>
          <a:lstStyle/>
          <a:p>
            <a:pPr>
              <a:spcBef>
                <a:spcPts val="300"/>
              </a:spcBef>
            </a:pPr>
            <a:r>
              <a:rPr lang="en-US" altLang="en-US" sz="2200" dirty="0"/>
              <a:t>-r</a:t>
            </a:r>
          </a:p>
          <a:p>
            <a:pPr lvl="1">
              <a:spcBef>
                <a:spcPts val="300"/>
              </a:spcBef>
            </a:pPr>
            <a:r>
              <a:rPr lang="en-US" altLang="en-US" sz="2200" dirty="0"/>
              <a:t>reverse</a:t>
            </a:r>
          </a:p>
          <a:p>
            <a:pPr>
              <a:spcBef>
                <a:spcPts val="300"/>
              </a:spcBef>
            </a:pPr>
            <a:r>
              <a:rPr lang="en-US" altLang="en-US" sz="2200" dirty="0"/>
              <a:t>-f</a:t>
            </a:r>
          </a:p>
          <a:p>
            <a:pPr lvl="1">
              <a:spcBef>
                <a:spcPts val="300"/>
              </a:spcBef>
            </a:pPr>
            <a:r>
              <a:rPr lang="en-US" altLang="en-US" sz="2200" dirty="0"/>
              <a:t>ignore case</a:t>
            </a:r>
          </a:p>
          <a:p>
            <a:pPr>
              <a:spcBef>
                <a:spcPts val="300"/>
              </a:spcBef>
            </a:pPr>
            <a:r>
              <a:rPr lang="en-US" altLang="en-US" sz="2200" dirty="0"/>
              <a:t>-</a:t>
            </a:r>
            <a:r>
              <a:rPr lang="en-US" altLang="en-US" sz="2200" dirty="0" err="1"/>
              <a:t>k</a:t>
            </a:r>
            <a:r>
              <a:rPr lang="en-US" altLang="en-US" sz="2200" dirty="0" err="1">
                <a:latin typeface="Courier New" panose="02070309020205020404" pitchFamily="49" charset="0"/>
                <a:cs typeface="Courier New" panose="02070309020205020404" pitchFamily="49" charset="0"/>
              </a:rPr>
              <a:t>n</a:t>
            </a:r>
            <a:endParaRPr lang="en-US" altLang="en-US" sz="2200" dirty="0">
              <a:latin typeface="Courier New" panose="02070309020205020404" pitchFamily="49" charset="0"/>
              <a:cs typeface="Courier New" panose="02070309020205020404" pitchFamily="49" charset="0"/>
            </a:endParaRPr>
          </a:p>
          <a:p>
            <a:pPr lvl="1">
              <a:spcBef>
                <a:spcPts val="300"/>
              </a:spcBef>
            </a:pPr>
            <a:r>
              <a:rPr lang="en-US" altLang="en-US" sz="2200" dirty="0"/>
              <a:t>sort according to column </a:t>
            </a:r>
            <a:r>
              <a:rPr lang="en-US" altLang="en-US" sz="2200" dirty="0">
                <a:latin typeface="Courier New" panose="02070309020205020404" pitchFamily="49" charset="0"/>
                <a:cs typeface="Courier New" panose="02070309020205020404" pitchFamily="49" charset="0"/>
              </a:rPr>
              <a:t>n</a:t>
            </a:r>
          </a:p>
          <a:p>
            <a:pPr>
              <a:spcBef>
                <a:spcPts val="300"/>
              </a:spcBef>
            </a:pPr>
            <a:r>
              <a:rPr lang="en-US" altLang="en-US" sz="2200" dirty="0">
                <a:latin typeface="Courier New" panose="02070309020205020404" pitchFamily="49" charset="0"/>
                <a:cs typeface="Courier New" panose="02070309020205020404" pitchFamily="49" charset="0"/>
              </a:rPr>
              <a:t>-n</a:t>
            </a:r>
          </a:p>
          <a:p>
            <a:pPr lvl="1">
              <a:spcBef>
                <a:spcPts val="300"/>
              </a:spcBef>
            </a:pPr>
            <a:r>
              <a:rPr lang="en-US" altLang="en-US" sz="2200" dirty="0">
                <a:cs typeface="Courier New" panose="02070309020205020404" pitchFamily="49" charset="0"/>
              </a:rPr>
              <a:t>compare according to string numerical value</a:t>
            </a:r>
          </a:p>
          <a:p>
            <a:pPr>
              <a:spcBef>
                <a:spcPts val="300"/>
              </a:spcBef>
            </a:pPr>
            <a:r>
              <a:rPr lang="en-US" altLang="en-US" sz="2200" dirty="0">
                <a:cs typeface="Courier New" panose="02070309020205020404" pitchFamily="49" charset="0"/>
              </a:rPr>
              <a:t> -V</a:t>
            </a:r>
          </a:p>
          <a:p>
            <a:pPr lvl="1">
              <a:spcBef>
                <a:spcPts val="300"/>
              </a:spcBef>
            </a:pPr>
            <a:r>
              <a:rPr lang="en-US" altLang="en-US" sz="2200" dirty="0">
                <a:cs typeface="Courier New" panose="02070309020205020404" pitchFamily="49" charset="0"/>
              </a:rPr>
              <a:t>natural sort of (version) numbers within text (for files like file-1.txt, …, file-100.txt)</a:t>
            </a:r>
          </a:p>
          <a:p>
            <a:r>
              <a:rPr lang="en-US" altLang="en-US" sz="2200" dirty="0"/>
              <a:t>Example</a:t>
            </a:r>
          </a:p>
          <a:p>
            <a:pPr lvl="1"/>
            <a:r>
              <a:rPr lang="en-US" altLang="en-US" sz="2200" dirty="0">
                <a:latin typeface="Courier New" panose="02070309020205020404" pitchFamily="49" charset="0"/>
                <a:cs typeface="Courier New" panose="02070309020205020404" pitchFamily="49" charset="0"/>
              </a:rPr>
              <a:t>sort –r -k3 &lt; </a:t>
            </a:r>
            <a:r>
              <a:rPr lang="en-US" altLang="en-US" sz="2200" dirty="0" err="1">
                <a:latin typeface="Courier New" panose="02070309020205020404" pitchFamily="49" charset="0"/>
                <a:cs typeface="Courier New" panose="02070309020205020404" pitchFamily="49" charset="0"/>
              </a:rPr>
              <a:t>myFile</a:t>
            </a:r>
            <a:endParaRPr lang="en-US" altLang="en-US"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41784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pl-PL" dirty="0"/>
              <a:t>Sort </a:t>
            </a:r>
            <a:r>
              <a:rPr lang="pl-PL" dirty="0" err="1"/>
              <a:t>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41</a:t>
            </a:fld>
            <a:endParaRPr lang="nl-NL"/>
          </a:p>
        </p:txBody>
      </p:sp>
      <p:pic>
        <p:nvPicPr>
          <p:cNvPr id="3" name="Picture 2"/>
          <p:cNvPicPr>
            <a:picLocks noChangeAspect="1"/>
          </p:cNvPicPr>
          <p:nvPr/>
        </p:nvPicPr>
        <p:blipFill>
          <a:blip r:embed="rId3"/>
          <a:stretch>
            <a:fillRect/>
          </a:stretch>
        </p:blipFill>
        <p:spPr>
          <a:xfrm>
            <a:off x="544046" y="1071150"/>
            <a:ext cx="8010525" cy="5591175"/>
          </a:xfrm>
          <a:prstGeom prst="rect">
            <a:avLst/>
          </a:prstGeom>
        </p:spPr>
      </p:pic>
    </p:spTree>
    <p:extLst>
      <p:ext uri="{BB962C8B-B14F-4D97-AF65-F5344CB8AC3E}">
        <p14:creationId xmlns:p14="http://schemas.microsoft.com/office/powerpoint/2010/main" val="49334002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pl-PL" dirty="0" err="1"/>
              <a:t>Uniq</a:t>
            </a:r>
            <a:r>
              <a:rPr lang="pl-PL" dirty="0"/>
              <a:t> </a:t>
            </a:r>
            <a:r>
              <a:rPr lang="pl-PL" dirty="0" err="1"/>
              <a:t>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42</a:t>
            </a:fld>
            <a:endParaRPr lang="nl-NL"/>
          </a:p>
        </p:txBody>
      </p:sp>
      <p:pic>
        <p:nvPicPr>
          <p:cNvPr id="5" name="Picture 4"/>
          <p:cNvPicPr>
            <a:picLocks noChangeAspect="1"/>
          </p:cNvPicPr>
          <p:nvPr/>
        </p:nvPicPr>
        <p:blipFill rotWithShape="1">
          <a:blip r:embed="rId3"/>
          <a:srcRect t="-5" b="3544"/>
          <a:stretch/>
        </p:blipFill>
        <p:spPr>
          <a:xfrm>
            <a:off x="538651" y="1124744"/>
            <a:ext cx="7173615" cy="5652000"/>
          </a:xfrm>
          <a:prstGeom prst="rect">
            <a:avLst/>
          </a:prstGeom>
        </p:spPr>
      </p:pic>
      <p:cxnSp>
        <p:nvCxnSpPr>
          <p:cNvPr id="4" name="Straight Arrow Connector 3"/>
          <p:cNvCxnSpPr/>
          <p:nvPr/>
        </p:nvCxnSpPr>
        <p:spPr>
          <a:xfrm flipH="1">
            <a:off x="4572000" y="4941168"/>
            <a:ext cx="1584176" cy="7467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004048" y="4364635"/>
            <a:ext cx="2088232" cy="584775"/>
          </a:xfrm>
          <a:prstGeom prst="rect">
            <a:avLst/>
          </a:prstGeom>
          <a:noFill/>
          <a:ln>
            <a:solidFill>
              <a:srgbClr val="FF0000"/>
            </a:solidFill>
          </a:ln>
        </p:spPr>
        <p:txBody>
          <a:bodyPr wrap="square" rtlCol="0">
            <a:spAutoFit/>
          </a:bodyPr>
          <a:lstStyle/>
          <a:p>
            <a:r>
              <a:rPr lang="en-US" sz="1600" dirty="0">
                <a:solidFill>
                  <a:schemeClr val="bg1"/>
                </a:solidFill>
                <a:latin typeface="Courier New" panose="02070309020205020404" pitchFamily="49" charset="0"/>
                <a:cs typeface="Courier New" panose="02070309020205020404" pitchFamily="49" charset="0"/>
              </a:rPr>
              <a:t>sort –u </a:t>
            </a:r>
            <a:r>
              <a:rPr lang="en-US" sz="1600" dirty="0" err="1">
                <a:solidFill>
                  <a:schemeClr val="bg1"/>
                </a:solidFill>
                <a:latin typeface="Courier New" panose="02070309020205020404" pitchFamily="49" charset="0"/>
                <a:cs typeface="Courier New" panose="02070309020205020404" pitchFamily="49" charset="0"/>
              </a:rPr>
              <a:t>TestUni</a:t>
            </a:r>
            <a:r>
              <a:rPr lang="en-US" sz="1600" dirty="0">
                <a:solidFill>
                  <a:schemeClr val="bg1"/>
                </a:solidFill>
                <a:latin typeface="Courier New" panose="02070309020205020404" pitchFamily="49" charset="0"/>
                <a:cs typeface="Courier New" panose="02070309020205020404" pitchFamily="49" charset="0"/>
              </a:rPr>
              <a:t> </a:t>
            </a:r>
          </a:p>
          <a:p>
            <a:r>
              <a:rPr lang="en-US" sz="1600" dirty="0">
                <a:solidFill>
                  <a:schemeClr val="bg1"/>
                </a:solidFill>
              </a:rPr>
              <a:t>will do the same</a:t>
            </a:r>
          </a:p>
        </p:txBody>
      </p:sp>
    </p:spTree>
    <p:extLst>
      <p:ext uri="{BB962C8B-B14F-4D97-AF65-F5344CB8AC3E}">
        <p14:creationId xmlns:p14="http://schemas.microsoft.com/office/powerpoint/2010/main" val="304567300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Cut flags</a:t>
            </a:r>
          </a:p>
        </p:txBody>
      </p:sp>
      <p:sp>
        <p:nvSpPr>
          <p:cNvPr id="605187" name="Rectangle 3"/>
          <p:cNvSpPr>
            <a:spLocks noGrp="1" noChangeArrowheads="1"/>
          </p:cNvSpPr>
          <p:nvPr>
            <p:ph type="body" idx="1"/>
          </p:nvPr>
        </p:nvSpPr>
        <p:spPr/>
        <p:txBody>
          <a:bodyPr/>
          <a:lstStyle/>
          <a:p>
            <a:r>
              <a:rPr lang="en-US" altLang="en-US" dirty="0"/>
              <a:t>-d</a:t>
            </a:r>
          </a:p>
          <a:p>
            <a:pPr lvl="1"/>
            <a:r>
              <a:rPr lang="en-US" altLang="en-US" dirty="0"/>
              <a:t>Delimiter</a:t>
            </a:r>
          </a:p>
          <a:p>
            <a:r>
              <a:rPr lang="en-US" altLang="en-US" dirty="0"/>
              <a:t>-f</a:t>
            </a:r>
          </a:p>
          <a:p>
            <a:pPr lvl="1"/>
            <a:r>
              <a:rPr lang="en-US" altLang="en-US" dirty="0"/>
              <a:t>Field number</a:t>
            </a:r>
          </a:p>
          <a:p>
            <a:r>
              <a:rPr lang="en-US" altLang="en-US" dirty="0"/>
              <a:t>Example</a:t>
            </a:r>
          </a:p>
          <a:p>
            <a:pPr lvl="1"/>
            <a:r>
              <a:rPr lang="en-US" altLang="en-US" dirty="0">
                <a:latin typeface="Courier New" panose="02070309020205020404" pitchFamily="49" charset="0"/>
                <a:cs typeface="Courier New" panose="02070309020205020404" pitchFamily="49" charset="0"/>
              </a:rPr>
              <a:t>cut –d‘ ‘  -f3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96654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p:txBody>
          <a:bodyPr/>
          <a:lstStyle/>
          <a:p>
            <a:r>
              <a:rPr lang="en-US" altLang="en-US"/>
              <a:t>Example Of Cut</a:t>
            </a:r>
          </a:p>
        </p:txBody>
      </p:sp>
      <p:pic>
        <p:nvPicPr>
          <p:cNvPr id="2" name="Picture 1"/>
          <p:cNvPicPr>
            <a:picLocks noChangeAspect="1"/>
          </p:cNvPicPr>
          <p:nvPr/>
        </p:nvPicPr>
        <p:blipFill>
          <a:blip r:embed="rId2"/>
          <a:stretch>
            <a:fillRect/>
          </a:stretch>
        </p:blipFill>
        <p:spPr>
          <a:xfrm>
            <a:off x="540000" y="1080000"/>
            <a:ext cx="8010525" cy="5591175"/>
          </a:xfrm>
          <a:prstGeom prst="rect">
            <a:avLst/>
          </a:prstGeom>
        </p:spPr>
      </p:pic>
    </p:spTree>
    <p:extLst>
      <p:ext uri="{BB962C8B-B14F-4D97-AF65-F5344CB8AC3E}">
        <p14:creationId xmlns:p14="http://schemas.microsoft.com/office/powerpoint/2010/main" val="3088575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comm flags</a:t>
            </a:r>
          </a:p>
        </p:txBody>
      </p:sp>
      <p:sp>
        <p:nvSpPr>
          <p:cNvPr id="605187" name="Rectangle 3"/>
          <p:cNvSpPr>
            <a:spLocks noGrp="1" noChangeArrowheads="1"/>
          </p:cNvSpPr>
          <p:nvPr>
            <p:ph type="body" idx="1"/>
          </p:nvPr>
        </p:nvSpPr>
        <p:spPr/>
        <p:txBody>
          <a:bodyPr/>
          <a:lstStyle/>
          <a:p>
            <a:pPr>
              <a:spcBef>
                <a:spcPts val="300"/>
              </a:spcBef>
            </a:pPr>
            <a:r>
              <a:rPr lang="en-US" altLang="en-US" dirty="0"/>
              <a:t>Without any options, it prints output in three columns - lines unique to file1, line unique to file2 and lines common to both files</a:t>
            </a:r>
          </a:p>
          <a:p>
            <a:pPr>
              <a:spcBef>
                <a:spcPts val="300"/>
              </a:spcBef>
            </a:pPr>
            <a:r>
              <a:rPr lang="en-US" altLang="en-US" dirty="0"/>
              <a:t>-1</a:t>
            </a:r>
          </a:p>
          <a:p>
            <a:pPr lvl="1">
              <a:spcBef>
                <a:spcPts val="300"/>
              </a:spcBef>
            </a:pPr>
            <a:r>
              <a:rPr lang="en-US" altLang="en-US" dirty="0"/>
              <a:t>suppress column 1 (lines unique to FILE1)</a:t>
            </a:r>
          </a:p>
          <a:p>
            <a:pPr>
              <a:spcBef>
                <a:spcPts val="300"/>
              </a:spcBef>
            </a:pPr>
            <a:r>
              <a:rPr lang="en-US" altLang="en-US" dirty="0"/>
              <a:t>-2</a:t>
            </a:r>
          </a:p>
          <a:p>
            <a:pPr lvl="1">
              <a:spcBef>
                <a:spcPts val="300"/>
              </a:spcBef>
            </a:pPr>
            <a:r>
              <a:rPr lang="en-US" altLang="en-US" dirty="0"/>
              <a:t>suppress column 2 (lines unique to FILE2)</a:t>
            </a:r>
          </a:p>
          <a:p>
            <a:pPr>
              <a:spcBef>
                <a:spcPts val="300"/>
              </a:spcBef>
            </a:pPr>
            <a:r>
              <a:rPr lang="en-US" altLang="en-US" dirty="0"/>
              <a:t>-3</a:t>
            </a:r>
            <a:endParaRPr lang="en-US" altLang="en-US" dirty="0">
              <a:latin typeface="Courier New" panose="02070309020205020404" pitchFamily="49" charset="0"/>
              <a:cs typeface="Courier New" panose="02070309020205020404" pitchFamily="49" charset="0"/>
            </a:endParaRPr>
          </a:p>
          <a:p>
            <a:pPr lvl="1">
              <a:spcBef>
                <a:spcPts val="300"/>
              </a:spcBef>
            </a:pPr>
            <a:r>
              <a:rPr lang="en-US" altLang="en-US" dirty="0"/>
              <a:t>suppress column 3 (lines that appear in both files)</a:t>
            </a:r>
          </a:p>
          <a:p>
            <a:pPr>
              <a:spcBef>
                <a:spcPts val="300"/>
              </a:spcBef>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6480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comm flags</a:t>
            </a:r>
          </a:p>
        </p:txBody>
      </p:sp>
      <p:sp>
        <p:nvSpPr>
          <p:cNvPr id="605187" name="Rectangle 3"/>
          <p:cNvSpPr>
            <a:spLocks noGrp="1" noChangeArrowheads="1"/>
          </p:cNvSpPr>
          <p:nvPr>
            <p:ph type="body" idx="1"/>
          </p:nvPr>
        </p:nvSpPr>
        <p:spPr/>
        <p:txBody>
          <a:bodyPr/>
          <a:lstStyle/>
          <a:p>
            <a:pPr>
              <a:spcBef>
                <a:spcPts val="300"/>
              </a:spcBef>
            </a:pPr>
            <a:r>
              <a:rPr lang="en-US" altLang="en-US" dirty="0">
                <a:latin typeface="Courier New" panose="02070309020205020404" pitchFamily="49" charset="0"/>
                <a:cs typeface="Courier New" panose="02070309020205020404" pitchFamily="49" charset="0"/>
              </a:rPr>
              <a:t>--check-order</a:t>
            </a:r>
          </a:p>
          <a:p>
            <a:pPr lvl="1">
              <a:spcBef>
                <a:spcPts val="300"/>
              </a:spcBef>
            </a:pPr>
            <a:r>
              <a:rPr lang="en-US" altLang="en-US" dirty="0">
                <a:cs typeface="Courier New" panose="02070309020205020404" pitchFamily="49" charset="0"/>
              </a:rPr>
              <a:t>check that the input is correctly sorted, even if all input lines are pairable</a:t>
            </a:r>
          </a:p>
          <a:p>
            <a:pPr>
              <a:spcBef>
                <a:spcPts val="300"/>
              </a:spcBef>
            </a:pPr>
            <a:r>
              <a:rPr lang="en-US" altLang="en-US" dirty="0">
                <a:cs typeface="Courier New" panose="02070309020205020404" pitchFamily="49" charset="0"/>
              </a:rPr>
              <a:t> - --</a:t>
            </a:r>
            <a:r>
              <a:rPr lang="en-US" altLang="en-US" dirty="0" err="1">
                <a:cs typeface="Courier New" panose="02070309020205020404" pitchFamily="49" charset="0"/>
              </a:rPr>
              <a:t>nocheck</a:t>
            </a:r>
            <a:r>
              <a:rPr lang="en-US" altLang="en-US" dirty="0">
                <a:cs typeface="Courier New" panose="02070309020205020404" pitchFamily="49" charset="0"/>
              </a:rPr>
              <a:t>-order</a:t>
            </a:r>
          </a:p>
          <a:p>
            <a:pPr lvl="1">
              <a:spcBef>
                <a:spcPts val="300"/>
              </a:spcBef>
            </a:pPr>
            <a:r>
              <a:rPr lang="en-US" altLang="en-US" dirty="0">
                <a:cs typeface="Courier New" panose="02070309020205020404" pitchFamily="49" charset="0"/>
              </a:rPr>
              <a:t>do not check that the input is correctly sorted </a:t>
            </a:r>
          </a:p>
          <a:p>
            <a:pPr>
              <a:spcBef>
                <a:spcPts val="300"/>
              </a:spcBef>
            </a:pPr>
            <a:r>
              <a:rPr lang="en-US" altLang="en-US" dirty="0">
                <a:cs typeface="Courier New" panose="02070309020205020404" pitchFamily="49" charset="0"/>
              </a:rPr>
              <a:t>--output-delimiter=STR</a:t>
            </a:r>
          </a:p>
          <a:p>
            <a:pPr lvl="1">
              <a:spcBef>
                <a:spcPts val="300"/>
              </a:spcBef>
            </a:pPr>
            <a:r>
              <a:rPr lang="en-US" altLang="en-US" dirty="0">
                <a:cs typeface="Courier New" panose="02070309020205020404" pitchFamily="49" charset="0"/>
              </a:rPr>
              <a:t>separate columns with STR</a:t>
            </a:r>
          </a:p>
          <a:p>
            <a:r>
              <a:rPr lang="en-US" altLang="en-US" dirty="0"/>
              <a:t>Example</a:t>
            </a:r>
          </a:p>
          <a:p>
            <a:pPr lvl="1"/>
            <a:r>
              <a:rPr lang="en-US" altLang="en-US" dirty="0">
                <a:latin typeface="Courier New" panose="02070309020205020404" pitchFamily="49" charset="0"/>
                <a:cs typeface="Courier New" panose="02070309020205020404" pitchFamily="49" charset="0"/>
              </a:rPr>
              <a:t>comm file1 file2</a:t>
            </a:r>
          </a:p>
        </p:txBody>
      </p:sp>
    </p:spTree>
    <p:extLst>
      <p:ext uri="{BB962C8B-B14F-4D97-AF65-F5344CB8AC3E}">
        <p14:creationId xmlns:p14="http://schemas.microsoft.com/office/powerpoint/2010/main" val="2608940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err="1"/>
              <a:t>Comm</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47</a:t>
            </a:fld>
            <a:endParaRPr lang="nl-NL"/>
          </a:p>
        </p:txBody>
      </p:sp>
      <p:pic>
        <p:nvPicPr>
          <p:cNvPr id="5" name="Picture 4">
            <a:extLst>
              <a:ext uri="{FF2B5EF4-FFF2-40B4-BE49-F238E27FC236}">
                <a16:creationId xmlns:a16="http://schemas.microsoft.com/office/drawing/2014/main" id="{4788E77B-DEE5-43BF-BE10-014928504355}"/>
              </a:ext>
            </a:extLst>
          </p:cNvPr>
          <p:cNvPicPr>
            <a:picLocks noChangeAspect="1"/>
          </p:cNvPicPr>
          <p:nvPr/>
        </p:nvPicPr>
        <p:blipFill>
          <a:blip r:embed="rId3"/>
          <a:stretch>
            <a:fillRect/>
          </a:stretch>
        </p:blipFill>
        <p:spPr>
          <a:xfrm>
            <a:off x="1979712" y="44624"/>
            <a:ext cx="6991350" cy="6762750"/>
          </a:xfrm>
          <a:prstGeom prst="rect">
            <a:avLst/>
          </a:prstGeom>
        </p:spPr>
      </p:pic>
    </p:spTree>
    <p:extLst>
      <p:ext uri="{BB962C8B-B14F-4D97-AF65-F5344CB8AC3E}">
        <p14:creationId xmlns:p14="http://schemas.microsoft.com/office/powerpoint/2010/main" val="256315983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altLang="en-US" dirty="0"/>
              <a:t>The ‘</a:t>
            </a:r>
            <a:r>
              <a:rPr lang="en-US" altLang="en-US" dirty="0" err="1"/>
              <a:t>tr</a:t>
            </a:r>
            <a:r>
              <a:rPr lang="en-US" altLang="en-US" dirty="0"/>
              <a:t>’ Command</a:t>
            </a:r>
          </a:p>
        </p:txBody>
      </p:sp>
      <p:sp>
        <p:nvSpPr>
          <p:cNvPr id="582659" name="Rectangle 3"/>
          <p:cNvSpPr>
            <a:spLocks noGrp="1" noChangeArrowheads="1"/>
          </p:cNvSpPr>
          <p:nvPr>
            <p:ph type="body" idx="1"/>
          </p:nvPr>
        </p:nvSpPr>
        <p:spPr>
          <a:xfrm>
            <a:off x="540000" y="1349999"/>
            <a:ext cx="8496496" cy="4428000"/>
          </a:xfrm>
        </p:spPr>
        <p:txBody>
          <a:bodyPr/>
          <a:lstStyle/>
          <a:p>
            <a:r>
              <a:rPr lang="en-US" altLang="en-US" dirty="0"/>
              <a:t>Translate</a:t>
            </a:r>
          </a:p>
          <a:p>
            <a:r>
              <a:rPr lang="en-US" altLang="en-US" dirty="0"/>
              <a:t>Change on a one to one basis characters from one thing to another</a:t>
            </a:r>
          </a:p>
          <a:p>
            <a:r>
              <a:rPr lang="en-US" altLang="en-US" dirty="0"/>
              <a:t>Usage: </a:t>
            </a:r>
            <a:r>
              <a:rPr lang="en-US" altLang="en-US" dirty="0" err="1">
                <a:latin typeface="Courier New" panose="02070309020205020404" pitchFamily="49" charset="0"/>
                <a:cs typeface="Courier New" panose="02070309020205020404" pitchFamily="49" charset="0"/>
              </a:rPr>
              <a:t>tr</a:t>
            </a:r>
            <a:r>
              <a:rPr lang="en-US" altLang="en-US" dirty="0">
                <a:latin typeface="Courier New" panose="02070309020205020404" pitchFamily="49" charset="0"/>
                <a:cs typeface="Courier New" panose="02070309020205020404" pitchFamily="49" charset="0"/>
              </a:rPr>
              <a:t> ‘Set1’ ‘Set2’</a:t>
            </a:r>
          </a:p>
          <a:p>
            <a:pPr lvl="1"/>
            <a:r>
              <a:rPr lang="en-US" altLang="en-US" dirty="0"/>
              <a:t>Example: </a:t>
            </a:r>
            <a:r>
              <a:rPr lang="en-US" altLang="en-US" dirty="0" err="1">
                <a:latin typeface="Courier New" panose="02070309020205020404" pitchFamily="49" charset="0"/>
                <a:cs typeface="Courier New" panose="02070309020205020404" pitchFamily="49" charset="0"/>
              </a:rPr>
              <a:t>tr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abc</a:t>
            </a:r>
            <a:r>
              <a:rPr lang="en-US" altLang="en-US" dirty="0">
                <a:latin typeface="Courier New" panose="02070309020205020404" pitchFamily="49" charset="0"/>
                <a:cs typeface="Courier New" panose="02070309020205020404" pitchFamily="49" charset="0"/>
              </a:rPr>
              <a:t>’ ‘ABC’ &lt;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       </a:t>
            </a:r>
            <a:r>
              <a:rPr lang="en-US" altLang="en-US" dirty="0" err="1">
                <a:solidFill>
                  <a:schemeClr val="tx1"/>
                </a:solidFill>
                <a:latin typeface="Courier New" panose="02070309020205020404" pitchFamily="49" charset="0"/>
                <a:cs typeface="Courier New" panose="02070309020205020404" pitchFamily="49" charset="0"/>
              </a:rPr>
              <a:t>tr</a:t>
            </a:r>
            <a:r>
              <a:rPr lang="en-US" altLang="en-US" dirty="0">
                <a:solidFill>
                  <a:schemeClr val="tx1"/>
                </a:solidFill>
                <a:latin typeface="Courier New" panose="02070309020205020404" pitchFamily="49" charset="0"/>
                <a:cs typeface="Courier New" panose="02070309020205020404" pitchFamily="49" charset="0"/>
              </a:rPr>
              <a:t> '[:lower:]' '[:upper:]' </a:t>
            </a:r>
            <a:r>
              <a:rPr lang="en-US" altLang="en-US" dirty="0">
                <a:latin typeface="Courier New" panose="02070309020205020404" pitchFamily="49" charset="0"/>
                <a:cs typeface="Courier New" panose="02070309020205020404" pitchFamily="49" charset="0"/>
              </a:rPr>
              <a:t>&lt;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a:p>
            <a:pPr lvl="1"/>
            <a:endParaRPr lang="en-US" altLang="en-US" sz="4800" dirty="0">
              <a:solidFill>
                <a:schemeClr val="tx1"/>
              </a:solidFill>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 </a:t>
            </a:r>
          </a:p>
        </p:txBody>
      </p:sp>
      <p:pic>
        <p:nvPicPr>
          <p:cNvPr id="3" name="Picture 2"/>
          <p:cNvPicPr>
            <a:picLocks noChangeAspect="1"/>
          </p:cNvPicPr>
          <p:nvPr/>
        </p:nvPicPr>
        <p:blipFill rotWithShape="1">
          <a:blip r:embed="rId2"/>
          <a:srcRect t="4" b="53635"/>
          <a:stretch/>
        </p:blipFill>
        <p:spPr>
          <a:xfrm>
            <a:off x="707994" y="3933056"/>
            <a:ext cx="8010525" cy="2592000"/>
          </a:xfrm>
          <a:prstGeom prst="rect">
            <a:avLst/>
          </a:prstGeom>
        </p:spPr>
      </p:pic>
    </p:spTree>
    <p:extLst>
      <p:ext uri="{BB962C8B-B14F-4D97-AF65-F5344CB8AC3E}">
        <p14:creationId xmlns:p14="http://schemas.microsoft.com/office/powerpoint/2010/main" val="1147788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altLang="en-US" dirty="0"/>
              <a:t>Lower/Upper case letters</a:t>
            </a:r>
          </a:p>
        </p:txBody>
      </p:sp>
      <p:sp>
        <p:nvSpPr>
          <p:cNvPr id="582659" name="Rectangle 3"/>
          <p:cNvSpPr>
            <a:spLocks noGrp="1" noChangeArrowheads="1"/>
          </p:cNvSpPr>
          <p:nvPr>
            <p:ph type="body" idx="1"/>
          </p:nvPr>
        </p:nvSpPr>
        <p:spPr>
          <a:xfrm>
            <a:off x="540000" y="1349999"/>
            <a:ext cx="8496496" cy="4428000"/>
          </a:xfrm>
        </p:spPr>
        <p:txBody>
          <a:bodyPr/>
          <a:lstStyle/>
          <a:p>
            <a:r>
              <a:rPr lang="en-US" altLang="en-US" sz="2000" dirty="0"/>
              <a:t>Capitalize:</a:t>
            </a:r>
          </a:p>
          <a:p>
            <a:pPr lvl="1"/>
            <a:r>
              <a:rPr lang="en-US" altLang="en-US" sz="2000" dirty="0">
                <a:latin typeface="Courier New" panose="02070309020205020404" pitchFamily="49" charset="0"/>
                <a:cs typeface="Courier New" panose="02070309020205020404" pitchFamily="49" charset="0"/>
              </a:rPr>
              <a:t>^^</a:t>
            </a:r>
            <a:r>
              <a:rPr lang="en-US" altLang="en-US" sz="2000" dirty="0"/>
              <a:t> - all the letters</a:t>
            </a:r>
          </a:p>
          <a:p>
            <a:pPr lvl="1"/>
            <a:r>
              <a:rPr lang="en-US" altLang="en-US" sz="2000" dirty="0">
                <a:latin typeface="Courier New" panose="02070309020205020404" pitchFamily="49" charset="0"/>
                <a:cs typeface="Courier New" panose="02070309020205020404" pitchFamily="49" charset="0"/>
              </a:rPr>
              <a:t>^</a:t>
            </a:r>
            <a:r>
              <a:rPr lang="en-US" altLang="en-US" sz="2000" dirty="0"/>
              <a:t> - only the first letter</a:t>
            </a:r>
          </a:p>
          <a:p>
            <a:pPr lvl="1"/>
            <a:endParaRPr lang="en-US" altLang="en-US" sz="2000" dirty="0"/>
          </a:p>
          <a:p>
            <a:r>
              <a:rPr lang="en-US" altLang="en-US" sz="2000" dirty="0"/>
              <a:t>Lowercase:</a:t>
            </a:r>
          </a:p>
          <a:p>
            <a:pPr lvl="1"/>
            <a:r>
              <a:rPr lang="en-US" altLang="en-US" sz="2000" dirty="0">
                <a:latin typeface="Courier New" panose="02070309020205020404" pitchFamily="49" charset="0"/>
                <a:cs typeface="Courier New" panose="02070309020205020404" pitchFamily="49" charset="0"/>
              </a:rPr>
              <a:t>,,</a:t>
            </a:r>
            <a:r>
              <a:rPr lang="en-US" altLang="en-US" sz="2000" dirty="0"/>
              <a:t> - all the letters</a:t>
            </a:r>
          </a:p>
          <a:p>
            <a:pPr lvl="1"/>
            <a:r>
              <a:rPr lang="en-US" altLang="en-US" sz="2000" dirty="0">
                <a:latin typeface="Courier New" panose="02070309020205020404" pitchFamily="49" charset="0"/>
                <a:cs typeface="Courier New" panose="02070309020205020404" pitchFamily="49" charset="0"/>
              </a:rPr>
              <a:t>,</a:t>
            </a:r>
            <a:r>
              <a:rPr lang="en-US" altLang="en-US" sz="2000" dirty="0"/>
              <a:t>  - only the first letter</a:t>
            </a:r>
          </a:p>
          <a:p>
            <a:endParaRPr lang="en-US" altLang="en-US" sz="2000" dirty="0"/>
          </a:p>
          <a:p>
            <a:pPr lvl="1"/>
            <a:endParaRPr lang="en-US" alt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2"/>
          <a:srcRect l="2" r="23950"/>
          <a:stretch/>
        </p:blipFill>
        <p:spPr>
          <a:xfrm>
            <a:off x="4139952" y="2204864"/>
            <a:ext cx="4788000" cy="3752850"/>
          </a:xfrm>
          <a:prstGeom prst="rect">
            <a:avLst/>
          </a:prstGeom>
        </p:spPr>
      </p:pic>
    </p:spTree>
    <p:extLst>
      <p:ext uri="{BB962C8B-B14F-4D97-AF65-F5344CB8AC3E}">
        <p14:creationId xmlns:p14="http://schemas.microsoft.com/office/powerpoint/2010/main" val="2058035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540000" y="404664"/>
            <a:ext cx="8334000" cy="900000"/>
          </a:xfrm>
        </p:spPr>
        <p:txBody>
          <a:bodyPr>
            <a:normAutofit/>
          </a:bodyPr>
          <a:lstStyle/>
          <a:p>
            <a:r>
              <a:rPr lang="en-US" altLang="en-US" dirty="0"/>
              <a:t>&lt;() vs $()</a:t>
            </a:r>
          </a:p>
        </p:txBody>
      </p:sp>
      <p:sp>
        <p:nvSpPr>
          <p:cNvPr id="549891" name="Rectangle 3"/>
          <p:cNvSpPr>
            <a:spLocks noGrp="1" noChangeArrowheads="1"/>
          </p:cNvSpPr>
          <p:nvPr>
            <p:ph type="body" idx="1"/>
          </p:nvPr>
        </p:nvSpPr>
        <p:spPr>
          <a:xfrm>
            <a:off x="540000" y="1700808"/>
            <a:ext cx="8334000" cy="4428000"/>
          </a:xfrm>
        </p:spPr>
        <p:txBody>
          <a:bodyPr/>
          <a:lstStyle/>
          <a:p>
            <a:r>
              <a:rPr lang="en-US" altLang="en-US" sz="2200" dirty="0">
                <a:latin typeface="+mn-lt"/>
                <a:cs typeface="Courier New" panose="02070309020205020404" pitchFamily="49" charset="0"/>
              </a:rPr>
              <a:t>&lt;() is similar to $() in that the output of the command inside is re-used.</a:t>
            </a:r>
          </a:p>
          <a:p>
            <a:r>
              <a:rPr lang="en-US" altLang="en-US" sz="2200" dirty="0">
                <a:latin typeface="+mn-lt"/>
                <a:cs typeface="Courier New" panose="02070309020205020404" pitchFamily="49" charset="0"/>
              </a:rPr>
              <a:t>In this case, though, the output is treated as a file. This file can be used as an argument to commands that take files as an argument.</a:t>
            </a:r>
          </a:p>
          <a:p>
            <a:pPr eaLnBrk="0" fontAlgn="base" hangingPunct="0">
              <a:spcBef>
                <a:spcPct val="0"/>
              </a:spcBef>
              <a:spcAft>
                <a:spcPct val="0"/>
              </a:spcAft>
              <a:buSzTx/>
            </a:pPr>
            <a:r>
              <a:rPr lang="en-US" altLang="en-US" sz="2200" dirty="0">
                <a:solidFill>
                  <a:schemeClr val="tx1"/>
                </a:solidFill>
                <a:latin typeface="+mn-lt"/>
                <a:cs typeface="Courier New" panose="02070309020205020404" pitchFamily="49" charset="0"/>
              </a:rPr>
              <a:t>Try:</a:t>
            </a:r>
          </a:p>
          <a:p>
            <a:pPr marL="359637" lvl="1" indent="0" eaLnBrk="0" fontAlgn="base" hangingPunct="0">
              <a:spcBef>
                <a:spcPct val="0"/>
              </a:spcBef>
              <a:spcAft>
                <a:spcPct val="0"/>
              </a:spcAft>
              <a:buSzTx/>
              <a:buNone/>
            </a:pP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grep</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somestring</a:t>
            </a:r>
            <a:r>
              <a:rPr lang="en-US" altLang="en-US" sz="2200" dirty="0">
                <a:solidFill>
                  <a:schemeClr val="tx1"/>
                </a:solidFill>
                <a:latin typeface="Courier New" panose="02070309020205020404" pitchFamily="49" charset="0"/>
                <a:cs typeface="Courier New" panose="02070309020205020404" pitchFamily="49" charset="0"/>
              </a:rPr>
              <a:t> file1 &gt; /</a:t>
            </a:r>
            <a:r>
              <a:rPr lang="en-US" altLang="en-US" sz="2200" dirty="0" err="1">
                <a:solidFill>
                  <a:schemeClr val="tx1"/>
                </a:solidFill>
                <a:latin typeface="Courier New" panose="02070309020205020404" pitchFamily="49" charset="0"/>
                <a:cs typeface="Courier New" panose="02070309020205020404" pitchFamily="49" charset="0"/>
              </a:rPr>
              <a:t>tmp</a:t>
            </a:r>
            <a:r>
              <a:rPr lang="en-US" altLang="en-US" sz="2200" dirty="0">
                <a:solidFill>
                  <a:schemeClr val="tx1"/>
                </a:solidFill>
                <a:latin typeface="Courier New" panose="02070309020205020404" pitchFamily="49" charset="0"/>
                <a:cs typeface="Courier New" panose="02070309020205020404" pitchFamily="49" charset="0"/>
              </a:rPr>
              <a:t>/a </a:t>
            </a:r>
          </a:p>
          <a:p>
            <a:pPr marL="359637" lvl="1" indent="0" eaLnBrk="0" fontAlgn="base" hangingPunct="0">
              <a:spcBef>
                <a:spcPct val="0"/>
              </a:spcBef>
              <a:spcAft>
                <a:spcPct val="0"/>
              </a:spcAft>
              <a:buSzTx/>
              <a:buNone/>
            </a:pP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grep</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somestring</a:t>
            </a:r>
            <a:r>
              <a:rPr lang="en-US" altLang="en-US" sz="2200" dirty="0">
                <a:solidFill>
                  <a:schemeClr val="tx1"/>
                </a:solidFill>
                <a:latin typeface="Courier New" panose="02070309020205020404" pitchFamily="49" charset="0"/>
                <a:cs typeface="Courier New" panose="02070309020205020404" pitchFamily="49" charset="0"/>
              </a:rPr>
              <a:t> file2 &gt; /</a:t>
            </a:r>
            <a:r>
              <a:rPr lang="en-US" altLang="en-US" sz="2200" dirty="0" err="1">
                <a:solidFill>
                  <a:schemeClr val="tx1"/>
                </a:solidFill>
                <a:latin typeface="Courier New" panose="02070309020205020404" pitchFamily="49" charset="0"/>
                <a:cs typeface="Courier New" panose="02070309020205020404" pitchFamily="49" charset="0"/>
              </a:rPr>
              <a:t>tmp</a:t>
            </a:r>
            <a:r>
              <a:rPr lang="en-US" altLang="en-US" sz="2200" dirty="0">
                <a:solidFill>
                  <a:schemeClr val="tx1"/>
                </a:solidFill>
                <a:latin typeface="Courier New" panose="02070309020205020404" pitchFamily="49" charset="0"/>
                <a:cs typeface="Courier New" panose="02070309020205020404" pitchFamily="49" charset="0"/>
              </a:rPr>
              <a:t>/b </a:t>
            </a:r>
          </a:p>
          <a:p>
            <a:pPr marL="359637" lvl="1" indent="0" eaLnBrk="0" fontAlgn="base" hangingPunct="0">
              <a:spcBef>
                <a:spcPct val="0"/>
              </a:spcBef>
              <a:spcAft>
                <a:spcPct val="0"/>
              </a:spcAft>
              <a:buSzTx/>
              <a:buNone/>
            </a:pPr>
            <a:r>
              <a:rPr lang="en-US" altLang="en-US" sz="2200" dirty="0">
                <a:solidFill>
                  <a:schemeClr val="tx1"/>
                </a:solidFill>
                <a:latin typeface="Courier New" panose="02070309020205020404" pitchFamily="49" charset="0"/>
                <a:cs typeface="Courier New" panose="02070309020205020404" pitchFamily="49" charset="0"/>
              </a:rPr>
              <a:t>$ diff /</a:t>
            </a:r>
            <a:r>
              <a:rPr lang="en-US" altLang="en-US" sz="2200" dirty="0" err="1">
                <a:solidFill>
                  <a:schemeClr val="tx1"/>
                </a:solidFill>
                <a:latin typeface="Courier New" panose="02070309020205020404" pitchFamily="49" charset="0"/>
                <a:cs typeface="Courier New" panose="02070309020205020404" pitchFamily="49" charset="0"/>
              </a:rPr>
              <a:t>tmp</a:t>
            </a:r>
            <a:r>
              <a:rPr lang="en-US" altLang="en-US" sz="2200" dirty="0">
                <a:solidFill>
                  <a:schemeClr val="tx1"/>
                </a:solidFill>
                <a:latin typeface="Courier New" panose="02070309020205020404" pitchFamily="49" charset="0"/>
                <a:cs typeface="Courier New" panose="02070309020205020404" pitchFamily="49" charset="0"/>
              </a:rPr>
              <a:t>/a /</a:t>
            </a:r>
            <a:r>
              <a:rPr lang="en-US" altLang="en-US" sz="2200" dirty="0" err="1">
                <a:solidFill>
                  <a:schemeClr val="tx1"/>
                </a:solidFill>
                <a:latin typeface="Courier New" panose="02070309020205020404" pitchFamily="49" charset="0"/>
                <a:cs typeface="Courier New" panose="02070309020205020404" pitchFamily="49" charset="0"/>
              </a:rPr>
              <a:t>tmp</a:t>
            </a:r>
            <a:r>
              <a:rPr lang="en-US" altLang="en-US" sz="2200" dirty="0">
                <a:solidFill>
                  <a:schemeClr val="tx1"/>
                </a:solidFill>
                <a:latin typeface="Courier New" panose="02070309020205020404" pitchFamily="49" charset="0"/>
                <a:cs typeface="Courier New" panose="02070309020205020404" pitchFamily="49" charset="0"/>
              </a:rPr>
              <a:t>/b </a:t>
            </a:r>
          </a:p>
          <a:p>
            <a:pPr eaLnBrk="0" fontAlgn="base" hangingPunct="0">
              <a:spcBef>
                <a:spcPct val="0"/>
              </a:spcBef>
              <a:spcAft>
                <a:spcPct val="0"/>
              </a:spcAft>
              <a:buSzTx/>
            </a:pPr>
            <a:r>
              <a:rPr lang="en-US" altLang="en-US" sz="2200" dirty="0">
                <a:solidFill>
                  <a:schemeClr val="tx1"/>
                </a:solidFill>
                <a:latin typeface="+mn-lt"/>
                <a:cs typeface="Courier New" panose="02070309020205020404" pitchFamily="49" charset="0"/>
              </a:rPr>
              <a:t>instead you can write:</a:t>
            </a:r>
          </a:p>
          <a:p>
            <a:pPr marL="360000" lvl="1" indent="0" eaLnBrk="0" fontAlgn="base" hangingPunct="0">
              <a:spcBef>
                <a:spcPct val="0"/>
              </a:spcBef>
              <a:spcAft>
                <a:spcPct val="0"/>
              </a:spcAft>
              <a:buSzTx/>
              <a:buNone/>
            </a:pPr>
            <a:r>
              <a:rPr lang="en-US" altLang="en-US" sz="2200" dirty="0">
                <a:solidFill>
                  <a:schemeClr val="tx1"/>
                </a:solidFill>
                <a:latin typeface="Courier New" panose="02070309020205020404" pitchFamily="49" charset="0"/>
                <a:cs typeface="Courier New" panose="02070309020205020404" pitchFamily="49" charset="0"/>
              </a:rPr>
              <a:t>$ diff &lt;(</a:t>
            </a:r>
            <a:r>
              <a:rPr lang="en-US" altLang="en-US" sz="2200" dirty="0" err="1">
                <a:solidFill>
                  <a:schemeClr val="tx1"/>
                </a:solidFill>
                <a:latin typeface="Courier New" panose="02070309020205020404" pitchFamily="49" charset="0"/>
                <a:cs typeface="Courier New" panose="02070309020205020404" pitchFamily="49" charset="0"/>
              </a:rPr>
              <a:t>grep</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somestring</a:t>
            </a:r>
            <a:r>
              <a:rPr lang="en-US" altLang="en-US" sz="2200" dirty="0">
                <a:solidFill>
                  <a:schemeClr val="tx1"/>
                </a:solidFill>
                <a:latin typeface="Courier New" panose="02070309020205020404" pitchFamily="49" charset="0"/>
                <a:cs typeface="Courier New" panose="02070309020205020404" pitchFamily="49" charset="0"/>
              </a:rPr>
              <a:t> file1) &lt;(</a:t>
            </a:r>
            <a:r>
              <a:rPr lang="en-US" altLang="en-US" sz="2200" dirty="0" err="1">
                <a:solidFill>
                  <a:schemeClr val="tx1"/>
                </a:solidFill>
                <a:latin typeface="Courier New" panose="02070309020205020404" pitchFamily="49" charset="0"/>
                <a:cs typeface="Courier New" panose="02070309020205020404" pitchFamily="49" charset="0"/>
              </a:rPr>
              <a:t>grep</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somestring</a:t>
            </a:r>
            <a:r>
              <a:rPr lang="en-US" altLang="en-US" sz="2200" dirty="0">
                <a:solidFill>
                  <a:schemeClr val="tx1"/>
                </a:solidFill>
                <a:latin typeface="Courier New" panose="02070309020205020404" pitchFamily="49" charset="0"/>
                <a:cs typeface="Courier New" panose="02070309020205020404" pitchFamily="49" charset="0"/>
              </a:rPr>
              <a:t> file2) </a:t>
            </a:r>
          </a:p>
          <a:p>
            <a:endParaRPr lang="en-US" altLang="en-US" sz="2200" dirty="0">
              <a:latin typeface="+mn-lt"/>
              <a:cs typeface="Courier New" panose="02070309020205020404" pitchFamily="49" charset="0"/>
            </a:endParaRPr>
          </a:p>
          <a:p>
            <a:endParaRPr lang="en-US" altLang="en-US" sz="2200" dirty="0">
              <a:latin typeface="+mn-lt"/>
              <a:cs typeface="Courier New" panose="02070309020205020404" pitchFamily="49" charset="0"/>
            </a:endParaRPr>
          </a:p>
        </p:txBody>
      </p:sp>
    </p:spTree>
    <p:extLst>
      <p:ext uri="{BB962C8B-B14F-4D97-AF65-F5344CB8AC3E}">
        <p14:creationId xmlns:p14="http://schemas.microsoft.com/office/powerpoint/2010/main" val="1499220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altLang="en-US" dirty="0"/>
              <a:t>String manipulation</a:t>
            </a:r>
          </a:p>
        </p:txBody>
      </p:sp>
      <p:sp>
        <p:nvSpPr>
          <p:cNvPr id="582659" name="Rectangle 3"/>
          <p:cNvSpPr>
            <a:spLocks noGrp="1" noChangeArrowheads="1"/>
          </p:cNvSpPr>
          <p:nvPr>
            <p:ph type="body" idx="1"/>
          </p:nvPr>
        </p:nvSpPr>
        <p:spPr>
          <a:xfrm>
            <a:off x="540000" y="1349999"/>
            <a:ext cx="8496496" cy="4428000"/>
          </a:xfrm>
        </p:spPr>
        <p:txBody>
          <a:bodyPr/>
          <a:lstStyle/>
          <a:p>
            <a:endParaRPr lang="en-US" altLang="en-US" sz="2000" dirty="0"/>
          </a:p>
          <a:p>
            <a:r>
              <a:rPr lang="en-US" altLang="en-US" sz="2000" dirty="0"/>
              <a:t>The</a:t>
            </a:r>
            <a:r>
              <a:rPr lang="en-US" altLang="en-US" sz="2000" dirty="0">
                <a:latin typeface="Courier New" panose="02070309020205020404" pitchFamily="49" charset="0"/>
                <a:cs typeface="Courier New" panose="02070309020205020404" pitchFamily="49" charset="0"/>
              </a:rPr>
              <a:t> #</a:t>
            </a:r>
            <a:r>
              <a:rPr lang="en-US" altLang="en-US" sz="2000" dirty="0"/>
              <a:t> means ‘match and remove the following pattern from the start of the string’ </a:t>
            </a:r>
          </a:p>
          <a:p>
            <a:r>
              <a:rPr lang="en-US" altLang="en-US" sz="2000" dirty="0"/>
              <a:t>The </a:t>
            </a:r>
            <a:r>
              <a:rPr lang="en-US" altLang="en-US" sz="2000" dirty="0">
                <a:latin typeface="Courier New" panose="02070309020205020404" pitchFamily="49" charset="0"/>
                <a:cs typeface="Courier New" panose="02070309020205020404" pitchFamily="49" charset="0"/>
              </a:rPr>
              <a:t>%</a:t>
            </a:r>
            <a:r>
              <a:rPr lang="en-US" altLang="en-US" sz="2000" dirty="0"/>
              <a:t> means ‘match and remove the following pattern from the end of the string </a:t>
            </a:r>
          </a:p>
          <a:p>
            <a:endParaRPr lang="en-US" altLang="en-US" sz="2000" dirty="0"/>
          </a:p>
        </p:txBody>
      </p:sp>
      <p:pic>
        <p:nvPicPr>
          <p:cNvPr id="4" name="Picture 3"/>
          <p:cNvPicPr>
            <a:picLocks noChangeAspect="1"/>
          </p:cNvPicPr>
          <p:nvPr/>
        </p:nvPicPr>
        <p:blipFill rotWithShape="1">
          <a:blip r:embed="rId2"/>
          <a:srcRect b="53956"/>
          <a:stretch/>
        </p:blipFill>
        <p:spPr>
          <a:xfrm>
            <a:off x="899592" y="3429000"/>
            <a:ext cx="6296025" cy="1728000"/>
          </a:xfrm>
          <a:prstGeom prst="rect">
            <a:avLst/>
          </a:prstGeom>
        </p:spPr>
      </p:pic>
    </p:spTree>
    <p:extLst>
      <p:ext uri="{BB962C8B-B14F-4D97-AF65-F5344CB8AC3E}">
        <p14:creationId xmlns:p14="http://schemas.microsoft.com/office/powerpoint/2010/main" val="3501382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Globbing</a:t>
            </a:r>
            <a:r>
              <a:rPr lang="nl-BE" dirty="0"/>
              <a:t>: </a:t>
            </a:r>
            <a:r>
              <a:rPr lang="nl-BE" dirty="0" err="1"/>
              <a:t>use</a:t>
            </a:r>
            <a:r>
              <a:rPr lang="nl-BE" dirty="0"/>
              <a:t> wildcard</a:t>
            </a:r>
          </a:p>
        </p:txBody>
      </p:sp>
      <p:graphicFrame>
        <p:nvGraphicFramePr>
          <p:cNvPr id="4" name="Content Placeholder 3"/>
          <p:cNvGraphicFramePr>
            <a:graphicFrameLocks noGrp="1"/>
          </p:cNvGraphicFramePr>
          <p:nvPr>
            <p:ph idx="1"/>
          </p:nvPr>
        </p:nvGraphicFramePr>
        <p:xfrm>
          <a:off x="719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fld id="{78CD8E6A-08C9-49B9-A7D5-27A98AD8C28F}" type="slidenum">
              <a:rPr lang="nl-NL" smtClean="0"/>
              <a:pPr/>
              <a:t>51</a:t>
            </a:fld>
            <a:endParaRPr lang="nl-NL"/>
          </a:p>
        </p:txBody>
      </p:sp>
    </p:spTree>
    <p:extLst>
      <p:ext uri="{BB962C8B-B14F-4D97-AF65-F5344CB8AC3E}">
        <p14:creationId xmlns:p14="http://schemas.microsoft.com/office/powerpoint/2010/main" val="4118322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normAutofit fontScale="90000"/>
          </a:bodyPr>
          <a:lstStyle/>
          <a:p>
            <a:r>
              <a:rPr lang="en-US" altLang="en-US"/>
              <a:t>grep – Global / Regular Expressions / Pattern</a:t>
            </a:r>
          </a:p>
        </p:txBody>
      </p:sp>
      <p:sp>
        <p:nvSpPr>
          <p:cNvPr id="345091" name="Rectangle 3"/>
          <p:cNvSpPr>
            <a:spLocks noGrp="1" noChangeArrowheads="1"/>
          </p:cNvSpPr>
          <p:nvPr>
            <p:ph type="body" idx="1"/>
          </p:nvPr>
        </p:nvSpPr>
        <p:spPr/>
        <p:txBody>
          <a:bodyPr/>
          <a:lstStyle/>
          <a:p>
            <a:r>
              <a:rPr lang="en-US" altLang="en-US"/>
              <a:t>Searches the internals of files and tries to match patterns</a:t>
            </a:r>
          </a:p>
          <a:p>
            <a:r>
              <a:rPr lang="en-US" altLang="en-US"/>
              <a:t>Used to see if a file contains data you are looking for</a:t>
            </a:r>
          </a:p>
          <a:p>
            <a:r>
              <a:rPr lang="en-US" altLang="en-US"/>
              <a:t>Will print out every line that contains a match for that pattern</a:t>
            </a:r>
          </a:p>
          <a:p>
            <a:r>
              <a:rPr lang="en-US" altLang="en-US"/>
              <a:t>Usage: grep [OPTIONS] pattern [FILE]</a:t>
            </a:r>
          </a:p>
        </p:txBody>
      </p:sp>
    </p:spTree>
    <p:extLst>
      <p:ext uri="{BB962C8B-B14F-4D97-AF65-F5344CB8AC3E}">
        <p14:creationId xmlns:p14="http://schemas.microsoft.com/office/powerpoint/2010/main" val="3575917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430213" y="1497013"/>
            <a:ext cx="8397875" cy="4732337"/>
          </a:xfrm>
        </p:spPr>
        <p:txBody>
          <a:bodyPr/>
          <a:lstStyle/>
          <a:p>
            <a:r>
              <a:rPr lang="en-US" altLang="en-US" dirty="0">
                <a:latin typeface="Courier" pitchFamily="49" charset="0"/>
              </a:rPr>
              <a:t>grep</a:t>
            </a:r>
          </a:p>
          <a:p>
            <a:pPr lvl="1"/>
            <a:r>
              <a:rPr lang="en-US" altLang="en-US" sz="2400" dirty="0"/>
              <a:t>Pattern searching</a:t>
            </a:r>
          </a:p>
          <a:p>
            <a:pPr lvl="1"/>
            <a:r>
              <a:rPr lang="en-US" altLang="en-US" sz="2400" dirty="0"/>
              <a:t>Example:</a:t>
            </a:r>
            <a:r>
              <a:rPr lang="pl-PL" altLang="en-US" sz="2400" dirty="0"/>
              <a:t>   </a:t>
            </a:r>
            <a:r>
              <a:rPr lang="en-US" altLang="en-US" sz="2400" dirty="0">
                <a:latin typeface="Courier" pitchFamily="49" charset="0"/>
              </a:rPr>
              <a:t>grep </a:t>
            </a:r>
            <a:r>
              <a:rPr lang="pl-PL" altLang="en-US" sz="2400" dirty="0" err="1">
                <a:latin typeface="Courier" pitchFamily="49" charset="0"/>
              </a:rPr>
              <a:t>parameters</a:t>
            </a:r>
            <a:r>
              <a:rPr lang="pl-PL" altLang="en-US" sz="2400" dirty="0">
                <a:latin typeface="Courier" pitchFamily="49" charset="0"/>
              </a:rPr>
              <a:t> </a:t>
            </a:r>
            <a:r>
              <a:rPr lang="pl-PL" altLang="en-US" sz="2400" dirty="0" err="1">
                <a:latin typeface="Courier" pitchFamily="49" charset="0"/>
              </a:rPr>
              <a:t>pattern</a:t>
            </a:r>
            <a:r>
              <a:rPr lang="pl-PL" altLang="en-US" sz="2400" dirty="0">
                <a:latin typeface="Courier" pitchFamily="49" charset="0"/>
              </a:rPr>
              <a:t> f</a:t>
            </a:r>
            <a:r>
              <a:rPr lang="en-US" altLang="en-US" sz="2400" dirty="0" err="1">
                <a:latin typeface="Courier" pitchFamily="49" charset="0"/>
              </a:rPr>
              <a:t>ilename</a:t>
            </a:r>
            <a:endParaRPr lang="pl-PL" altLang="en-US" dirty="0">
              <a:latin typeface="Courier" pitchFamily="49" charset="0"/>
            </a:endParaRPr>
          </a:p>
          <a:p>
            <a:pPr lvl="1"/>
            <a:r>
              <a:rPr lang="pl-PL" altLang="en-US" dirty="0">
                <a:latin typeface="Courier" pitchFamily="49" charset="0"/>
              </a:rPr>
              <a:t>-</a:t>
            </a:r>
            <a:r>
              <a:rPr lang="en-US" altLang="en-US" dirty="0">
                <a:latin typeface="Courier" pitchFamily="49" charset="0"/>
              </a:rPr>
              <a:t>v</a:t>
            </a:r>
            <a:r>
              <a:rPr lang="pl-PL" altLang="en-US" dirty="0">
                <a:latin typeface="Courier" pitchFamily="49" charset="0"/>
              </a:rPr>
              <a:t> </a:t>
            </a:r>
            <a:r>
              <a:rPr lang="pl-PL" altLang="en-US" dirty="0">
                <a:latin typeface="+mn-lt"/>
              </a:rPr>
              <a:t>(i</a:t>
            </a:r>
            <a:r>
              <a:rPr lang="en-US" altLang="en-US" dirty="0" err="1">
                <a:latin typeface="+mn-lt"/>
              </a:rPr>
              <a:t>nvert</a:t>
            </a:r>
            <a:r>
              <a:rPr lang="en-US" altLang="en-US" dirty="0">
                <a:latin typeface="+mn-lt"/>
              </a:rPr>
              <a:t> the sense of matching, to select non-matching lines</a:t>
            </a:r>
            <a:r>
              <a:rPr lang="pl-PL" altLang="en-US" dirty="0">
                <a:latin typeface="+mn-lt"/>
              </a:rPr>
              <a:t>)</a:t>
            </a:r>
          </a:p>
          <a:p>
            <a:pPr lvl="1"/>
            <a:r>
              <a:rPr lang="pl-PL" altLang="en-US" dirty="0">
                <a:latin typeface="Courier" pitchFamily="49" charset="0"/>
              </a:rPr>
              <a:t>-i (</a:t>
            </a:r>
            <a:r>
              <a:rPr lang="pl-PL" altLang="en-US" dirty="0" err="1">
                <a:latin typeface="+mn-lt"/>
              </a:rPr>
              <a:t>ignore</a:t>
            </a:r>
            <a:r>
              <a:rPr lang="pl-PL" altLang="en-US" dirty="0">
                <a:latin typeface="+mn-lt"/>
              </a:rPr>
              <a:t> </a:t>
            </a:r>
            <a:r>
              <a:rPr lang="pl-PL" altLang="en-US" dirty="0" err="1">
                <a:latin typeface="+mn-lt"/>
              </a:rPr>
              <a:t>case</a:t>
            </a:r>
            <a:r>
              <a:rPr lang="pl-PL" altLang="en-US" dirty="0">
                <a:latin typeface="+mn-lt"/>
              </a:rPr>
              <a:t>)</a:t>
            </a:r>
          </a:p>
          <a:p>
            <a:pPr lvl="1"/>
            <a:r>
              <a:rPr lang="pl-PL" altLang="en-US" dirty="0">
                <a:latin typeface="Courier" pitchFamily="49" charset="0"/>
              </a:rPr>
              <a:t>-e</a:t>
            </a:r>
            <a:r>
              <a:rPr lang="en-US" altLang="en-US" dirty="0">
                <a:latin typeface="Courier" pitchFamily="49" charset="0"/>
              </a:rPr>
              <a:t>/-E</a:t>
            </a:r>
            <a:r>
              <a:rPr lang="pl-PL" altLang="en-US" dirty="0">
                <a:latin typeface="Courier" pitchFamily="49" charset="0"/>
              </a:rPr>
              <a:t> (</a:t>
            </a:r>
            <a:r>
              <a:rPr lang="pl-PL" altLang="en-US" dirty="0" err="1">
                <a:latin typeface="+mn-lt"/>
              </a:rPr>
              <a:t>Look</a:t>
            </a:r>
            <a:r>
              <a:rPr lang="pl-PL" altLang="en-US" dirty="0">
                <a:latin typeface="+mn-lt"/>
              </a:rPr>
              <a:t> for </a:t>
            </a:r>
            <a:r>
              <a:rPr lang="pl-PL" altLang="en-US" dirty="0" err="1">
                <a:latin typeface="+mn-lt"/>
              </a:rPr>
              <a:t>expression</a:t>
            </a:r>
            <a:r>
              <a:rPr lang="en-US" altLang="en-US" dirty="0"/>
              <a:t>/extended expression</a:t>
            </a:r>
            <a:r>
              <a:rPr lang="pl-PL" altLang="en-US" dirty="0">
                <a:latin typeface="+mn-lt"/>
              </a:rPr>
              <a:t>)</a:t>
            </a:r>
          </a:p>
          <a:p>
            <a:pPr lvl="1"/>
            <a:endParaRPr lang="pl-PL" altLang="en-US" dirty="0">
              <a:latin typeface="Courier" pitchFamily="49" charset="0"/>
            </a:endParaRPr>
          </a:p>
          <a:p>
            <a:pPr lvl="1"/>
            <a:r>
              <a:rPr lang="en-US" altLang="en-US" dirty="0">
                <a:latin typeface="Courier" pitchFamily="49" charset="0"/>
              </a:rPr>
              <a:t>$</a:t>
            </a:r>
            <a:r>
              <a:rPr lang="pl-PL" altLang="en-US" dirty="0">
                <a:latin typeface="Courier" pitchFamily="49" charset="0"/>
              </a:rPr>
              <a:t> </a:t>
            </a:r>
            <a:r>
              <a:rPr lang="pl-PL" altLang="en-US" dirty="0" err="1">
                <a:latin typeface="Courier" pitchFamily="49" charset="0"/>
              </a:rPr>
              <a:t>grep</a:t>
            </a:r>
            <a:r>
              <a:rPr lang="en-US" altLang="en-US" dirty="0">
                <a:latin typeface="Courier" pitchFamily="49" charset="0"/>
              </a:rPr>
              <a:t> ";E;" $PBSLOGSDIR/$file | grep -E "gpu1\/|gpu2\/|gpu3"</a:t>
            </a:r>
            <a:r>
              <a:rPr lang="pl-PL" altLang="en-US" dirty="0">
                <a:latin typeface="Courier" pitchFamily="49" charset="0"/>
              </a:rPr>
              <a:t> </a:t>
            </a:r>
            <a:r>
              <a:rPr lang="en-US" altLang="en-US" dirty="0">
                <a:latin typeface="Courier" pitchFamily="49" charset="0"/>
              </a:rPr>
              <a:t>&gt; $file</a:t>
            </a:r>
          </a:p>
          <a:p>
            <a:pPr lvl="1"/>
            <a:endParaRPr lang="en-US" altLang="en-US" dirty="0">
              <a:latin typeface="Courier" pitchFamily="49" charset="0"/>
            </a:endParaRPr>
          </a:p>
        </p:txBody>
      </p:sp>
      <p:sp>
        <p:nvSpPr>
          <p:cNvPr id="3" name="Title 2"/>
          <p:cNvSpPr>
            <a:spLocks noGrp="1"/>
          </p:cNvSpPr>
          <p:nvPr>
            <p:ph type="title"/>
          </p:nvPr>
        </p:nvSpPr>
        <p:spPr/>
        <p:txBody>
          <a:bodyPr/>
          <a:lstStyle/>
          <a:p>
            <a:r>
              <a:rPr lang="pl-PL" dirty="0" err="1"/>
              <a:t>Useful</a:t>
            </a:r>
            <a:r>
              <a:rPr lang="pl-PL" dirty="0"/>
              <a:t> </a:t>
            </a:r>
            <a:r>
              <a:rPr lang="pl-PL" dirty="0" err="1"/>
              <a:t>tools</a:t>
            </a:r>
            <a:endParaRPr lang="en-US" dirty="0"/>
          </a:p>
        </p:txBody>
      </p:sp>
    </p:spTree>
    <p:extLst>
      <p:ext uri="{BB962C8B-B14F-4D97-AF65-F5344CB8AC3E}">
        <p14:creationId xmlns:p14="http://schemas.microsoft.com/office/powerpoint/2010/main" val="32869567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err="1"/>
              <a:t>Useful</a:t>
            </a:r>
            <a:r>
              <a:rPr lang="pl-PL" dirty="0"/>
              <a:t> </a:t>
            </a:r>
            <a:r>
              <a:rPr lang="pl-PL" dirty="0" err="1"/>
              <a:t>tools</a:t>
            </a:r>
            <a:endParaRPr lang="en-US" dirty="0"/>
          </a:p>
        </p:txBody>
      </p:sp>
      <p:pic>
        <p:nvPicPr>
          <p:cNvPr id="2" name="Picture 1"/>
          <p:cNvPicPr>
            <a:picLocks noChangeAspect="1"/>
          </p:cNvPicPr>
          <p:nvPr/>
        </p:nvPicPr>
        <p:blipFill>
          <a:blip r:embed="rId2"/>
          <a:stretch>
            <a:fillRect/>
          </a:stretch>
        </p:blipFill>
        <p:spPr>
          <a:xfrm>
            <a:off x="455073" y="1080000"/>
            <a:ext cx="8010525" cy="5591175"/>
          </a:xfrm>
          <a:prstGeom prst="rect">
            <a:avLst/>
          </a:prstGeom>
        </p:spPr>
      </p:pic>
    </p:spTree>
    <p:extLst>
      <p:ext uri="{BB962C8B-B14F-4D97-AF65-F5344CB8AC3E}">
        <p14:creationId xmlns:p14="http://schemas.microsoft.com/office/powerpoint/2010/main" val="1894834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en-US" altLang="en-US"/>
              <a:t>Common Flags</a:t>
            </a:r>
          </a:p>
        </p:txBody>
      </p:sp>
      <p:sp>
        <p:nvSpPr>
          <p:cNvPr id="346115" name="Rectangle 3"/>
          <p:cNvSpPr>
            <a:spLocks noGrp="1" noChangeArrowheads="1"/>
          </p:cNvSpPr>
          <p:nvPr>
            <p:ph type="body" idx="1"/>
          </p:nvPr>
        </p:nvSpPr>
        <p:spPr/>
        <p:txBody>
          <a:bodyPr/>
          <a:lstStyle/>
          <a:p>
            <a:pPr>
              <a:lnSpc>
                <a:spcPct val="90000"/>
              </a:lnSpc>
              <a:spcBef>
                <a:spcPts val="300"/>
              </a:spcBef>
            </a:pP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lvl="1">
              <a:lnSpc>
                <a:spcPct val="90000"/>
              </a:lnSpc>
              <a:spcBef>
                <a:spcPts val="300"/>
              </a:spcBef>
            </a:pPr>
            <a:r>
              <a:rPr lang="en-US" altLang="en-US" sz="2200" dirty="0"/>
              <a:t>Case insensitive (upper and lower cases are treated the same)</a:t>
            </a:r>
          </a:p>
          <a:p>
            <a:pPr>
              <a:lnSpc>
                <a:spcPct val="90000"/>
              </a:lnSpc>
              <a:spcBef>
                <a:spcPts val="300"/>
              </a:spcBef>
            </a:pPr>
            <a:r>
              <a:rPr lang="en-US" altLang="en-US" sz="2200" dirty="0">
                <a:latin typeface="Courier New" panose="02070309020205020404" pitchFamily="49" charset="0"/>
                <a:cs typeface="Courier New" panose="02070309020205020404" pitchFamily="49" charset="0"/>
              </a:rPr>
              <a:t>-n</a:t>
            </a:r>
          </a:p>
          <a:p>
            <a:pPr lvl="1">
              <a:lnSpc>
                <a:spcPct val="90000"/>
              </a:lnSpc>
              <a:spcBef>
                <a:spcPts val="300"/>
              </a:spcBef>
            </a:pPr>
            <a:r>
              <a:rPr lang="en-US" altLang="en-US" sz="2200" dirty="0"/>
              <a:t>Print out the line numbers</a:t>
            </a:r>
          </a:p>
          <a:p>
            <a:pPr>
              <a:lnSpc>
                <a:spcPct val="90000"/>
              </a:lnSpc>
              <a:spcBef>
                <a:spcPts val="300"/>
              </a:spcBef>
            </a:pPr>
            <a:r>
              <a:rPr lang="en-US" altLang="en-US" sz="2200" dirty="0">
                <a:latin typeface="Courier New" panose="02070309020205020404" pitchFamily="49" charset="0"/>
                <a:cs typeface="Courier New" panose="02070309020205020404" pitchFamily="49" charset="0"/>
              </a:rPr>
              <a:t>-r</a:t>
            </a:r>
          </a:p>
          <a:p>
            <a:pPr lvl="1">
              <a:lnSpc>
                <a:spcPct val="90000"/>
              </a:lnSpc>
              <a:spcBef>
                <a:spcPts val="300"/>
              </a:spcBef>
            </a:pPr>
            <a:r>
              <a:rPr lang="en-US" altLang="en-US" sz="2200" dirty="0"/>
              <a:t>Recursively traverse the directory</a:t>
            </a:r>
          </a:p>
          <a:p>
            <a:pPr>
              <a:lnSpc>
                <a:spcPct val="90000"/>
              </a:lnSpc>
              <a:spcBef>
                <a:spcPts val="300"/>
              </a:spcBef>
            </a:pPr>
            <a:r>
              <a:rPr lang="en-US" altLang="en-US" sz="2200" dirty="0">
                <a:latin typeface="Courier New" panose="02070309020205020404" pitchFamily="49" charset="0"/>
                <a:cs typeface="Courier New" panose="02070309020205020404" pitchFamily="49" charset="0"/>
              </a:rPr>
              <a:t>-v</a:t>
            </a:r>
          </a:p>
          <a:p>
            <a:pPr lvl="1">
              <a:lnSpc>
                <a:spcPct val="90000"/>
              </a:lnSpc>
              <a:spcBef>
                <a:spcPts val="300"/>
              </a:spcBef>
            </a:pPr>
            <a:r>
              <a:rPr lang="en-US" altLang="en-US" sz="2200" dirty="0"/>
              <a:t>Invert the results (show all non-matching lines)</a:t>
            </a:r>
          </a:p>
          <a:p>
            <a:pPr>
              <a:lnSpc>
                <a:spcPct val="90000"/>
              </a:lnSpc>
              <a:spcBef>
                <a:spcPts val="300"/>
              </a:spcBef>
            </a:pPr>
            <a:r>
              <a:rPr lang="en-US" altLang="en-US" sz="2200" dirty="0">
                <a:latin typeface="Courier New" panose="02070309020205020404" pitchFamily="49" charset="0"/>
                <a:cs typeface="Courier New" panose="02070309020205020404" pitchFamily="49" charset="0"/>
              </a:rPr>
              <a:t>-l</a:t>
            </a:r>
            <a:r>
              <a:rPr lang="en-US" altLang="en-US" sz="2200" dirty="0"/>
              <a:t> </a:t>
            </a:r>
          </a:p>
          <a:p>
            <a:pPr lvl="1">
              <a:lnSpc>
                <a:spcPct val="90000"/>
              </a:lnSpc>
              <a:spcBef>
                <a:spcPts val="300"/>
              </a:spcBef>
            </a:pPr>
            <a:r>
              <a:rPr lang="en-US" altLang="en-US" sz="2200" dirty="0"/>
              <a:t>Shows only the name of matching file, not the matches (useful in combination with find)</a:t>
            </a:r>
          </a:p>
          <a:p>
            <a:pPr>
              <a:lnSpc>
                <a:spcPct val="90000"/>
              </a:lnSpc>
              <a:spcBef>
                <a:spcPts val="300"/>
              </a:spcBef>
            </a:pPr>
            <a:r>
              <a:rPr lang="en-US" altLang="en-US" sz="2200" dirty="0">
                <a:latin typeface="Courier New" panose="02070309020205020404" pitchFamily="49" charset="0"/>
                <a:cs typeface="Courier New" panose="02070309020205020404" pitchFamily="49" charset="0"/>
              </a:rPr>
              <a:t>alias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--color=auto'</a:t>
            </a:r>
          </a:p>
          <a:p>
            <a:pPr lvl="1">
              <a:lnSpc>
                <a:spcPct val="90000"/>
              </a:lnSpc>
              <a:spcBef>
                <a:spcPts val="300"/>
              </a:spcBef>
            </a:pPr>
            <a:r>
              <a:rPr lang="en-US" altLang="en-US" sz="2200" dirty="0"/>
              <a:t>Possible alias in .</a:t>
            </a:r>
            <a:r>
              <a:rPr lang="en-US" altLang="en-US" sz="2200" dirty="0" err="1"/>
              <a:t>bashrc</a:t>
            </a:r>
            <a:r>
              <a:rPr lang="en-US" altLang="en-US" sz="2200" dirty="0"/>
              <a:t> to highlight matches in the output, making it easy to spot them.</a:t>
            </a:r>
          </a:p>
        </p:txBody>
      </p:sp>
    </p:spTree>
    <p:extLst>
      <p:ext uri="{BB962C8B-B14F-4D97-AF65-F5344CB8AC3E}">
        <p14:creationId xmlns:p14="http://schemas.microsoft.com/office/powerpoint/2010/main" val="3866123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en-US" altLang="en-US"/>
              <a:t>Easiest grep Usage</a:t>
            </a:r>
          </a:p>
        </p:txBody>
      </p:sp>
      <p:sp>
        <p:nvSpPr>
          <p:cNvPr id="352259" name="Rectangle 3"/>
          <p:cNvSpPr>
            <a:spLocks noGrp="1" noChangeArrowheads="1"/>
          </p:cNvSpPr>
          <p:nvPr>
            <p:ph type="body" idx="1"/>
          </p:nvPr>
        </p:nvSpPr>
        <p:spPr/>
        <p:txBody>
          <a:bodyPr/>
          <a:lstStyle/>
          <a:p>
            <a:r>
              <a:rPr lang="en-US" altLang="en-US"/>
              <a:t>The easiest way to use grep is also the most common way to use grep</a:t>
            </a:r>
          </a:p>
          <a:p>
            <a:pPr lvl="1"/>
            <a:r>
              <a:rPr lang="en-US" altLang="en-US"/>
              <a:t>Search files for occurrences of a string (word)</a:t>
            </a:r>
          </a:p>
          <a:p>
            <a:r>
              <a:rPr lang="en-US" altLang="en-US"/>
              <a:t>The pattern you search for can simply be a word</a:t>
            </a:r>
          </a:p>
        </p:txBody>
      </p:sp>
    </p:spTree>
    <p:extLst>
      <p:ext uri="{BB962C8B-B14F-4D97-AF65-F5344CB8AC3E}">
        <p14:creationId xmlns:p14="http://schemas.microsoft.com/office/powerpoint/2010/main" val="1261117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en-US" altLang="en-US"/>
              <a:t>Regular Expressions</a:t>
            </a:r>
          </a:p>
        </p:txBody>
      </p:sp>
      <p:sp>
        <p:nvSpPr>
          <p:cNvPr id="344067" name="Rectangle 3"/>
          <p:cNvSpPr>
            <a:spLocks noGrp="1" noChangeArrowheads="1"/>
          </p:cNvSpPr>
          <p:nvPr>
            <p:ph type="body" idx="1"/>
          </p:nvPr>
        </p:nvSpPr>
        <p:spPr/>
        <p:txBody>
          <a:bodyPr/>
          <a:lstStyle/>
          <a:p>
            <a:r>
              <a:rPr lang="en-US" altLang="en-US"/>
              <a:t>grep can be used to find words that match a certain pattern, not just a given word</a:t>
            </a:r>
          </a:p>
          <a:p>
            <a:r>
              <a:rPr lang="en-US" altLang="en-US"/>
              <a:t>The language of regular expressions is used to describe these patterns</a:t>
            </a:r>
          </a:p>
          <a:p>
            <a:r>
              <a:rPr lang="en-US" altLang="en-US"/>
              <a:t>This includes wildcards, repetitions, and complex patterns</a:t>
            </a:r>
          </a:p>
        </p:txBody>
      </p:sp>
    </p:spTree>
    <p:extLst>
      <p:ext uri="{BB962C8B-B14F-4D97-AF65-F5344CB8AC3E}">
        <p14:creationId xmlns:p14="http://schemas.microsoft.com/office/powerpoint/2010/main" val="2277646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altLang="en-US"/>
              <a:t>How grep Views Regular Expressions</a:t>
            </a:r>
          </a:p>
        </p:txBody>
      </p:sp>
      <p:sp>
        <p:nvSpPr>
          <p:cNvPr id="347139" name="Rectangle 3"/>
          <p:cNvSpPr>
            <a:spLocks noGrp="1" noChangeArrowheads="1"/>
          </p:cNvSpPr>
          <p:nvPr>
            <p:ph type="body" idx="1"/>
          </p:nvPr>
        </p:nvSpPr>
        <p:spPr/>
        <p:txBody>
          <a:bodyPr/>
          <a:lstStyle/>
          <a:p>
            <a:pPr>
              <a:lnSpc>
                <a:spcPct val="90000"/>
              </a:lnSpc>
            </a:pPr>
            <a:r>
              <a:rPr lang="en-US" altLang="en-US"/>
              <a:t>Unfortunately, grep’s regular expressions are completely different than the shell wildcards</a:t>
            </a:r>
          </a:p>
          <a:p>
            <a:pPr>
              <a:lnSpc>
                <a:spcPct val="90000"/>
              </a:lnSpc>
            </a:pPr>
            <a:r>
              <a:rPr lang="en-US" altLang="en-US"/>
              <a:t>Some of the symbols are the same, but they are used in different ways</a:t>
            </a:r>
          </a:p>
          <a:p>
            <a:pPr>
              <a:lnSpc>
                <a:spcPct val="90000"/>
              </a:lnSpc>
            </a:pPr>
            <a:r>
              <a:rPr lang="en-US" altLang="en-US"/>
              <a:t>Always use quotes (‘) so that the wildcards are interpreted by grep and not the shell </a:t>
            </a:r>
          </a:p>
        </p:txBody>
      </p:sp>
    </p:spTree>
    <p:extLst>
      <p:ext uri="{BB962C8B-B14F-4D97-AF65-F5344CB8AC3E}">
        <p14:creationId xmlns:p14="http://schemas.microsoft.com/office/powerpoint/2010/main" val="4275159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en-US" altLang="en-US"/>
              <a:t>Notation</a:t>
            </a:r>
          </a:p>
        </p:txBody>
      </p:sp>
      <p:sp>
        <p:nvSpPr>
          <p:cNvPr id="353283" name="Rectangle 3"/>
          <p:cNvSpPr>
            <a:spLocks noGrp="1" noChangeArrowheads="1"/>
          </p:cNvSpPr>
          <p:nvPr>
            <p:ph type="body" idx="1"/>
          </p:nvPr>
        </p:nvSpPr>
        <p:spPr/>
        <p:txBody>
          <a:bodyPr/>
          <a:lstStyle/>
          <a:p>
            <a:pPr>
              <a:lnSpc>
                <a:spcPct val="90000"/>
              </a:lnSpc>
            </a:pPr>
            <a:r>
              <a:rPr lang="en-US" altLang="en-US" sz="2400"/>
              <a:t>^</a:t>
            </a:r>
          </a:p>
          <a:p>
            <a:pPr lvl="1">
              <a:lnSpc>
                <a:spcPct val="90000"/>
              </a:lnSpc>
            </a:pPr>
            <a:r>
              <a:rPr lang="en-US" altLang="en-US" sz="2000"/>
              <a:t>Beginning of the line – left rooted</a:t>
            </a:r>
          </a:p>
          <a:p>
            <a:pPr>
              <a:lnSpc>
                <a:spcPct val="90000"/>
              </a:lnSpc>
            </a:pPr>
            <a:r>
              <a:rPr lang="en-US" altLang="en-US" sz="2400"/>
              <a:t>$</a:t>
            </a:r>
          </a:p>
          <a:p>
            <a:pPr lvl="1">
              <a:lnSpc>
                <a:spcPct val="90000"/>
              </a:lnSpc>
            </a:pPr>
            <a:r>
              <a:rPr lang="en-US" altLang="en-US" sz="2000"/>
              <a:t>End of the line – right rooted</a:t>
            </a:r>
          </a:p>
          <a:p>
            <a:pPr>
              <a:lnSpc>
                <a:spcPct val="90000"/>
              </a:lnSpc>
            </a:pPr>
            <a:r>
              <a:rPr lang="en-US" altLang="en-US" sz="2400"/>
              <a:t>.</a:t>
            </a:r>
          </a:p>
          <a:p>
            <a:pPr lvl="1">
              <a:lnSpc>
                <a:spcPct val="90000"/>
              </a:lnSpc>
            </a:pPr>
            <a:r>
              <a:rPr lang="en-US" altLang="en-US" sz="2000"/>
              <a:t>Any single character</a:t>
            </a:r>
          </a:p>
          <a:p>
            <a:pPr>
              <a:lnSpc>
                <a:spcPct val="90000"/>
              </a:lnSpc>
            </a:pPr>
            <a:r>
              <a:rPr lang="en-US" altLang="en-US" sz="2400"/>
              <a:t>[xy]</a:t>
            </a:r>
          </a:p>
          <a:p>
            <a:pPr lvl="1">
              <a:lnSpc>
                <a:spcPct val="90000"/>
              </a:lnSpc>
            </a:pPr>
            <a:r>
              <a:rPr lang="en-US" altLang="en-US" sz="2000"/>
              <a:t>Any character in the set</a:t>
            </a:r>
          </a:p>
          <a:p>
            <a:pPr>
              <a:lnSpc>
                <a:spcPct val="90000"/>
              </a:lnSpc>
            </a:pPr>
            <a:r>
              <a:rPr lang="en-US" altLang="en-US" sz="2400"/>
              <a:t>[^a-z]</a:t>
            </a:r>
          </a:p>
          <a:p>
            <a:pPr lvl="1">
              <a:lnSpc>
                <a:spcPct val="90000"/>
              </a:lnSpc>
            </a:pPr>
            <a:r>
              <a:rPr lang="en-US" altLang="en-US" sz="2000"/>
              <a:t>Any character not in the set</a:t>
            </a:r>
          </a:p>
          <a:p>
            <a:pPr>
              <a:lnSpc>
                <a:spcPct val="90000"/>
              </a:lnSpc>
            </a:pPr>
            <a:r>
              <a:rPr lang="en-US" altLang="en-US" sz="2400"/>
              <a:t>B*</a:t>
            </a:r>
          </a:p>
          <a:p>
            <a:pPr lvl="1">
              <a:lnSpc>
                <a:spcPct val="90000"/>
              </a:lnSpc>
            </a:pPr>
            <a:r>
              <a:rPr lang="en-US" altLang="en-US" sz="2000"/>
              <a:t>Zero or more occurrences of B</a:t>
            </a:r>
          </a:p>
        </p:txBody>
      </p:sp>
    </p:spTree>
    <p:extLst>
      <p:ext uri="{BB962C8B-B14F-4D97-AF65-F5344CB8AC3E}">
        <p14:creationId xmlns:p14="http://schemas.microsoft.com/office/powerpoint/2010/main" val="92476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457200" y="1196752"/>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984783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p:txBody>
          <a:bodyPr/>
          <a:lstStyle/>
          <a:p>
            <a:r>
              <a:rPr lang="en-US" altLang="en-US"/>
              <a:t>Examples</a:t>
            </a:r>
          </a:p>
        </p:txBody>
      </p:sp>
      <p:sp>
        <p:nvSpPr>
          <p:cNvPr id="354307" name="Rectangle 3"/>
          <p:cNvSpPr>
            <a:spLocks noGrp="1" noChangeArrowheads="1"/>
          </p:cNvSpPr>
          <p:nvPr>
            <p:ph type="body" idx="1"/>
          </p:nvPr>
        </p:nvSpPr>
        <p:spPr/>
        <p:txBody>
          <a:bodyPr/>
          <a:lstStyle/>
          <a:p>
            <a:pPr>
              <a:lnSpc>
                <a:spcPct val="90000"/>
              </a:lnSpc>
            </a:pPr>
            <a:r>
              <a:rPr lang="en-US" altLang="en-US" dirty="0"/>
              <a:t>.*</a:t>
            </a:r>
          </a:p>
          <a:p>
            <a:pPr lvl="1">
              <a:lnSpc>
                <a:spcPct val="90000"/>
              </a:lnSpc>
            </a:pPr>
            <a:r>
              <a:rPr lang="en-US" altLang="en-US" dirty="0"/>
              <a:t>Zero or more of any character</a:t>
            </a:r>
          </a:p>
          <a:p>
            <a:pPr lvl="1">
              <a:lnSpc>
                <a:spcPct val="90000"/>
              </a:lnSpc>
            </a:pPr>
            <a:r>
              <a:rPr lang="en-US" altLang="en-US" dirty="0"/>
              <a:t>Will match any pattern</a:t>
            </a:r>
          </a:p>
          <a:p>
            <a:pPr>
              <a:lnSpc>
                <a:spcPct val="90000"/>
              </a:lnSpc>
            </a:pPr>
            <a:r>
              <a:rPr lang="en-US" altLang="en-US" dirty="0"/>
              <a:t>^ab*</a:t>
            </a:r>
          </a:p>
          <a:p>
            <a:pPr lvl="1">
              <a:lnSpc>
                <a:spcPct val="90000"/>
              </a:lnSpc>
            </a:pPr>
            <a:r>
              <a:rPr lang="en-US" altLang="en-US" dirty="0"/>
              <a:t>Any line that starts with a and has zero or more b’s immediately following</a:t>
            </a:r>
          </a:p>
          <a:p>
            <a:pPr lvl="2">
              <a:lnSpc>
                <a:spcPct val="90000"/>
              </a:lnSpc>
            </a:pPr>
            <a:r>
              <a:rPr lang="en-US" altLang="en-US" dirty="0"/>
              <a:t>ab</a:t>
            </a:r>
          </a:p>
          <a:p>
            <a:pPr lvl="2">
              <a:lnSpc>
                <a:spcPct val="90000"/>
              </a:lnSpc>
            </a:pPr>
            <a:r>
              <a:rPr lang="en-US" altLang="en-US" dirty="0" err="1"/>
              <a:t>abbbb</a:t>
            </a:r>
            <a:endParaRPr lang="en-US" altLang="en-US" dirty="0"/>
          </a:p>
          <a:p>
            <a:pPr lvl="2">
              <a:lnSpc>
                <a:spcPct val="90000"/>
              </a:lnSpc>
            </a:pPr>
            <a:r>
              <a:rPr lang="en-US" altLang="en-US" dirty="0" err="1"/>
              <a:t>abb</a:t>
            </a:r>
            <a:endParaRPr lang="en-US" altLang="en-US" dirty="0"/>
          </a:p>
        </p:txBody>
      </p:sp>
    </p:spTree>
    <p:extLst>
      <p:ext uri="{BB962C8B-B14F-4D97-AF65-F5344CB8AC3E}">
        <p14:creationId xmlns:p14="http://schemas.microsoft.com/office/powerpoint/2010/main" val="3819875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4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4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43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43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430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5430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5430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3543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build="p" bldLvl="2"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r>
              <a:rPr lang="en-US" altLang="en-US" dirty="0"/>
              <a:t>Examples</a:t>
            </a:r>
          </a:p>
        </p:txBody>
      </p:sp>
      <p:sp>
        <p:nvSpPr>
          <p:cNvPr id="355331" name="Rectangle 3"/>
          <p:cNvSpPr>
            <a:spLocks noGrp="1" noChangeArrowheads="1"/>
          </p:cNvSpPr>
          <p:nvPr>
            <p:ph type="body" idx="1"/>
          </p:nvPr>
        </p:nvSpPr>
        <p:spPr/>
        <p:txBody>
          <a:bodyPr/>
          <a:lstStyle/>
          <a:p>
            <a:r>
              <a:rPr lang="en-US" altLang="en-US"/>
              <a:t>[0-9]</a:t>
            </a:r>
          </a:p>
          <a:p>
            <a:pPr lvl="1"/>
            <a:r>
              <a:rPr lang="en-US" altLang="en-US"/>
              <a:t>Any number</a:t>
            </a:r>
          </a:p>
          <a:p>
            <a:pPr lvl="2"/>
            <a:r>
              <a:rPr lang="en-US" altLang="en-US"/>
              <a:t>1002</a:t>
            </a:r>
          </a:p>
          <a:p>
            <a:pPr lvl="2"/>
            <a:r>
              <a:rPr lang="en-US" altLang="en-US"/>
              <a:t>0909</a:t>
            </a:r>
          </a:p>
          <a:p>
            <a:r>
              <a:rPr lang="en-US" altLang="en-US"/>
              <a:t>bye$</a:t>
            </a:r>
          </a:p>
          <a:p>
            <a:pPr lvl="1"/>
            <a:r>
              <a:rPr lang="en-US" altLang="en-US"/>
              <a:t>The pattern “bye” located at the end of the line</a:t>
            </a:r>
          </a:p>
          <a:p>
            <a:pPr lvl="2"/>
            <a:r>
              <a:rPr lang="en-US" altLang="en-US"/>
              <a:t>Hello and goodbye</a:t>
            </a:r>
          </a:p>
        </p:txBody>
      </p:sp>
    </p:spTree>
    <p:extLst>
      <p:ext uri="{BB962C8B-B14F-4D97-AF65-F5344CB8AC3E}">
        <p14:creationId xmlns:p14="http://schemas.microsoft.com/office/powerpoint/2010/main" val="805986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53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53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553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5533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533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533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553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build="p" bldLvl="2"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r>
              <a:rPr lang="en-US" altLang="en-US"/>
              <a:t>One More Slide Of Examples…</a:t>
            </a:r>
          </a:p>
        </p:txBody>
      </p:sp>
      <p:sp>
        <p:nvSpPr>
          <p:cNvPr id="361475" name="Rectangle 3"/>
          <p:cNvSpPr>
            <a:spLocks noGrp="1" noChangeArrowheads="1"/>
          </p:cNvSpPr>
          <p:nvPr>
            <p:ph type="body" idx="1"/>
          </p:nvPr>
        </p:nvSpPr>
        <p:spPr/>
        <p:txBody>
          <a:bodyPr/>
          <a:lstStyle/>
          <a:p>
            <a:r>
              <a:rPr lang="en-US" altLang="en-US"/>
              <a:t>[^g]$</a:t>
            </a:r>
          </a:p>
          <a:p>
            <a:pPr lvl="1"/>
            <a:r>
              <a:rPr lang="en-US" altLang="en-US"/>
              <a:t>Match any line that does not end in g</a:t>
            </a:r>
          </a:p>
          <a:p>
            <a:r>
              <a:rPr lang="en-US" altLang="en-US"/>
              <a:t>[:alpha:]*</a:t>
            </a:r>
          </a:p>
          <a:p>
            <a:pPr lvl="1"/>
            <a:r>
              <a:rPr lang="en-US" altLang="en-US"/>
              <a:t>Any word that contains zero or more alphabetic characters</a:t>
            </a:r>
          </a:p>
        </p:txBody>
      </p:sp>
    </p:spTree>
    <p:extLst>
      <p:ext uri="{BB962C8B-B14F-4D97-AF65-F5344CB8AC3E}">
        <p14:creationId xmlns:p14="http://schemas.microsoft.com/office/powerpoint/2010/main" val="2419351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1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14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14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614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bldLvl="2"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en-US"/>
              <a:t>Inverting The Answers</a:t>
            </a:r>
          </a:p>
        </p:txBody>
      </p:sp>
      <p:sp>
        <p:nvSpPr>
          <p:cNvPr id="374787" name="Rectangle 3"/>
          <p:cNvSpPr>
            <a:spLocks noGrp="1" noChangeArrowheads="1"/>
          </p:cNvSpPr>
          <p:nvPr>
            <p:ph type="body" idx="1"/>
          </p:nvPr>
        </p:nvSpPr>
        <p:spPr/>
        <p:txBody>
          <a:bodyPr/>
          <a:lstStyle/>
          <a:p>
            <a:r>
              <a:rPr lang="en-US" altLang="en-US"/>
              <a:t>grep –v ‘this’ testFile</a:t>
            </a:r>
          </a:p>
          <a:p>
            <a:pPr lvl="1"/>
            <a:r>
              <a:rPr lang="en-US" altLang="en-US"/>
              <a:t>Will find all lines that do not contain the word this</a:t>
            </a:r>
          </a:p>
          <a:p>
            <a:pPr lvl="1"/>
            <a:r>
              <a:rPr lang="en-US" altLang="en-US"/>
              <a:t>Works exactly the same with regular expressions</a:t>
            </a:r>
          </a:p>
          <a:p>
            <a:r>
              <a:rPr lang="en-US" altLang="en-US"/>
              <a:t>grep –v ‘[^g$]’ testFile</a:t>
            </a:r>
          </a:p>
          <a:p>
            <a:pPr lvl="1"/>
            <a:r>
              <a:rPr lang="en-US" altLang="en-US"/>
              <a:t>Finds all lines that end in g </a:t>
            </a:r>
          </a:p>
        </p:txBody>
      </p:sp>
    </p:spTree>
    <p:extLst>
      <p:ext uri="{BB962C8B-B14F-4D97-AF65-F5344CB8AC3E}">
        <p14:creationId xmlns:p14="http://schemas.microsoft.com/office/powerpoint/2010/main" val="13460558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en-US" dirty="0"/>
              <a:t>Your own command?</a:t>
            </a:r>
          </a:p>
        </p:txBody>
      </p:sp>
      <p:sp>
        <p:nvSpPr>
          <p:cNvPr id="374787" name="Rectangle 3"/>
          <p:cNvSpPr>
            <a:spLocks noGrp="1" noChangeArrowheads="1"/>
          </p:cNvSpPr>
          <p:nvPr>
            <p:ph type="body" idx="1"/>
          </p:nvPr>
        </p:nvSpPr>
        <p:spPr/>
        <p:txBody>
          <a:bodyPr/>
          <a:lstStyle/>
          <a:p>
            <a:r>
              <a:rPr lang="en-US" altLang="en-US" dirty="0"/>
              <a:t>The </a:t>
            </a:r>
            <a:r>
              <a:rPr lang="en-US" altLang="en-US" dirty="0" err="1">
                <a:latin typeface="Courier New" panose="02070309020205020404" pitchFamily="49" charset="0"/>
                <a:cs typeface="Courier New" panose="02070309020205020404" pitchFamily="49" charset="0"/>
              </a:rPr>
              <a:t>xargs</a:t>
            </a:r>
            <a:r>
              <a:rPr lang="en-US" altLang="en-US" dirty="0"/>
              <a:t> command in UNIX is a command line utility for building an execution pipeline from standard input. Whilst tools like </a:t>
            </a:r>
            <a:r>
              <a:rPr lang="en-US" altLang="en-US" dirty="0">
                <a:latin typeface="Courier New" panose="02070309020205020404" pitchFamily="49" charset="0"/>
                <a:cs typeface="Courier New" panose="02070309020205020404" pitchFamily="49" charset="0"/>
              </a:rPr>
              <a:t>grep</a:t>
            </a:r>
            <a:r>
              <a:rPr lang="en-US" altLang="en-US" dirty="0"/>
              <a:t> can accept standard input as a parameter, many other tools cannot. Using </a:t>
            </a:r>
            <a:r>
              <a:rPr lang="en-US" altLang="en-US" dirty="0" err="1">
                <a:latin typeface="Courier New" panose="02070309020205020404" pitchFamily="49" charset="0"/>
                <a:cs typeface="Courier New" panose="02070309020205020404" pitchFamily="49" charset="0"/>
              </a:rPr>
              <a:t>xargs</a:t>
            </a:r>
            <a:r>
              <a:rPr lang="en-US" altLang="en-US" dirty="0"/>
              <a:t> allows tools like </a:t>
            </a:r>
            <a:r>
              <a:rPr lang="en-US" altLang="en-US" dirty="0">
                <a:latin typeface="Courier New" panose="02070309020205020404" pitchFamily="49" charset="0"/>
                <a:cs typeface="Courier New" panose="02070309020205020404" pitchFamily="49" charset="0"/>
              </a:rPr>
              <a:t>echo</a:t>
            </a:r>
            <a:r>
              <a:rPr lang="en-US" altLang="en-US" dirty="0"/>
              <a:t> and </a:t>
            </a:r>
            <a:r>
              <a:rPr lang="en-US" altLang="en-US" dirty="0">
                <a:latin typeface="Courier New" panose="02070309020205020404" pitchFamily="49" charset="0"/>
                <a:cs typeface="Courier New" panose="02070309020205020404" pitchFamily="49" charset="0"/>
              </a:rPr>
              <a:t>rm</a:t>
            </a:r>
            <a:r>
              <a:rPr lang="en-US" altLang="en-US" dirty="0"/>
              <a:t> and </a:t>
            </a:r>
            <a:r>
              <a:rPr lang="en-US" altLang="en-US" dirty="0" err="1">
                <a:latin typeface="Courier New" panose="02070309020205020404" pitchFamily="49" charset="0"/>
                <a:cs typeface="Courier New" panose="02070309020205020404" pitchFamily="49" charset="0"/>
              </a:rPr>
              <a:t>mkdir</a:t>
            </a:r>
            <a:r>
              <a:rPr lang="en-US" altLang="en-US" dirty="0"/>
              <a:t> to accept standard input as arguments. </a:t>
            </a:r>
          </a:p>
          <a:p>
            <a:r>
              <a:rPr lang="en-US" altLang="en-US" dirty="0"/>
              <a:t>By default </a:t>
            </a:r>
            <a:r>
              <a:rPr lang="en-US" altLang="en-US" dirty="0" err="1">
                <a:latin typeface="Courier New" panose="02070309020205020404" pitchFamily="49" charset="0"/>
                <a:cs typeface="Courier New" panose="02070309020205020404" pitchFamily="49" charset="0"/>
              </a:rPr>
              <a:t>xargs</a:t>
            </a:r>
            <a:r>
              <a:rPr lang="en-US" altLang="en-US" dirty="0"/>
              <a:t> reads items from standard input as separated by blanks and executes a command once for each argument. </a:t>
            </a:r>
          </a:p>
        </p:txBody>
      </p:sp>
    </p:spTree>
    <p:extLst>
      <p:ext uri="{BB962C8B-B14F-4D97-AF65-F5344CB8AC3E}">
        <p14:creationId xmlns:p14="http://schemas.microsoft.com/office/powerpoint/2010/main" val="36392198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en-US" dirty="0"/>
              <a:t>Your own command?</a:t>
            </a:r>
          </a:p>
        </p:txBody>
      </p:sp>
      <p:sp>
        <p:nvSpPr>
          <p:cNvPr id="374787" name="Rectangle 3"/>
          <p:cNvSpPr>
            <a:spLocks noGrp="1" noChangeArrowheads="1"/>
          </p:cNvSpPr>
          <p:nvPr>
            <p:ph type="body" idx="1"/>
          </p:nvPr>
        </p:nvSpPr>
        <p:spPr/>
        <p:txBody>
          <a:bodyPr/>
          <a:lstStyle/>
          <a:p>
            <a:r>
              <a:rPr lang="en-US" altLang="en-US" dirty="0"/>
              <a:t>In the following example standard input is piped to </a:t>
            </a:r>
            <a:r>
              <a:rPr lang="en-US" altLang="en-US" dirty="0" err="1"/>
              <a:t>xargs</a:t>
            </a:r>
            <a:r>
              <a:rPr lang="en-US" altLang="en-US" dirty="0"/>
              <a:t> and the </a:t>
            </a:r>
            <a:r>
              <a:rPr lang="en-US" altLang="en-US" dirty="0" err="1"/>
              <a:t>mkdir</a:t>
            </a:r>
            <a:r>
              <a:rPr lang="en-US" altLang="en-US" dirty="0"/>
              <a:t> command is run for each argument, creating three folders.</a:t>
            </a:r>
          </a:p>
        </p:txBody>
      </p:sp>
      <p:pic>
        <p:nvPicPr>
          <p:cNvPr id="3" name="Picture 2">
            <a:extLst>
              <a:ext uri="{FF2B5EF4-FFF2-40B4-BE49-F238E27FC236}">
                <a16:creationId xmlns:a16="http://schemas.microsoft.com/office/drawing/2014/main" id="{5E22E354-B15D-4873-882C-417D0FCACC34}"/>
              </a:ext>
            </a:extLst>
          </p:cNvPr>
          <p:cNvPicPr>
            <a:picLocks noChangeAspect="1"/>
          </p:cNvPicPr>
          <p:nvPr/>
        </p:nvPicPr>
        <p:blipFill>
          <a:blip r:embed="rId2"/>
          <a:stretch>
            <a:fillRect/>
          </a:stretch>
        </p:blipFill>
        <p:spPr>
          <a:xfrm>
            <a:off x="555821" y="2564904"/>
            <a:ext cx="7562850" cy="733425"/>
          </a:xfrm>
          <a:prstGeom prst="rect">
            <a:avLst/>
          </a:prstGeom>
        </p:spPr>
      </p:pic>
    </p:spTree>
    <p:extLst>
      <p:ext uri="{BB962C8B-B14F-4D97-AF65-F5344CB8AC3E}">
        <p14:creationId xmlns:p14="http://schemas.microsoft.com/office/powerpoint/2010/main" val="2365000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en-US" dirty="0" err="1"/>
              <a:t>xargs+find</a:t>
            </a:r>
            <a:endParaRPr lang="en-US" altLang="en-US" dirty="0"/>
          </a:p>
        </p:txBody>
      </p:sp>
      <p:sp>
        <p:nvSpPr>
          <p:cNvPr id="374787" name="Rectangle 3"/>
          <p:cNvSpPr>
            <a:spLocks noGrp="1" noChangeArrowheads="1"/>
          </p:cNvSpPr>
          <p:nvPr>
            <p:ph type="body" idx="1"/>
          </p:nvPr>
        </p:nvSpPr>
        <p:spPr/>
        <p:txBody>
          <a:bodyPr/>
          <a:lstStyle/>
          <a:p>
            <a:r>
              <a:rPr lang="en-US" altLang="en-US" dirty="0"/>
              <a:t>The most common usage of </a:t>
            </a:r>
            <a:r>
              <a:rPr lang="en-US" altLang="en-US" dirty="0" err="1">
                <a:latin typeface="Courier New" panose="02070309020205020404" pitchFamily="49" charset="0"/>
                <a:cs typeface="Courier New" panose="02070309020205020404" pitchFamily="49" charset="0"/>
              </a:rPr>
              <a:t>xargs</a:t>
            </a:r>
            <a:r>
              <a:rPr lang="en-US" altLang="en-US" dirty="0"/>
              <a:t> is to use it with the </a:t>
            </a:r>
            <a:r>
              <a:rPr lang="en-US" altLang="en-US" dirty="0">
                <a:latin typeface="Courier New" panose="02070309020205020404" pitchFamily="49" charset="0"/>
                <a:cs typeface="Courier New" panose="02070309020205020404" pitchFamily="49" charset="0"/>
              </a:rPr>
              <a:t>find</a:t>
            </a:r>
            <a:r>
              <a:rPr lang="en-US" altLang="en-US" dirty="0"/>
              <a:t> command. This uses </a:t>
            </a:r>
            <a:r>
              <a:rPr lang="en-US" altLang="en-US" dirty="0">
                <a:latin typeface="Courier New" panose="02070309020205020404" pitchFamily="49" charset="0"/>
                <a:cs typeface="Courier New" panose="02070309020205020404" pitchFamily="49" charset="0"/>
              </a:rPr>
              <a:t>find</a:t>
            </a:r>
            <a:r>
              <a:rPr lang="en-US" altLang="en-US" dirty="0"/>
              <a:t> to search for files or directories and then uses </a:t>
            </a:r>
            <a:r>
              <a:rPr lang="en-US" altLang="en-US" dirty="0" err="1">
                <a:latin typeface="Courier New" panose="02070309020205020404" pitchFamily="49" charset="0"/>
                <a:cs typeface="Courier New" panose="02070309020205020404" pitchFamily="49" charset="0"/>
              </a:rPr>
              <a:t>xargs</a:t>
            </a:r>
            <a:r>
              <a:rPr lang="en-US" altLang="en-US" dirty="0"/>
              <a:t> to operate on the results. Typical examples of this are changing the ownership of files or moving files.</a:t>
            </a:r>
          </a:p>
          <a:p>
            <a:r>
              <a:rPr lang="en-US" altLang="en-US" dirty="0">
                <a:latin typeface="Courier New" panose="02070309020205020404" pitchFamily="49" charset="0"/>
                <a:cs typeface="Courier New" panose="02070309020205020404" pitchFamily="49" charset="0"/>
              </a:rPr>
              <a:t>find </a:t>
            </a:r>
            <a:r>
              <a:rPr lang="en-US" altLang="en-US" dirty="0"/>
              <a:t>and </a:t>
            </a:r>
            <a:r>
              <a:rPr lang="en-US" altLang="en-US" dirty="0" err="1">
                <a:latin typeface="Courier New" panose="02070309020205020404" pitchFamily="49" charset="0"/>
                <a:cs typeface="Courier New" panose="02070309020205020404" pitchFamily="49" charset="0"/>
              </a:rPr>
              <a:t>xargs</a:t>
            </a:r>
            <a:r>
              <a:rPr lang="en-US" altLang="en-US" dirty="0"/>
              <a:t> can be used together to operate on files that match certain attributes. </a:t>
            </a:r>
          </a:p>
        </p:txBody>
      </p:sp>
    </p:spTree>
    <p:extLst>
      <p:ext uri="{BB962C8B-B14F-4D97-AF65-F5344CB8AC3E}">
        <p14:creationId xmlns:p14="http://schemas.microsoft.com/office/powerpoint/2010/main" val="14940626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en-US" dirty="0" err="1"/>
              <a:t>xargs+find</a:t>
            </a:r>
            <a:endParaRPr lang="en-US" altLang="en-US" dirty="0"/>
          </a:p>
        </p:txBody>
      </p:sp>
      <p:sp>
        <p:nvSpPr>
          <p:cNvPr id="374787" name="Rectangle 3"/>
          <p:cNvSpPr>
            <a:spLocks noGrp="1" noChangeArrowheads="1"/>
          </p:cNvSpPr>
          <p:nvPr>
            <p:ph type="body" idx="1"/>
          </p:nvPr>
        </p:nvSpPr>
        <p:spPr/>
        <p:txBody>
          <a:bodyPr/>
          <a:lstStyle/>
          <a:p>
            <a:r>
              <a:rPr lang="en-US" altLang="en-US" dirty="0"/>
              <a:t>In the following example files older than two weeks in the temp folder are found and then piped to the </a:t>
            </a:r>
            <a:r>
              <a:rPr lang="en-US" altLang="en-US" dirty="0" err="1">
                <a:latin typeface="Courier New" panose="02070309020205020404" pitchFamily="49" charset="0"/>
                <a:cs typeface="Courier New" panose="02070309020205020404" pitchFamily="49" charset="0"/>
              </a:rPr>
              <a:t>xargs</a:t>
            </a:r>
            <a:r>
              <a:rPr lang="en-US" altLang="en-US" dirty="0"/>
              <a:t> command which runs the </a:t>
            </a:r>
            <a:r>
              <a:rPr lang="en-US" altLang="en-US" dirty="0">
                <a:latin typeface="Courier New" panose="02070309020205020404" pitchFamily="49" charset="0"/>
                <a:cs typeface="Courier New" panose="02070309020205020404" pitchFamily="49" charset="0"/>
              </a:rPr>
              <a:t>rm</a:t>
            </a:r>
            <a:r>
              <a:rPr lang="en-US" altLang="en-US" dirty="0"/>
              <a:t> command on each file and removes them.</a:t>
            </a:r>
          </a:p>
          <a:p>
            <a:r>
              <a:rPr kumimoji="0" lang="nl-BE" altLang="nl-BE"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nl-BE" altLang="nl-BE" sz="24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find</a:t>
            </a:r>
            <a:r>
              <a:rPr kumimoji="0" lang="nl-BE" altLang="nl-BE"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nl-BE" altLang="nl-BE" sz="24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tmp</a:t>
            </a:r>
            <a:r>
              <a:rPr kumimoji="0" lang="nl-BE" altLang="nl-BE"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nl-BE" altLang="nl-BE" sz="24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mtime</a:t>
            </a:r>
            <a:r>
              <a:rPr kumimoji="0" lang="nl-BE" altLang="nl-BE"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+14 | </a:t>
            </a:r>
            <a:r>
              <a:rPr kumimoji="0" lang="nl-BE" altLang="nl-BE" sz="24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xargs</a:t>
            </a:r>
            <a:r>
              <a:rPr kumimoji="0" lang="nl-BE" altLang="nl-BE"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nl-BE" altLang="nl-BE" sz="24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rm</a:t>
            </a:r>
            <a:r>
              <a:rPr kumimoji="0" lang="nl-BE" altLang="nl-BE" sz="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endParaRPr kumimoji="0" lang="nl-BE" altLang="nl-BE" sz="4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endParaRPr lang="en-US" altLang="en-US" dirty="0"/>
          </a:p>
        </p:txBody>
      </p:sp>
    </p:spTree>
    <p:extLst>
      <p:ext uri="{BB962C8B-B14F-4D97-AF65-F5344CB8AC3E}">
        <p14:creationId xmlns:p14="http://schemas.microsoft.com/office/powerpoint/2010/main" val="69027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en-US" dirty="0" err="1"/>
              <a:t>xargs</a:t>
            </a:r>
            <a:endParaRPr lang="en-US" altLang="en-US" dirty="0"/>
          </a:p>
        </p:txBody>
      </p:sp>
      <p:sp>
        <p:nvSpPr>
          <p:cNvPr id="374787" name="Rectangle 3"/>
          <p:cNvSpPr>
            <a:spLocks noGrp="1" noChangeArrowheads="1"/>
          </p:cNvSpPr>
          <p:nvPr>
            <p:ph type="body" idx="1"/>
          </p:nvPr>
        </p:nvSpPr>
        <p:spPr/>
        <p:txBody>
          <a:bodyPr/>
          <a:lstStyle/>
          <a:p>
            <a:r>
              <a:rPr lang="en-US" altLang="en-US" sz="2200" dirty="0" err="1"/>
              <a:t>xargs</a:t>
            </a:r>
            <a:r>
              <a:rPr lang="en-US" altLang="en-US" sz="2200" dirty="0"/>
              <a:t> can print commands that are executed</a:t>
            </a:r>
          </a:p>
          <a:p>
            <a:pPr lvl="1"/>
            <a:r>
              <a:rPr lang="en-US" altLang="en-US" sz="2200" dirty="0"/>
              <a:t>The -t option prints each command that will be executed to the terminal. This can be helpful when debugging scripts.</a:t>
            </a:r>
          </a:p>
          <a:p>
            <a:endParaRPr lang="en-US" altLang="en-US" sz="2200" dirty="0"/>
          </a:p>
          <a:p>
            <a:endParaRPr lang="en-US" altLang="en-US" sz="2200" dirty="0"/>
          </a:p>
          <a:p>
            <a:r>
              <a:rPr lang="en-US" altLang="en-US" sz="2200" dirty="0" err="1"/>
              <a:t>xargs</a:t>
            </a:r>
            <a:r>
              <a:rPr lang="en-US" altLang="en-US" sz="2200" dirty="0"/>
              <a:t> allows to view the command and prompt for execution</a:t>
            </a:r>
          </a:p>
          <a:p>
            <a:pPr lvl="1"/>
            <a:r>
              <a:rPr lang="en-US" altLang="en-US" sz="2200" dirty="0"/>
              <a:t>The -p command will print the command to be executed and prompt the user to run it. This can be useful for destructive operations where you really want to be sure on the command to be run. </a:t>
            </a:r>
          </a:p>
          <a:p>
            <a:endParaRPr lang="en-US" altLang="en-US" sz="2200" dirty="0"/>
          </a:p>
          <a:p>
            <a:endParaRPr lang="en-US" altLang="en-US" sz="2200" dirty="0"/>
          </a:p>
        </p:txBody>
      </p:sp>
      <p:pic>
        <p:nvPicPr>
          <p:cNvPr id="3" name="Picture 2">
            <a:extLst>
              <a:ext uri="{FF2B5EF4-FFF2-40B4-BE49-F238E27FC236}">
                <a16:creationId xmlns:a16="http://schemas.microsoft.com/office/drawing/2014/main" id="{531C56A7-183A-4872-8EB8-3731B8AD9587}"/>
              </a:ext>
            </a:extLst>
          </p:cNvPr>
          <p:cNvPicPr>
            <a:picLocks noChangeAspect="1"/>
          </p:cNvPicPr>
          <p:nvPr/>
        </p:nvPicPr>
        <p:blipFill>
          <a:blip r:embed="rId3"/>
          <a:stretch>
            <a:fillRect/>
          </a:stretch>
        </p:blipFill>
        <p:spPr>
          <a:xfrm>
            <a:off x="677585" y="2667804"/>
            <a:ext cx="7848600" cy="638175"/>
          </a:xfrm>
          <a:prstGeom prst="rect">
            <a:avLst/>
          </a:prstGeom>
        </p:spPr>
      </p:pic>
      <p:pic>
        <p:nvPicPr>
          <p:cNvPr id="5" name="Picture 4">
            <a:extLst>
              <a:ext uri="{FF2B5EF4-FFF2-40B4-BE49-F238E27FC236}">
                <a16:creationId xmlns:a16="http://schemas.microsoft.com/office/drawing/2014/main" id="{8AA71928-E3FD-4B70-9347-BEBB0CC7C9AB}"/>
              </a:ext>
            </a:extLst>
          </p:cNvPr>
          <p:cNvPicPr>
            <a:picLocks noChangeAspect="1"/>
          </p:cNvPicPr>
          <p:nvPr/>
        </p:nvPicPr>
        <p:blipFill>
          <a:blip r:embed="rId4"/>
          <a:stretch>
            <a:fillRect/>
          </a:stretch>
        </p:blipFill>
        <p:spPr>
          <a:xfrm>
            <a:off x="540000" y="5112986"/>
            <a:ext cx="7810500" cy="1285875"/>
          </a:xfrm>
          <a:prstGeom prst="rect">
            <a:avLst/>
          </a:prstGeom>
        </p:spPr>
      </p:pic>
    </p:spTree>
    <p:extLst>
      <p:ext uri="{BB962C8B-B14F-4D97-AF65-F5344CB8AC3E}">
        <p14:creationId xmlns:p14="http://schemas.microsoft.com/office/powerpoint/2010/main" val="35775670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1</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69</a:t>
            </a:fld>
            <a:endParaRPr lang="nl-NL"/>
          </a:p>
        </p:txBody>
      </p:sp>
    </p:spTree>
    <p:extLst>
      <p:ext uri="{BB962C8B-B14F-4D97-AF65-F5344CB8AC3E}">
        <p14:creationId xmlns:p14="http://schemas.microsoft.com/office/powerpoint/2010/main" val="1601558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en-US"/>
              <a:t>Example Of Quote Difference</a:t>
            </a:r>
          </a:p>
        </p:txBody>
      </p:sp>
      <p:pic>
        <p:nvPicPr>
          <p:cNvPr id="2" name="Picture 1"/>
          <p:cNvPicPr>
            <a:picLocks noChangeAspect="1"/>
          </p:cNvPicPr>
          <p:nvPr/>
        </p:nvPicPr>
        <p:blipFill>
          <a:blip r:embed="rId2"/>
          <a:stretch>
            <a:fillRect/>
          </a:stretch>
        </p:blipFill>
        <p:spPr>
          <a:xfrm>
            <a:off x="540000" y="1080000"/>
            <a:ext cx="8010525" cy="5019675"/>
          </a:xfrm>
          <a:prstGeom prst="rect">
            <a:avLst/>
          </a:prstGeom>
        </p:spPr>
      </p:pic>
    </p:spTree>
    <p:extLst>
      <p:ext uri="{BB962C8B-B14F-4D97-AF65-F5344CB8AC3E}">
        <p14:creationId xmlns:p14="http://schemas.microsoft.com/office/powerpoint/2010/main" val="1214295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grpSp>
        <p:nvGrpSpPr>
          <p:cNvPr id="11" name="Groep 10"/>
          <p:cNvGrpSpPr/>
          <p:nvPr/>
        </p:nvGrpSpPr>
        <p:grpSpPr>
          <a:xfrm>
            <a:off x="107504" y="1080000"/>
            <a:ext cx="8856984" cy="4931155"/>
            <a:chOff x="107504" y="1080000"/>
            <a:chExt cx="8856984" cy="4931155"/>
          </a:xfrm>
        </p:grpSpPr>
        <p:pic>
          <p:nvPicPr>
            <p:cNvPr id="9" name="Afbeelding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92" y="1080000"/>
              <a:ext cx="8766496" cy="4931155"/>
            </a:xfrm>
            <a:prstGeom prst="rect">
              <a:avLst/>
            </a:prstGeom>
          </p:spPr>
        </p:pic>
        <p:sp>
          <p:nvSpPr>
            <p:cNvPr id="12" name="Afgeronde rechthoek 14"/>
            <p:cNvSpPr/>
            <p:nvPr/>
          </p:nvSpPr>
          <p:spPr>
            <a:xfrm>
              <a:off x="107504" y="3861048"/>
              <a:ext cx="504056" cy="50405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Connector 4"/>
          <p:cNvCxnSpPr/>
          <p:nvPr/>
        </p:nvCxnSpPr>
        <p:spPr>
          <a:xfrm>
            <a:off x="0" y="3789040"/>
            <a:ext cx="827584" cy="7200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0" y="3789040"/>
            <a:ext cx="891208" cy="72846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9715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8848"/>
            <a:ext cx="9144000" cy="5143500"/>
          </a:xfrm>
          <a:prstGeom prst="rect">
            <a:avLst/>
          </a:prstGeom>
        </p:spPr>
      </p:pic>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sp>
        <p:nvSpPr>
          <p:cNvPr id="5" name="Afgeronde rechthoek 14"/>
          <p:cNvSpPr/>
          <p:nvPr/>
        </p:nvSpPr>
        <p:spPr>
          <a:xfrm>
            <a:off x="226984" y="3356992"/>
            <a:ext cx="1752727"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597377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 t="296" r="38979" b="4506"/>
          <a:stretch/>
        </p:blipFill>
        <p:spPr>
          <a:xfrm>
            <a:off x="1187624" y="1122980"/>
            <a:ext cx="5580000" cy="4896000"/>
          </a:xfrm>
          <a:prstGeom prst="rect">
            <a:avLst/>
          </a:prstGeom>
        </p:spPr>
      </p:pic>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sp>
        <p:nvSpPr>
          <p:cNvPr id="5" name="Afgeronde rechthoek 14"/>
          <p:cNvSpPr/>
          <p:nvPr/>
        </p:nvSpPr>
        <p:spPr>
          <a:xfrm>
            <a:off x="3707904" y="2866140"/>
            <a:ext cx="2952328" cy="6348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906656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3473" t="18486" r="15742" b="22488"/>
          <a:stretch/>
        </p:blipFill>
        <p:spPr>
          <a:xfrm>
            <a:off x="755576" y="1239254"/>
            <a:ext cx="7056288" cy="4649492"/>
          </a:xfrm>
          <a:prstGeom prst="rect">
            <a:avLst/>
          </a:prstGeom>
        </p:spPr>
      </p:pic>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sp>
        <p:nvSpPr>
          <p:cNvPr id="5" name="Afgeronde rechthoek 14"/>
          <p:cNvSpPr/>
          <p:nvPr/>
        </p:nvSpPr>
        <p:spPr>
          <a:xfrm>
            <a:off x="1619672" y="1988839"/>
            <a:ext cx="2664296" cy="2880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Afgeronde rechthoek 14"/>
          <p:cNvSpPr/>
          <p:nvPr/>
        </p:nvSpPr>
        <p:spPr>
          <a:xfrm>
            <a:off x="2123728" y="2597903"/>
            <a:ext cx="720080" cy="2880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Afgeronde rechthoek 14"/>
          <p:cNvSpPr/>
          <p:nvPr/>
        </p:nvSpPr>
        <p:spPr>
          <a:xfrm>
            <a:off x="6228184" y="5301208"/>
            <a:ext cx="720080" cy="2880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044103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 r="38979" b="4112"/>
          <a:stretch/>
        </p:blipFill>
        <p:spPr>
          <a:xfrm>
            <a:off x="1307392" y="1260000"/>
            <a:ext cx="5580000" cy="4932000"/>
          </a:xfrm>
          <a:prstGeom prst="rect">
            <a:avLst/>
          </a:prstGeom>
        </p:spPr>
      </p:pic>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74</a:t>
            </a:fld>
            <a:endParaRPr lang="nl-NL"/>
          </a:p>
        </p:txBody>
      </p:sp>
      <p:sp>
        <p:nvSpPr>
          <p:cNvPr id="5" name="Afgeronde rechthoek 14"/>
          <p:cNvSpPr/>
          <p:nvPr/>
        </p:nvSpPr>
        <p:spPr>
          <a:xfrm>
            <a:off x="3808711" y="5301208"/>
            <a:ext cx="1752727"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6617083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41734" b="7611"/>
          <a:stretch/>
        </p:blipFill>
        <p:spPr>
          <a:xfrm>
            <a:off x="755576" y="1192501"/>
            <a:ext cx="5328000" cy="4752000"/>
          </a:xfrm>
          <a:prstGeom prst="rect">
            <a:avLst/>
          </a:prstGeom>
        </p:spPr>
      </p:pic>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75</a:t>
            </a:fld>
            <a:endParaRPr lang="nl-NL"/>
          </a:p>
        </p:txBody>
      </p:sp>
      <p:sp>
        <p:nvSpPr>
          <p:cNvPr id="5" name="Afgeronde rechthoek 14"/>
          <p:cNvSpPr/>
          <p:nvPr/>
        </p:nvSpPr>
        <p:spPr>
          <a:xfrm>
            <a:off x="3563889" y="3023940"/>
            <a:ext cx="72008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Afgeronde rechthoek 14"/>
          <p:cNvSpPr/>
          <p:nvPr/>
        </p:nvSpPr>
        <p:spPr>
          <a:xfrm>
            <a:off x="4707000" y="2132856"/>
            <a:ext cx="72008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7043663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41734" b="8311"/>
          <a:stretch/>
        </p:blipFill>
        <p:spPr>
          <a:xfrm>
            <a:off x="1259929" y="1332000"/>
            <a:ext cx="5328000" cy="4716000"/>
          </a:xfrm>
          <a:prstGeom prst="rect">
            <a:avLst/>
          </a:prstGeom>
        </p:spPr>
      </p:pic>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76</a:t>
            </a:fld>
            <a:endParaRPr lang="nl-NL"/>
          </a:p>
        </p:txBody>
      </p:sp>
      <p:sp>
        <p:nvSpPr>
          <p:cNvPr id="5" name="Afgeronde rechthoek 14"/>
          <p:cNvSpPr/>
          <p:nvPr/>
        </p:nvSpPr>
        <p:spPr>
          <a:xfrm>
            <a:off x="5076056" y="1916832"/>
            <a:ext cx="72008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Afgeronde rechthoek 14"/>
          <p:cNvSpPr/>
          <p:nvPr/>
        </p:nvSpPr>
        <p:spPr>
          <a:xfrm>
            <a:off x="4534648" y="5775864"/>
            <a:ext cx="720080" cy="2454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063215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 r="38979" b="4112"/>
          <a:stretch/>
        </p:blipFill>
        <p:spPr>
          <a:xfrm>
            <a:off x="1566808" y="1040710"/>
            <a:ext cx="5580000" cy="4932000"/>
          </a:xfrm>
          <a:prstGeom prst="rect">
            <a:avLst/>
          </a:prstGeom>
        </p:spPr>
      </p:pic>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77</a:t>
            </a:fld>
            <a:endParaRPr lang="nl-NL"/>
          </a:p>
        </p:txBody>
      </p:sp>
      <p:sp>
        <p:nvSpPr>
          <p:cNvPr id="5" name="Afgeronde rechthoek 14"/>
          <p:cNvSpPr/>
          <p:nvPr/>
        </p:nvSpPr>
        <p:spPr>
          <a:xfrm>
            <a:off x="4139952" y="4797152"/>
            <a:ext cx="1368152"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93647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78</a:t>
            </a:fld>
            <a:endParaRPr lang="nl-NL"/>
          </a:p>
        </p:txBody>
      </p:sp>
      <p:pic>
        <p:nvPicPr>
          <p:cNvPr id="3" name="Picture 2"/>
          <p:cNvPicPr>
            <a:picLocks noChangeAspect="1"/>
          </p:cNvPicPr>
          <p:nvPr/>
        </p:nvPicPr>
        <p:blipFill>
          <a:blip r:embed="rId2"/>
          <a:stretch>
            <a:fillRect/>
          </a:stretch>
        </p:blipFill>
        <p:spPr>
          <a:xfrm>
            <a:off x="323528" y="1070531"/>
            <a:ext cx="6767623" cy="5618563"/>
          </a:xfrm>
          <a:prstGeom prst="rect">
            <a:avLst/>
          </a:prstGeom>
        </p:spPr>
      </p:pic>
      <p:sp>
        <p:nvSpPr>
          <p:cNvPr id="5" name="Afgeronde rechthoek 14"/>
          <p:cNvSpPr/>
          <p:nvPr/>
        </p:nvSpPr>
        <p:spPr>
          <a:xfrm>
            <a:off x="250342" y="5085184"/>
            <a:ext cx="721258" cy="57606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142597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79</a:t>
            </a:fld>
            <a:endParaRPr lang="nl-NL"/>
          </a:p>
        </p:txBody>
      </p:sp>
      <p:pic>
        <p:nvPicPr>
          <p:cNvPr id="3" name="Picture 2"/>
          <p:cNvPicPr>
            <a:picLocks noChangeAspect="1"/>
          </p:cNvPicPr>
          <p:nvPr/>
        </p:nvPicPr>
        <p:blipFill>
          <a:blip r:embed="rId2"/>
          <a:stretch>
            <a:fillRect/>
          </a:stretch>
        </p:blipFill>
        <p:spPr>
          <a:xfrm>
            <a:off x="395536" y="1100873"/>
            <a:ext cx="6798269" cy="5628493"/>
          </a:xfrm>
          <a:prstGeom prst="rect">
            <a:avLst/>
          </a:prstGeom>
        </p:spPr>
      </p:pic>
      <p:sp>
        <p:nvSpPr>
          <p:cNvPr id="5" name="Afgeronde rechthoek 14"/>
          <p:cNvSpPr/>
          <p:nvPr/>
        </p:nvSpPr>
        <p:spPr>
          <a:xfrm>
            <a:off x="971600" y="6048000"/>
            <a:ext cx="1728192" cy="2880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18064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Input and </a:t>
            </a:r>
            <a:r>
              <a:rPr lang="pl-PL" dirty="0" err="1"/>
              <a:t>Output</a:t>
            </a:r>
            <a:endParaRPr lang="nl-BE" dirty="0"/>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a:t>
            </a:fld>
            <a:endParaRPr lang="nl-NL"/>
          </a:p>
        </p:txBody>
      </p:sp>
    </p:spTree>
    <p:extLst>
      <p:ext uri="{BB962C8B-B14F-4D97-AF65-F5344CB8AC3E}">
        <p14:creationId xmlns:p14="http://schemas.microsoft.com/office/powerpoint/2010/main" val="25636477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80</a:t>
            </a:fld>
            <a:endParaRPr lang="nl-NL"/>
          </a:p>
        </p:txBody>
      </p:sp>
      <p:pic>
        <p:nvPicPr>
          <p:cNvPr id="3" name="Picture 2"/>
          <p:cNvPicPr>
            <a:picLocks noChangeAspect="1"/>
          </p:cNvPicPr>
          <p:nvPr/>
        </p:nvPicPr>
        <p:blipFill>
          <a:blip r:embed="rId2"/>
          <a:stretch>
            <a:fillRect/>
          </a:stretch>
        </p:blipFill>
        <p:spPr>
          <a:xfrm>
            <a:off x="413567" y="1081971"/>
            <a:ext cx="6786346" cy="5632667"/>
          </a:xfrm>
          <a:prstGeom prst="rect">
            <a:avLst/>
          </a:prstGeom>
        </p:spPr>
      </p:pic>
      <p:sp>
        <p:nvSpPr>
          <p:cNvPr id="5" name="Afgeronde rechthoek 14"/>
          <p:cNvSpPr/>
          <p:nvPr/>
        </p:nvSpPr>
        <p:spPr>
          <a:xfrm>
            <a:off x="1259632" y="2276872"/>
            <a:ext cx="936104" cy="21602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495197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81</a:t>
            </a:fld>
            <a:endParaRPr lang="nl-NL"/>
          </a:p>
        </p:txBody>
      </p:sp>
      <p:pic>
        <p:nvPicPr>
          <p:cNvPr id="3" name="Picture 2"/>
          <p:cNvPicPr>
            <a:picLocks noChangeAspect="1"/>
          </p:cNvPicPr>
          <p:nvPr/>
        </p:nvPicPr>
        <p:blipFill>
          <a:blip r:embed="rId2"/>
          <a:stretch>
            <a:fillRect/>
          </a:stretch>
        </p:blipFill>
        <p:spPr>
          <a:xfrm>
            <a:off x="467544" y="1079999"/>
            <a:ext cx="6768752" cy="5634985"/>
          </a:xfrm>
          <a:prstGeom prst="rect">
            <a:avLst/>
          </a:prstGeom>
        </p:spPr>
      </p:pic>
      <p:sp>
        <p:nvSpPr>
          <p:cNvPr id="5" name="Afgeronde rechthoek 14"/>
          <p:cNvSpPr/>
          <p:nvPr/>
        </p:nvSpPr>
        <p:spPr>
          <a:xfrm>
            <a:off x="6326956" y="5013176"/>
            <a:ext cx="981348"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261066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82</a:t>
            </a:fld>
            <a:endParaRPr lang="nl-NL"/>
          </a:p>
        </p:txBody>
      </p:sp>
      <p:pic>
        <p:nvPicPr>
          <p:cNvPr id="3" name="Picture 2"/>
          <p:cNvPicPr>
            <a:picLocks noChangeAspect="1"/>
          </p:cNvPicPr>
          <p:nvPr/>
        </p:nvPicPr>
        <p:blipFill>
          <a:blip r:embed="rId2"/>
          <a:stretch>
            <a:fillRect/>
          </a:stretch>
        </p:blipFill>
        <p:spPr>
          <a:xfrm>
            <a:off x="756705" y="261495"/>
            <a:ext cx="7630590" cy="6335009"/>
          </a:xfrm>
          <a:prstGeom prst="rect">
            <a:avLst/>
          </a:prstGeom>
        </p:spPr>
      </p:pic>
      <p:sp>
        <p:nvSpPr>
          <p:cNvPr id="10" name="Afgeronde rechthoek 14"/>
          <p:cNvSpPr/>
          <p:nvPr/>
        </p:nvSpPr>
        <p:spPr>
          <a:xfrm>
            <a:off x="7171984" y="2780928"/>
            <a:ext cx="1432016"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4395015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83</a:t>
            </a:fld>
            <a:endParaRPr lang="nl-NL"/>
          </a:p>
        </p:txBody>
      </p:sp>
      <p:pic>
        <p:nvPicPr>
          <p:cNvPr id="3" name="Picture 2"/>
          <p:cNvPicPr>
            <a:picLocks noChangeAspect="1"/>
          </p:cNvPicPr>
          <p:nvPr/>
        </p:nvPicPr>
        <p:blipFill>
          <a:blip r:embed="rId2"/>
          <a:stretch>
            <a:fillRect/>
          </a:stretch>
        </p:blipFill>
        <p:spPr>
          <a:xfrm>
            <a:off x="395536" y="1080000"/>
            <a:ext cx="6840760" cy="5677831"/>
          </a:xfrm>
          <a:prstGeom prst="rect">
            <a:avLst/>
          </a:prstGeom>
        </p:spPr>
      </p:pic>
      <p:sp>
        <p:nvSpPr>
          <p:cNvPr id="5" name="Afgeronde rechthoek 14"/>
          <p:cNvSpPr/>
          <p:nvPr/>
        </p:nvSpPr>
        <p:spPr>
          <a:xfrm>
            <a:off x="5940152" y="2780928"/>
            <a:ext cx="864096" cy="63905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634574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84</a:t>
            </a:fld>
            <a:endParaRPr lang="nl-NL"/>
          </a:p>
        </p:txBody>
      </p:sp>
      <p:pic>
        <p:nvPicPr>
          <p:cNvPr id="3" name="Picture 2"/>
          <p:cNvPicPr>
            <a:picLocks noChangeAspect="1"/>
          </p:cNvPicPr>
          <p:nvPr/>
        </p:nvPicPr>
        <p:blipFill>
          <a:blip r:embed="rId2"/>
          <a:stretch>
            <a:fillRect/>
          </a:stretch>
        </p:blipFill>
        <p:spPr>
          <a:xfrm>
            <a:off x="251520" y="1050890"/>
            <a:ext cx="7390446" cy="5690478"/>
          </a:xfrm>
          <a:prstGeom prst="rect">
            <a:avLst/>
          </a:prstGeom>
        </p:spPr>
      </p:pic>
      <p:sp>
        <p:nvSpPr>
          <p:cNvPr id="5" name="Afgeronde rechthoek 14"/>
          <p:cNvSpPr/>
          <p:nvPr/>
        </p:nvSpPr>
        <p:spPr>
          <a:xfrm>
            <a:off x="1187624" y="1196752"/>
            <a:ext cx="216024" cy="2160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450206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85</a:t>
            </a:fld>
            <a:endParaRPr lang="nl-NL"/>
          </a:p>
        </p:txBody>
      </p:sp>
      <p:pic>
        <p:nvPicPr>
          <p:cNvPr id="3" name="Picture 2"/>
          <p:cNvPicPr>
            <a:picLocks noChangeAspect="1"/>
          </p:cNvPicPr>
          <p:nvPr/>
        </p:nvPicPr>
        <p:blipFill>
          <a:blip r:embed="rId2"/>
          <a:stretch>
            <a:fillRect/>
          </a:stretch>
        </p:blipFill>
        <p:spPr>
          <a:xfrm>
            <a:off x="270000" y="1052736"/>
            <a:ext cx="8766496" cy="4939451"/>
          </a:xfrm>
          <a:prstGeom prst="rect">
            <a:avLst/>
          </a:prstGeom>
        </p:spPr>
      </p:pic>
    </p:spTree>
    <p:extLst>
      <p:ext uri="{BB962C8B-B14F-4D97-AF65-F5344CB8AC3E}">
        <p14:creationId xmlns:p14="http://schemas.microsoft.com/office/powerpoint/2010/main" val="42622905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55576" y="4754880"/>
            <a:ext cx="7488832" cy="2947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55576" y="3284984"/>
            <a:ext cx="7560840" cy="2880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99592" y="2420888"/>
            <a:ext cx="3744416" cy="2880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p:nvPr/>
        </p:nvSpPr>
        <p:spPr>
          <a:xfrm>
            <a:off x="755576" y="692696"/>
            <a:ext cx="7128792" cy="2880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86</a:t>
            </a:fld>
            <a:endParaRPr lang="nl-NL"/>
          </a:p>
        </p:txBody>
      </p:sp>
      <p:sp>
        <p:nvSpPr>
          <p:cNvPr id="5" name="Rectangle 3"/>
          <p:cNvSpPr txBox="1">
            <a:spLocks noChangeArrowheads="1"/>
          </p:cNvSpPr>
          <p:nvPr/>
        </p:nvSpPr>
        <p:spPr>
          <a:xfrm>
            <a:off x="179512" y="116632"/>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1900" dirty="0"/>
              <a:t>Create a file that has a filename of the date in the format DD-MM-YY.log</a:t>
            </a:r>
          </a:p>
          <a:p>
            <a:pPr marL="609600" indent="-609600">
              <a:buFont typeface="Wingdings" pitchFamily="2" charset="2"/>
              <a:buAutoNum type="arabicPeriod"/>
            </a:pPr>
            <a:r>
              <a:rPr lang="en-US" altLang="en-US" sz="1900" dirty="0"/>
              <a:t>Download the file </a:t>
            </a:r>
            <a:r>
              <a:rPr lang="en-US" altLang="en-US" sz="1900" dirty="0">
                <a:solidFill>
                  <a:schemeClr val="bg2"/>
                </a:solidFill>
                <a:hlinkClick r:id="rId2"/>
              </a:rPr>
              <a:t>https://sites.google.com/site/magselwakuleuven/downloads/ex1.fa</a:t>
            </a:r>
            <a:r>
              <a:rPr lang="en-US" altLang="en-US" sz="1900" dirty="0"/>
              <a:t> and change all the capital letter A and C into lower case (save into a new file)</a:t>
            </a:r>
          </a:p>
          <a:p>
            <a:pPr marL="609600" indent="-609600">
              <a:buFont typeface="Wingdings" pitchFamily="2" charset="2"/>
              <a:buAutoNum type="arabicPeriod"/>
            </a:pPr>
            <a:r>
              <a:rPr lang="en-US" altLang="en-US" sz="1900" dirty="0"/>
              <a:t>Modify ex1.fa file so that A is changed into B, C into D, etc. (save into a new file)</a:t>
            </a:r>
          </a:p>
          <a:p>
            <a:pPr marL="609600" indent="-609600">
              <a:buFont typeface="Wingdings" pitchFamily="2" charset="2"/>
              <a:buAutoNum type="arabicPeriod"/>
            </a:pPr>
            <a:r>
              <a:rPr lang="en-US" altLang="en-US" sz="1900" dirty="0"/>
              <a:t>Create a file containing some information, e.g. “</a:t>
            </a:r>
            <a:r>
              <a:rPr lang="en-US" altLang="en-US" sz="1900" i="1" dirty="0"/>
              <a:t>Hello Mag, it is a nice sunny day.</a:t>
            </a:r>
            <a:r>
              <a:rPr lang="en-US" altLang="en-US" sz="1900" dirty="0"/>
              <a:t>” Write a conversion tool for Rot13 (</a:t>
            </a:r>
            <a:r>
              <a:rPr lang="en-US" altLang="en-US" sz="1900" dirty="0">
                <a:hlinkClick r:id="rId3"/>
              </a:rPr>
              <a:t>https://en.wikipedia.org/wiki/ROT13</a:t>
            </a:r>
            <a:r>
              <a:rPr lang="en-US" altLang="en-US" sz="1900" dirty="0"/>
              <a:t>). Apply it once to the file, check the output, apply again and compare the output with the original file.</a:t>
            </a:r>
          </a:p>
          <a:p>
            <a:pPr marL="609600" indent="-609600">
              <a:buFont typeface="Wingdings" pitchFamily="2" charset="2"/>
              <a:buAutoNum type="arabicPeriod"/>
            </a:pPr>
            <a:r>
              <a:rPr lang="en-US" altLang="en-US" sz="1900" dirty="0"/>
              <a:t>Download the file </a:t>
            </a:r>
            <a:r>
              <a:rPr lang="en-US" altLang="en-US" sz="1900" dirty="0">
                <a:hlinkClick r:id="rId4"/>
              </a:rPr>
              <a:t>https://sites.google.com/site/magselwakuleuven/downloads/lp_hpcinfo</a:t>
            </a:r>
            <a:r>
              <a:rPr lang="en-US" altLang="en-US" sz="1900" dirty="0"/>
              <a:t> and save into a new file only column 5</a:t>
            </a:r>
          </a:p>
          <a:p>
            <a:pPr marL="609600" indent="-609600">
              <a:buFont typeface="Wingdings" pitchFamily="2" charset="2"/>
              <a:buAutoNum type="arabicPeriod"/>
            </a:pPr>
            <a:r>
              <a:rPr lang="en-US" altLang="en-US" sz="1900" dirty="0"/>
              <a:t>Remove duplicated lines from the file</a:t>
            </a:r>
          </a:p>
          <a:p>
            <a:pPr marL="609600" indent="-609600">
              <a:buFont typeface="Wingdings" pitchFamily="2" charset="2"/>
              <a:buAutoNum type="arabicPeriod"/>
            </a:pPr>
            <a:r>
              <a:rPr lang="en-US" altLang="en-US" sz="1900" dirty="0"/>
              <a:t>Sort </a:t>
            </a:r>
            <a:r>
              <a:rPr lang="en-US" altLang="en-US" sz="1900" dirty="0" err="1"/>
              <a:t>lp_hpcinfo</a:t>
            </a:r>
            <a:r>
              <a:rPr lang="en-US" altLang="en-US" sz="1900" dirty="0"/>
              <a:t> according to the 5th column</a:t>
            </a:r>
          </a:p>
          <a:p>
            <a:pPr marL="609600" indent="-609600">
              <a:buFont typeface="Wingdings" pitchFamily="2" charset="2"/>
              <a:buAutoNum type="arabicPeriod"/>
            </a:pPr>
            <a:r>
              <a:rPr lang="en-US" altLang="en-US" sz="1900" dirty="0"/>
              <a:t>Download the file </a:t>
            </a:r>
            <a:r>
              <a:rPr lang="en-US" altLang="en-US" sz="1900" dirty="0">
                <a:hlinkClick r:id="rId5"/>
              </a:rPr>
              <a:t>https://sites.google.com/site/magselwakuleuven/downloads/20170601</a:t>
            </a:r>
            <a:r>
              <a:rPr lang="en-US" altLang="en-US" sz="1900" dirty="0"/>
              <a:t> and print only lines that contain </a:t>
            </a:r>
            <a:r>
              <a:rPr lang="en-US" altLang="en-US" sz="1900" dirty="0" err="1"/>
              <a:t>Exit_status</a:t>
            </a:r>
            <a:r>
              <a:rPr lang="en-US" altLang="en-US" sz="1900" dirty="0"/>
              <a:t>=0</a:t>
            </a:r>
          </a:p>
          <a:p>
            <a:pPr marL="609600" indent="-609600">
              <a:buFont typeface="Wingdings" pitchFamily="2" charset="2"/>
              <a:buAutoNum type="arabicPeriod"/>
            </a:pPr>
            <a:r>
              <a:rPr lang="en-US" altLang="en-US" sz="1900" dirty="0"/>
              <a:t>From 20170601 print only lines that do not contain “;E;”</a:t>
            </a:r>
          </a:p>
          <a:p>
            <a:pPr marL="609600" indent="-609600">
              <a:buFont typeface="Wingdings" pitchFamily="2" charset="2"/>
              <a:buAutoNum type="arabicPeriod"/>
            </a:pPr>
            <a:r>
              <a:rPr lang="en-US" altLang="en-US" sz="1900" dirty="0"/>
              <a:t>From 20170601 print only lines that contain r3i0n11 or r3i0n12</a:t>
            </a:r>
          </a:p>
          <a:p>
            <a:pPr marL="609600" indent="-609600">
              <a:buFont typeface="Wingdings" pitchFamily="2" charset="2"/>
              <a:buAutoNum type="arabicPeriod"/>
            </a:pPr>
            <a:r>
              <a:rPr lang="en-US" altLang="en-US" sz="1900" dirty="0"/>
              <a:t>From 20170601 print only lines that contain both “;E; and “</a:t>
            </a:r>
            <a:r>
              <a:rPr lang="en-US" altLang="en-US" sz="1900" dirty="0" err="1"/>
              <a:t>Exit_status</a:t>
            </a:r>
            <a:r>
              <a:rPr lang="en-US" altLang="en-US" sz="1900" dirty="0"/>
              <a:t>=0”</a:t>
            </a:r>
          </a:p>
          <a:p>
            <a:pPr marL="609600" indent="-609600">
              <a:buFont typeface="Wingdings" pitchFamily="2" charset="2"/>
              <a:buAutoNum type="arabicPeriod"/>
            </a:pPr>
            <a:endParaRPr lang="en-US" altLang="en-US" sz="1900" dirty="0"/>
          </a:p>
          <a:p>
            <a:pPr marL="609600" indent="-609600">
              <a:buFont typeface="Wingdings" pitchFamily="2" charset="2"/>
              <a:buAutoNum type="arabicPeriod"/>
            </a:pPr>
            <a:endParaRPr lang="en-US" altLang="en-US" sz="1900" dirty="0"/>
          </a:p>
          <a:p>
            <a:pPr marL="609600" indent="-609600">
              <a:buFont typeface="Wingdings" pitchFamily="2" charset="2"/>
              <a:buAutoNum type="arabicPeriod"/>
            </a:pPr>
            <a:endParaRPr lang="en-US" altLang="en-US" sz="1900" dirty="0"/>
          </a:p>
          <a:p>
            <a:pPr marL="609600" indent="-609600">
              <a:buFont typeface="Wingdings" pitchFamily="2" charset="2"/>
              <a:buAutoNum type="arabicPeriod"/>
            </a:pPr>
            <a:endParaRPr lang="en-US" altLang="en-US" sz="1900" dirty="0"/>
          </a:p>
        </p:txBody>
      </p:sp>
    </p:spTree>
    <p:extLst>
      <p:ext uri="{BB962C8B-B14F-4D97-AF65-F5344CB8AC3E}">
        <p14:creationId xmlns:p14="http://schemas.microsoft.com/office/powerpoint/2010/main" val="18033468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87</a:t>
            </a:fld>
            <a:endParaRPr lang="nl-NL" dirty="0"/>
          </a:p>
        </p:txBody>
      </p:sp>
      <p:sp>
        <p:nvSpPr>
          <p:cNvPr id="5" name="Rectangle 3"/>
          <p:cNvSpPr txBox="1">
            <a:spLocks noChangeArrowheads="1"/>
          </p:cNvSpPr>
          <p:nvPr/>
        </p:nvSpPr>
        <p:spPr>
          <a:xfrm>
            <a:off x="107504" y="692696"/>
            <a:ext cx="8856984"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latin typeface="Courier New" panose="02070309020205020404" pitchFamily="49" charset="0"/>
                <a:cs typeface="Courier New" panose="02070309020205020404" pitchFamily="49" charset="0"/>
              </a:rPr>
              <a:t>touch `date +%d-%m-%y`.log</a:t>
            </a:r>
          </a:p>
          <a:p>
            <a:pPr marL="609600" indent="-609600">
              <a:buFont typeface="Wingdings" pitchFamily="2" charset="2"/>
              <a:buAutoNum type="arabicPeriod"/>
            </a:pPr>
            <a:r>
              <a:rPr lang="en-US" altLang="en-US" sz="2000" dirty="0" err="1">
                <a:latin typeface="Courier New" panose="02070309020205020404" pitchFamily="49" charset="0"/>
                <a:cs typeface="Courier New" panose="02070309020205020404" pitchFamily="49" charset="0"/>
              </a:rPr>
              <a:t>tr</a:t>
            </a:r>
            <a:r>
              <a:rPr lang="en-US" altLang="en-US" sz="2000" dirty="0">
                <a:latin typeface="Courier New" panose="02070309020205020404" pitchFamily="49" charset="0"/>
                <a:cs typeface="Courier New" panose="02070309020205020404" pitchFamily="49" charset="0"/>
              </a:rPr>
              <a:t> [A-C] [a-c] &lt; ex1.fa  &gt; ex1a.fa</a:t>
            </a:r>
          </a:p>
          <a:p>
            <a:pPr marL="609600" indent="-609600">
              <a:buFont typeface="Wingdings" pitchFamily="2" charset="2"/>
              <a:buAutoNum type="arabicPeriod"/>
            </a:pPr>
            <a:r>
              <a:rPr lang="en-US" altLang="en-US" sz="2000" dirty="0" err="1">
                <a:latin typeface="Courier New" panose="02070309020205020404" pitchFamily="49" charset="0"/>
                <a:cs typeface="Courier New" panose="02070309020205020404" pitchFamily="49" charset="0"/>
              </a:rPr>
              <a:t>tr</a:t>
            </a:r>
            <a:r>
              <a:rPr lang="en-US" altLang="en-US" sz="2000" dirty="0">
                <a:latin typeface="Courier New" panose="02070309020205020404" pitchFamily="49" charset="0"/>
                <a:cs typeface="Courier New" panose="02070309020205020404" pitchFamily="49" charset="0"/>
              </a:rPr>
              <a:t> '[A-Z]' '[B-ZA]' &lt;ex1.fa </a:t>
            </a:r>
          </a:p>
          <a:p>
            <a:pPr marL="609600" indent="-609600">
              <a:buFont typeface="Wingdings" pitchFamily="2" charset="2"/>
              <a:buAutoNum type="arabicPeriod"/>
            </a:pPr>
            <a:r>
              <a:rPr lang="pl-PL" altLang="en-US" sz="2000" dirty="0" err="1">
                <a:latin typeface="Courier New" panose="02070309020205020404" pitchFamily="49" charset="0"/>
                <a:cs typeface="Courier New" panose="02070309020205020404" pitchFamily="49" charset="0"/>
              </a:rPr>
              <a:t>tr</a:t>
            </a:r>
            <a:r>
              <a:rPr lang="pl-PL" altLang="en-US" sz="2000" dirty="0">
                <a:latin typeface="Courier New" panose="02070309020205020404" pitchFamily="49" charset="0"/>
                <a:cs typeface="Courier New" panose="02070309020205020404" pitchFamily="49" charset="0"/>
              </a:rPr>
              <a:t> A-Za-z N-ZA-Mn-za-m &lt; r13inp.txt &gt; r13out1.txt</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tr</a:t>
            </a:r>
            <a:r>
              <a:rPr lang="pl-PL" altLang="en-US" sz="2000" dirty="0">
                <a:latin typeface="Courier New" panose="02070309020205020404" pitchFamily="49" charset="0"/>
                <a:cs typeface="Courier New" panose="02070309020205020404" pitchFamily="49" charset="0"/>
              </a:rPr>
              <a:t> A-Za-z N-ZA-Mn-za-m &lt; r13out1.txt &gt; r13out2.txt</a:t>
            </a:r>
          </a:p>
          <a:p>
            <a:r>
              <a:rPr lang="en-US" altLang="en-US" sz="2000" dirty="0">
                <a:latin typeface="Courier New" panose="02070309020205020404" pitchFamily="49" charset="0"/>
                <a:cs typeface="Courier New" panose="02070309020205020404" pitchFamily="49" charset="0"/>
              </a:rPr>
              <a:t>    diff rot13-input.txt rot13-output2.txt</a:t>
            </a:r>
          </a:p>
          <a:p>
            <a:pPr marL="457200" indent="-457200">
              <a:buFont typeface="+mj-lt"/>
              <a:buAutoNum type="arabicPeriod" startAt="5"/>
            </a:pPr>
            <a:r>
              <a:rPr lang="en-US" altLang="en-US" sz="2000" dirty="0">
                <a:latin typeface="Courier New" panose="02070309020205020404" pitchFamily="49" charset="0"/>
                <a:cs typeface="Courier New" panose="02070309020205020404" pitchFamily="49" charset="0"/>
              </a:rPr>
              <a:t> cut -d' ' -f5 </a:t>
            </a:r>
            <a:r>
              <a:rPr lang="en-US" altLang="en-US" sz="2000" dirty="0" err="1">
                <a:latin typeface="Courier New" panose="02070309020205020404" pitchFamily="49" charset="0"/>
                <a:cs typeface="Courier New" panose="02070309020205020404" pitchFamily="49" charset="0"/>
              </a:rPr>
              <a:t>lp_hpcinfo</a:t>
            </a:r>
            <a:r>
              <a:rPr lang="en-US" altLang="en-US" sz="2000" dirty="0">
                <a:latin typeface="Courier New" panose="02070309020205020404" pitchFamily="49" charset="0"/>
                <a:cs typeface="Courier New" panose="02070309020205020404" pitchFamily="49" charset="0"/>
              </a:rPr>
              <a:t> &gt; hpcinfo.log</a:t>
            </a:r>
          </a:p>
          <a:p>
            <a:pPr marL="609600" indent="-609600">
              <a:buFont typeface="Wingdings" pitchFamily="2" charset="2"/>
              <a:buAutoNum type="arabicPeriod" startAt="5"/>
            </a:pPr>
            <a:r>
              <a:rPr lang="en-US" altLang="en-US" sz="2000" dirty="0">
                <a:latin typeface="Courier New" panose="02070309020205020404" pitchFamily="49" charset="0"/>
                <a:cs typeface="Courier New" panose="02070309020205020404" pitchFamily="49" charset="0"/>
              </a:rPr>
              <a:t>sort hpcinfo.log |</a:t>
            </a:r>
            <a:r>
              <a:rPr lang="en-US" altLang="en-US" sz="2000" dirty="0" err="1">
                <a:latin typeface="Courier New" panose="02070309020205020404" pitchFamily="49" charset="0"/>
                <a:cs typeface="Courier New" panose="02070309020205020404" pitchFamily="49" charset="0"/>
              </a:rPr>
              <a:t>uniq</a:t>
            </a:r>
            <a:r>
              <a:rPr lang="en-US" altLang="en-US" sz="2000" dirty="0">
                <a:latin typeface="Courier New" panose="02070309020205020404" pitchFamily="49" charset="0"/>
                <a:cs typeface="Courier New" panose="02070309020205020404" pitchFamily="49" charset="0"/>
              </a:rPr>
              <a:t> &gt; </a:t>
            </a:r>
            <a:r>
              <a:rPr lang="en-US" altLang="en-US" sz="2000" dirty="0" err="1">
                <a:latin typeface="Courier New" panose="02070309020205020404" pitchFamily="49" charset="0"/>
                <a:cs typeface="Courier New" panose="02070309020205020404" pitchFamily="49" charset="0"/>
              </a:rPr>
              <a:t>hpcinfo</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a:t>
            </a:r>
            <a:r>
              <a:rPr lang="en-US" altLang="en-US" sz="2000" dirty="0">
                <a:latin typeface="+mn-lt"/>
                <a:cs typeface="Courier New" panose="02070309020205020404" pitchFamily="49" charset="0"/>
              </a:rPr>
              <a:t>or:</a:t>
            </a:r>
            <a:r>
              <a:rPr lang="en-US" altLang="en-US" sz="2000" dirty="0">
                <a:latin typeface="Courier New" panose="02070309020205020404" pitchFamily="49" charset="0"/>
                <a:cs typeface="Courier New" panose="02070309020205020404" pitchFamily="49" charset="0"/>
              </a:rPr>
              <a:t> sort –u hpcinfo.log &gt; </a:t>
            </a:r>
            <a:r>
              <a:rPr lang="en-US" altLang="en-US" sz="2000" dirty="0" err="1">
                <a:latin typeface="Courier New" panose="02070309020205020404" pitchFamily="49" charset="0"/>
                <a:cs typeface="Courier New" panose="02070309020205020404" pitchFamily="49" charset="0"/>
              </a:rPr>
              <a:t>hpcinfo</a:t>
            </a:r>
            <a:endParaRPr lang="en-US" altLang="en-US" sz="2000" dirty="0">
              <a:latin typeface="Courier New" panose="02070309020205020404" pitchFamily="49" charset="0"/>
              <a:cs typeface="Courier New" panose="02070309020205020404" pitchFamily="49" charset="0"/>
            </a:endParaRPr>
          </a:p>
          <a:p>
            <a:pPr marL="609600" indent="-609600">
              <a:buFont typeface="+mj-lt"/>
              <a:buAutoNum type="arabicPeriod" startAt="7"/>
            </a:pPr>
            <a:r>
              <a:rPr lang="en-US" altLang="en-US" sz="2000" dirty="0">
                <a:latin typeface="Courier New" panose="02070309020205020404" pitchFamily="49" charset="0"/>
                <a:cs typeface="Courier New" panose="02070309020205020404" pitchFamily="49" charset="0"/>
              </a:rPr>
              <a:t>sort </a:t>
            </a:r>
            <a:r>
              <a:rPr lang="en-US" altLang="en-US" sz="2000" dirty="0" err="1">
                <a:latin typeface="Courier New" panose="02070309020205020404" pitchFamily="49" charset="0"/>
                <a:cs typeface="Courier New" panose="02070309020205020404" pitchFamily="49" charset="0"/>
              </a:rPr>
              <a:t>lp_hpcinfo</a:t>
            </a:r>
            <a:r>
              <a:rPr lang="en-US" altLang="en-US" sz="2000" dirty="0">
                <a:latin typeface="Courier New" panose="02070309020205020404" pitchFamily="49" charset="0"/>
                <a:cs typeface="Courier New" panose="02070309020205020404" pitchFamily="49" charset="0"/>
              </a:rPr>
              <a:t> -k 5</a:t>
            </a:r>
          </a:p>
          <a:p>
            <a:pPr marL="609600" indent="-609600">
              <a:buFont typeface="Wingdings" pitchFamily="2" charset="2"/>
              <a:buAutoNum type="arabicPeriod" startAt="7"/>
            </a:pP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Exit_status</a:t>
            </a:r>
            <a:r>
              <a:rPr lang="en-US" altLang="en-US" sz="2000" dirty="0">
                <a:latin typeface="Courier New" panose="02070309020205020404" pitchFamily="49" charset="0"/>
                <a:cs typeface="Courier New" panose="02070309020205020404" pitchFamily="49" charset="0"/>
              </a:rPr>
              <a:t>=0" 20170601 </a:t>
            </a:r>
          </a:p>
          <a:p>
            <a:pPr marL="609600" indent="-609600">
              <a:buFont typeface="Wingdings" pitchFamily="2" charset="2"/>
              <a:buAutoNum type="arabicPeriod" startAt="7"/>
            </a:pP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-v ";E;" 20170601</a:t>
            </a:r>
          </a:p>
          <a:p>
            <a:pPr marL="609600" indent="-609600">
              <a:buFont typeface="Wingdings" pitchFamily="2" charset="2"/>
              <a:buAutoNum type="arabicPeriod" startAt="7"/>
            </a:pP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-E "r3i0n11|r3i0n12" 20170601 </a:t>
            </a:r>
          </a:p>
          <a:p>
            <a:r>
              <a:rPr lang="en-US" altLang="en-US" sz="2000" dirty="0">
                <a:latin typeface="+mj-lt"/>
                <a:cs typeface="Courier New" panose="02070309020205020404" pitchFamily="49" charset="0"/>
              </a:rPr>
              <a:t>         or</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-E "r3i0n1[1-2]" 20170601 </a:t>
            </a:r>
          </a:p>
          <a:p>
            <a:pPr marL="609600" indent="-609600">
              <a:buFont typeface="+mj-lt"/>
              <a:buAutoNum type="arabicPeriod" startAt="11"/>
            </a:pP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Exit_status</a:t>
            </a:r>
            <a:r>
              <a:rPr lang="en-US" altLang="en-US" sz="2000" dirty="0">
                <a:latin typeface="Courier New" panose="02070309020205020404" pitchFamily="49" charset="0"/>
                <a:cs typeface="Courier New" panose="02070309020205020404" pitchFamily="49" charset="0"/>
              </a:rPr>
              <a:t>=0" 20170601 |</a:t>
            </a: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";E;"</a:t>
            </a:r>
          </a:p>
          <a:p>
            <a:pPr marL="609600" indent="-609600">
              <a:buFont typeface="Wingdings" pitchFamily="2" charset="2"/>
              <a:buAutoNum type="arabicPeriod" startAt="11"/>
            </a:pPr>
            <a:endParaRPr lang="en-US" altLang="en-US" sz="2000" dirty="0"/>
          </a:p>
          <a:p>
            <a:pPr marL="609600" indent="-609600">
              <a:buFont typeface="Wingdings" pitchFamily="2" charset="2"/>
              <a:buAutoNum type="arabicPeriod" startAt="11"/>
            </a:pPr>
            <a:endParaRPr lang="en-US" altLang="en-US" sz="2000" dirty="0"/>
          </a:p>
          <a:p>
            <a:pPr marL="609600" indent="-609600">
              <a:buFont typeface="Wingdings" pitchFamily="2" charset="2"/>
              <a:buAutoNum type="arabicPeriod" startAt="11"/>
            </a:pPr>
            <a:endParaRPr lang="en-US" altLang="en-US" sz="2000" dirty="0"/>
          </a:p>
          <a:p>
            <a:pPr marL="609600" indent="-609600">
              <a:buFont typeface="Wingdings" pitchFamily="2" charset="2"/>
              <a:buAutoNum type="arabicPeriod" startAt="11"/>
            </a:pPr>
            <a:endParaRPr lang="en-US" altLang="en-US" sz="2000" dirty="0"/>
          </a:p>
        </p:txBody>
      </p:sp>
    </p:spTree>
    <p:extLst>
      <p:ext uri="{BB962C8B-B14F-4D97-AF65-F5344CB8AC3E}">
        <p14:creationId xmlns:p14="http://schemas.microsoft.com/office/powerpoint/2010/main" val="12893082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88</a:t>
            </a:fld>
            <a:endParaRPr lang="nl-NL" dirty="0"/>
          </a:p>
        </p:txBody>
      </p:sp>
      <p:sp>
        <p:nvSpPr>
          <p:cNvPr id="5" name="Rectangle 3"/>
          <p:cNvSpPr txBox="1">
            <a:spLocks noChangeArrowheads="1"/>
          </p:cNvSpPr>
          <p:nvPr/>
        </p:nvSpPr>
        <p:spPr>
          <a:xfrm>
            <a:off x="107504" y="692696"/>
            <a:ext cx="8856984"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latin typeface="Courier New" panose="02070309020205020404" pitchFamily="49" charset="0"/>
                <a:cs typeface="Courier New" panose="02070309020205020404" pitchFamily="49" charset="0"/>
              </a:rPr>
              <a:t>touch `date +%d-%m-%y`.log</a:t>
            </a:r>
          </a:p>
          <a:p>
            <a:pPr marL="609600" indent="-609600">
              <a:buFont typeface="Wingdings" pitchFamily="2" charset="2"/>
              <a:buAutoNum type="arabicPeriod"/>
            </a:pPr>
            <a:r>
              <a:rPr lang="en-US" altLang="en-US" sz="2000" dirty="0" err="1">
                <a:latin typeface="Courier New" panose="02070309020205020404" pitchFamily="49" charset="0"/>
                <a:cs typeface="Courier New" panose="02070309020205020404" pitchFamily="49" charset="0"/>
              </a:rPr>
              <a:t>tr</a:t>
            </a:r>
            <a:r>
              <a:rPr lang="en-US" altLang="en-US" sz="2000" dirty="0">
                <a:latin typeface="Courier New" panose="02070309020205020404" pitchFamily="49" charset="0"/>
                <a:cs typeface="Courier New" panose="02070309020205020404" pitchFamily="49" charset="0"/>
              </a:rPr>
              <a:t> [A-C] [a-c] &lt; ex1.fa  &gt; ex1a.fa</a:t>
            </a:r>
          </a:p>
          <a:p>
            <a:pPr marL="609600" indent="-609600">
              <a:buFont typeface="Wingdings" pitchFamily="2" charset="2"/>
              <a:buAutoNum type="arabicPeriod"/>
            </a:pPr>
            <a:r>
              <a:rPr lang="en-US" altLang="en-US" sz="2000" dirty="0" err="1">
                <a:latin typeface="Courier New" panose="02070309020205020404" pitchFamily="49" charset="0"/>
                <a:cs typeface="Courier New" panose="02070309020205020404" pitchFamily="49" charset="0"/>
              </a:rPr>
              <a:t>tr</a:t>
            </a:r>
            <a:r>
              <a:rPr lang="en-US" altLang="en-US" sz="2000" dirty="0">
                <a:latin typeface="Courier New" panose="02070309020205020404" pitchFamily="49" charset="0"/>
                <a:cs typeface="Courier New" panose="02070309020205020404" pitchFamily="49" charset="0"/>
              </a:rPr>
              <a:t> '[A-Z]' '[B-ZA]' &lt;ex1.fa </a:t>
            </a:r>
          </a:p>
          <a:p>
            <a:pPr marL="609600" indent="-609600">
              <a:buFont typeface="Wingdings" pitchFamily="2" charset="2"/>
              <a:buAutoNum type="arabicPeriod"/>
            </a:pPr>
            <a:r>
              <a:rPr lang="pl-PL" altLang="en-US" sz="2000" dirty="0" err="1">
                <a:latin typeface="Courier New" panose="02070309020205020404" pitchFamily="49" charset="0"/>
                <a:cs typeface="Courier New" panose="02070309020205020404" pitchFamily="49" charset="0"/>
              </a:rPr>
              <a:t>tr</a:t>
            </a:r>
            <a:r>
              <a:rPr lang="pl-PL" altLang="en-US" sz="2000" dirty="0">
                <a:latin typeface="Courier New" panose="02070309020205020404" pitchFamily="49" charset="0"/>
                <a:cs typeface="Courier New" panose="02070309020205020404" pitchFamily="49" charset="0"/>
              </a:rPr>
              <a:t> A-Za-z N-ZA-Mn-za-m &lt; r13inp.txt &gt; r13out1.txt</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tr</a:t>
            </a:r>
            <a:r>
              <a:rPr lang="pl-PL" altLang="en-US" sz="2000" dirty="0">
                <a:latin typeface="Courier New" panose="02070309020205020404" pitchFamily="49" charset="0"/>
                <a:cs typeface="Courier New" panose="02070309020205020404" pitchFamily="49" charset="0"/>
              </a:rPr>
              <a:t> A-Za-z N-ZA-Mn-za-m &lt; r13out1.txt &gt; r13out2.txt</a:t>
            </a:r>
          </a:p>
          <a:p>
            <a:r>
              <a:rPr lang="en-US" altLang="en-US" sz="2000" dirty="0">
                <a:latin typeface="Courier New" panose="02070309020205020404" pitchFamily="49" charset="0"/>
                <a:cs typeface="Courier New" panose="02070309020205020404" pitchFamily="49" charset="0"/>
              </a:rPr>
              <a:t>    diff rot13-input.txt rot13-output2.txt</a:t>
            </a:r>
          </a:p>
          <a:p>
            <a:pPr marL="457200" indent="-457200">
              <a:buFont typeface="+mj-lt"/>
              <a:buAutoNum type="arabicPeriod" startAt="5"/>
            </a:pPr>
            <a:r>
              <a:rPr lang="en-US" altLang="en-US" sz="2000" dirty="0">
                <a:latin typeface="Courier New" panose="02070309020205020404" pitchFamily="49" charset="0"/>
                <a:cs typeface="Courier New" panose="02070309020205020404" pitchFamily="49" charset="0"/>
              </a:rPr>
              <a:t> cut -d' ' -f5 </a:t>
            </a:r>
            <a:r>
              <a:rPr lang="en-US" altLang="en-US" sz="2000" dirty="0" err="1">
                <a:latin typeface="Courier New" panose="02070309020205020404" pitchFamily="49" charset="0"/>
                <a:cs typeface="Courier New" panose="02070309020205020404" pitchFamily="49" charset="0"/>
              </a:rPr>
              <a:t>lp_hpcinfo</a:t>
            </a:r>
            <a:r>
              <a:rPr lang="en-US" altLang="en-US" sz="2000" dirty="0">
                <a:latin typeface="Courier New" panose="02070309020205020404" pitchFamily="49" charset="0"/>
                <a:cs typeface="Courier New" panose="02070309020205020404" pitchFamily="49" charset="0"/>
              </a:rPr>
              <a:t> &gt; hpcinfo.log</a:t>
            </a:r>
          </a:p>
          <a:p>
            <a:pPr marL="609600" indent="-609600">
              <a:buFont typeface="Wingdings" pitchFamily="2" charset="2"/>
              <a:buAutoNum type="arabicPeriod" startAt="5"/>
            </a:pPr>
            <a:r>
              <a:rPr lang="en-US" altLang="en-US" sz="2000" dirty="0">
                <a:latin typeface="Courier New" panose="02070309020205020404" pitchFamily="49" charset="0"/>
                <a:cs typeface="Courier New" panose="02070309020205020404" pitchFamily="49" charset="0"/>
              </a:rPr>
              <a:t>sort hpcinfo.log |</a:t>
            </a:r>
            <a:r>
              <a:rPr lang="en-US" altLang="en-US" sz="2000" dirty="0" err="1">
                <a:latin typeface="Courier New" panose="02070309020205020404" pitchFamily="49" charset="0"/>
                <a:cs typeface="Courier New" panose="02070309020205020404" pitchFamily="49" charset="0"/>
              </a:rPr>
              <a:t>uniq</a:t>
            </a:r>
            <a:r>
              <a:rPr lang="en-US" altLang="en-US" sz="2000" dirty="0">
                <a:latin typeface="Courier New" panose="02070309020205020404" pitchFamily="49" charset="0"/>
                <a:cs typeface="Courier New" panose="02070309020205020404" pitchFamily="49" charset="0"/>
              </a:rPr>
              <a:t> &gt; </a:t>
            </a:r>
            <a:r>
              <a:rPr lang="en-US" altLang="en-US" sz="2000" dirty="0" err="1">
                <a:latin typeface="Courier New" panose="02070309020205020404" pitchFamily="49" charset="0"/>
                <a:cs typeface="Courier New" panose="02070309020205020404" pitchFamily="49" charset="0"/>
              </a:rPr>
              <a:t>hpcinfo</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a:t>
            </a:r>
            <a:r>
              <a:rPr lang="en-US" altLang="en-US" sz="2000" dirty="0">
                <a:latin typeface="+mn-lt"/>
                <a:cs typeface="Courier New" panose="02070309020205020404" pitchFamily="49" charset="0"/>
              </a:rPr>
              <a:t>or:</a:t>
            </a:r>
            <a:r>
              <a:rPr lang="en-US" altLang="en-US" sz="2000" dirty="0">
                <a:latin typeface="Courier New" panose="02070309020205020404" pitchFamily="49" charset="0"/>
                <a:cs typeface="Courier New" panose="02070309020205020404" pitchFamily="49" charset="0"/>
              </a:rPr>
              <a:t> sort –u hpcinfo.log &gt; </a:t>
            </a:r>
            <a:r>
              <a:rPr lang="en-US" altLang="en-US" sz="2000" dirty="0" err="1">
                <a:latin typeface="Courier New" panose="02070309020205020404" pitchFamily="49" charset="0"/>
                <a:cs typeface="Courier New" panose="02070309020205020404" pitchFamily="49" charset="0"/>
              </a:rPr>
              <a:t>hpcinfo</a:t>
            </a:r>
            <a:endParaRPr lang="en-US" altLang="en-US" sz="2000" dirty="0">
              <a:latin typeface="Courier New" panose="02070309020205020404" pitchFamily="49" charset="0"/>
              <a:cs typeface="Courier New" panose="02070309020205020404" pitchFamily="49" charset="0"/>
            </a:endParaRPr>
          </a:p>
          <a:p>
            <a:pPr marL="609600" indent="-609600">
              <a:buFont typeface="+mj-lt"/>
              <a:buAutoNum type="arabicPeriod" startAt="7"/>
            </a:pPr>
            <a:r>
              <a:rPr lang="en-US" altLang="en-US" sz="2000" dirty="0">
                <a:latin typeface="Courier New" panose="02070309020205020404" pitchFamily="49" charset="0"/>
                <a:cs typeface="Courier New" panose="02070309020205020404" pitchFamily="49" charset="0"/>
              </a:rPr>
              <a:t>sort </a:t>
            </a:r>
            <a:r>
              <a:rPr lang="en-US" altLang="en-US" sz="2000" dirty="0" err="1">
                <a:latin typeface="Courier New" panose="02070309020205020404" pitchFamily="49" charset="0"/>
                <a:cs typeface="Courier New" panose="02070309020205020404" pitchFamily="49" charset="0"/>
              </a:rPr>
              <a:t>lp_hpcinfo</a:t>
            </a:r>
            <a:r>
              <a:rPr lang="en-US" altLang="en-US" sz="2000" dirty="0">
                <a:latin typeface="Courier New" panose="02070309020205020404" pitchFamily="49" charset="0"/>
                <a:cs typeface="Courier New" panose="02070309020205020404" pitchFamily="49" charset="0"/>
              </a:rPr>
              <a:t> -k 5</a:t>
            </a:r>
          </a:p>
          <a:p>
            <a:pPr marL="609600" indent="-609600">
              <a:buFont typeface="Wingdings" pitchFamily="2" charset="2"/>
              <a:buAutoNum type="arabicPeriod" startAt="7"/>
            </a:pP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Exit_status</a:t>
            </a:r>
            <a:r>
              <a:rPr lang="en-US" altLang="en-US" sz="2000" dirty="0">
                <a:latin typeface="Courier New" panose="02070309020205020404" pitchFamily="49" charset="0"/>
                <a:cs typeface="Courier New" panose="02070309020205020404" pitchFamily="49" charset="0"/>
              </a:rPr>
              <a:t>=0" 20170601 </a:t>
            </a:r>
          </a:p>
          <a:p>
            <a:pPr marL="609600" indent="-609600">
              <a:buFont typeface="Wingdings" pitchFamily="2" charset="2"/>
              <a:buAutoNum type="arabicPeriod" startAt="7"/>
            </a:pP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-v ";E;" 20170601</a:t>
            </a:r>
          </a:p>
          <a:p>
            <a:pPr marL="609600" indent="-609600">
              <a:buFont typeface="Wingdings" pitchFamily="2" charset="2"/>
              <a:buAutoNum type="arabicPeriod" startAt="7"/>
            </a:pP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-E "r3i0n11|r3i0n12" 20170601 </a:t>
            </a:r>
          </a:p>
          <a:p>
            <a:r>
              <a:rPr lang="en-US" altLang="en-US" sz="2000" dirty="0">
                <a:latin typeface="+mj-lt"/>
                <a:cs typeface="Courier New" panose="02070309020205020404" pitchFamily="49" charset="0"/>
              </a:rPr>
              <a:t>         or</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-E "r3i0n1[1-2]" 20170601 </a:t>
            </a:r>
          </a:p>
          <a:p>
            <a:r>
              <a:rPr lang="en-US" altLang="en-US" sz="2000" dirty="0">
                <a:latin typeface="+mj-lt"/>
                <a:cs typeface="Courier New" panose="02070309020205020404" pitchFamily="49" charset="0"/>
              </a:rPr>
              <a:t>         or</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-E "r3i0n1[12]"</a:t>
            </a:r>
          </a:p>
          <a:p>
            <a:pPr marL="609600" indent="-609600">
              <a:buFont typeface="+mj-lt"/>
              <a:buAutoNum type="arabicPeriod" startAt="11"/>
            </a:pP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Exit_status</a:t>
            </a:r>
            <a:r>
              <a:rPr lang="en-US" altLang="en-US" sz="2000" dirty="0">
                <a:latin typeface="Courier New" panose="02070309020205020404" pitchFamily="49" charset="0"/>
                <a:cs typeface="Courier New" panose="02070309020205020404" pitchFamily="49" charset="0"/>
              </a:rPr>
              <a:t>=0" 20170601 |</a:t>
            </a: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";E;"</a:t>
            </a:r>
          </a:p>
          <a:p>
            <a:pPr marL="609600" indent="-609600">
              <a:buFont typeface="Wingdings" pitchFamily="2" charset="2"/>
              <a:buAutoNum type="arabicPeriod" startAt="11"/>
            </a:pPr>
            <a:endParaRPr lang="en-US" altLang="en-US" sz="2000" dirty="0"/>
          </a:p>
          <a:p>
            <a:pPr marL="609600" indent="-609600">
              <a:buFont typeface="Wingdings" pitchFamily="2" charset="2"/>
              <a:buAutoNum type="arabicPeriod" startAt="11"/>
            </a:pPr>
            <a:endParaRPr lang="en-US" altLang="en-US" sz="2000" dirty="0"/>
          </a:p>
          <a:p>
            <a:pPr marL="609600" indent="-609600">
              <a:buFont typeface="Wingdings" pitchFamily="2" charset="2"/>
              <a:buAutoNum type="arabicPeriod" startAt="11"/>
            </a:pPr>
            <a:endParaRPr lang="en-US" altLang="en-US" sz="2000" dirty="0"/>
          </a:p>
          <a:p>
            <a:pPr marL="609600" indent="-609600">
              <a:buFont typeface="Wingdings" pitchFamily="2" charset="2"/>
              <a:buAutoNum type="arabicPeriod" startAt="11"/>
            </a:pPr>
            <a:endParaRPr lang="en-US" altLang="en-US" sz="2000" dirty="0"/>
          </a:p>
        </p:txBody>
      </p:sp>
    </p:spTree>
    <p:extLst>
      <p:ext uri="{BB962C8B-B14F-4D97-AF65-F5344CB8AC3E}">
        <p14:creationId xmlns:p14="http://schemas.microsoft.com/office/powerpoint/2010/main" val="7205382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430213" y="1497013"/>
            <a:ext cx="8397875" cy="4732337"/>
          </a:xfrm>
        </p:spPr>
        <p:txBody>
          <a:bodyPr/>
          <a:lstStyle/>
          <a:p>
            <a:r>
              <a:rPr lang="en-US" altLang="en-US" dirty="0" err="1">
                <a:latin typeface="Courier" pitchFamily="49" charset="0"/>
              </a:rPr>
              <a:t>Sed</a:t>
            </a:r>
            <a:r>
              <a:rPr lang="pl-PL" altLang="en-US" dirty="0">
                <a:latin typeface="Courier" pitchFamily="49" charset="0"/>
              </a:rPr>
              <a:t> (</a:t>
            </a:r>
            <a:r>
              <a:rPr lang="en-US" altLang="en-US" dirty="0"/>
              <a:t>Stream Editor</a:t>
            </a:r>
            <a:r>
              <a:rPr lang="pl-PL" altLang="en-US" dirty="0">
                <a:latin typeface="Courier" pitchFamily="49" charset="0"/>
              </a:rPr>
              <a:t>)</a:t>
            </a:r>
            <a:endParaRPr lang="en-US" altLang="en-US" dirty="0">
              <a:latin typeface="Courier" pitchFamily="49" charset="0"/>
            </a:endParaRPr>
          </a:p>
          <a:p>
            <a:pPr lvl="1"/>
            <a:r>
              <a:rPr lang="en-US" altLang="en-US" sz="2400" dirty="0"/>
              <a:t>Text editing</a:t>
            </a:r>
          </a:p>
          <a:p>
            <a:pPr lvl="1"/>
            <a:r>
              <a:rPr lang="en-US" altLang="en-US" sz="2400" dirty="0"/>
              <a:t>Example:	</a:t>
            </a:r>
            <a:r>
              <a:rPr lang="en-US" altLang="en-US" sz="2400" dirty="0" err="1">
                <a:latin typeface="Courier" pitchFamily="49" charset="0"/>
              </a:rPr>
              <a:t>sed</a:t>
            </a:r>
            <a:r>
              <a:rPr lang="en-US" altLang="en-US" sz="2400" dirty="0">
                <a:latin typeface="Courier" pitchFamily="49" charset="0"/>
              </a:rPr>
              <a:t> 's/XYZ/xyz/g' filename</a:t>
            </a:r>
            <a:r>
              <a:rPr lang="en-US" altLang="en-US" sz="2400" dirty="0"/>
              <a:t> </a:t>
            </a:r>
          </a:p>
          <a:p>
            <a:r>
              <a:rPr lang="en-US" altLang="en-US" dirty="0" err="1">
                <a:latin typeface="Courier" pitchFamily="49" charset="0"/>
              </a:rPr>
              <a:t>Awk</a:t>
            </a:r>
            <a:r>
              <a:rPr lang="pl-PL" altLang="en-US" dirty="0">
                <a:latin typeface="Courier" pitchFamily="49" charset="0"/>
              </a:rPr>
              <a:t> (</a:t>
            </a:r>
            <a:r>
              <a:rPr lang="en-US" altLang="en-US" dirty="0"/>
              <a:t>Alfred </a:t>
            </a:r>
            <a:r>
              <a:rPr lang="en-US" altLang="en-US" dirty="0" err="1"/>
              <a:t>Aho</a:t>
            </a:r>
            <a:r>
              <a:rPr lang="en-US" altLang="en-US" dirty="0"/>
              <a:t>, Peter Weinberger, and Brian Kernighan</a:t>
            </a:r>
            <a:r>
              <a:rPr lang="pl-PL" altLang="en-US" dirty="0">
                <a:latin typeface="Courier" pitchFamily="49" charset="0"/>
              </a:rPr>
              <a:t>)</a:t>
            </a:r>
            <a:endParaRPr lang="en-US" altLang="en-US" dirty="0">
              <a:latin typeface="Courier" pitchFamily="49" charset="0"/>
            </a:endParaRPr>
          </a:p>
          <a:p>
            <a:pPr lvl="1"/>
            <a:r>
              <a:rPr lang="en-US" altLang="en-US" sz="2400" dirty="0"/>
              <a:t>Pattern scanning and processing</a:t>
            </a:r>
          </a:p>
          <a:p>
            <a:pPr lvl="1"/>
            <a:r>
              <a:rPr lang="en-US" altLang="en-US" sz="2400" dirty="0"/>
              <a:t>Example:	</a:t>
            </a:r>
            <a:r>
              <a:rPr lang="en-US" altLang="en-US" sz="2400" dirty="0" err="1">
                <a:latin typeface="Courier" pitchFamily="49" charset="0"/>
              </a:rPr>
              <a:t>awk</a:t>
            </a:r>
            <a:r>
              <a:rPr lang="en-US" altLang="en-US" sz="2400" dirty="0">
                <a:latin typeface="Courier" pitchFamily="49" charset="0"/>
              </a:rPr>
              <a:t> ‘{print $4, $7}’ filename</a:t>
            </a:r>
          </a:p>
        </p:txBody>
      </p:sp>
      <p:sp>
        <p:nvSpPr>
          <p:cNvPr id="3" name="Title 2"/>
          <p:cNvSpPr>
            <a:spLocks noGrp="1"/>
          </p:cNvSpPr>
          <p:nvPr>
            <p:ph type="title"/>
          </p:nvPr>
        </p:nvSpPr>
        <p:spPr/>
        <p:txBody>
          <a:bodyPr/>
          <a:lstStyle/>
          <a:p>
            <a:r>
              <a:rPr lang="pl-PL" dirty="0" err="1"/>
              <a:t>Useful</a:t>
            </a:r>
            <a:r>
              <a:rPr lang="pl-PL" dirty="0"/>
              <a:t> </a:t>
            </a:r>
            <a:r>
              <a:rPr lang="pl-PL" dirty="0" err="1"/>
              <a:t>tools</a:t>
            </a:r>
            <a:endParaRPr lang="en-US" dirty="0"/>
          </a:p>
        </p:txBody>
      </p:sp>
    </p:spTree>
    <p:extLst>
      <p:ext uri="{BB962C8B-B14F-4D97-AF65-F5344CB8AC3E}">
        <p14:creationId xmlns:p14="http://schemas.microsoft.com/office/powerpoint/2010/main" val="470155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lnSpc>
                <a:spcPct val="90000"/>
              </a:lnSpc>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lnSpc>
                <a:spcPct val="90000"/>
              </a:lnSpc>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lnSpc>
                <a:spcPct val="90000"/>
              </a:lnSpc>
              <a:spcAft>
                <a:spcPts val="1293"/>
              </a:spcAft>
              <a:defRPr/>
            </a:pPr>
            <a:endParaRPr lang="en-US" i="1" dirty="0"/>
          </a:p>
          <a:p>
            <a:pPr marL="391686" indent="-293764" defTabSz="414726">
              <a:lnSpc>
                <a:spcPct val="90000"/>
              </a:lnSpc>
              <a:spcAft>
                <a:spcPts val="1293"/>
              </a:spcAft>
              <a:defRPr/>
            </a:pPr>
            <a:r>
              <a:rPr lang="en-US" dirty="0"/>
              <a:t>Similarly, we can append the output to a file instead of rewriting it with a double ‘&gt;&gt;’</a:t>
            </a:r>
          </a:p>
          <a:p>
            <a:pPr marL="783372" lvl="1" indent="-260644" defTabSz="414726">
              <a:lnSpc>
                <a:spcPct val="90000"/>
              </a:lnSpc>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p:txBody>
          <a:bodyPr/>
          <a:lstStyle/>
          <a:p>
            <a:r>
              <a:rPr lang="en-US" altLang="en-US"/>
              <a:t>The ‘sed’ Command/Language</a:t>
            </a:r>
          </a:p>
        </p:txBody>
      </p:sp>
      <p:sp>
        <p:nvSpPr>
          <p:cNvPr id="583683" name="Rectangle 3"/>
          <p:cNvSpPr>
            <a:spLocks noGrp="1" noChangeArrowheads="1"/>
          </p:cNvSpPr>
          <p:nvPr>
            <p:ph type="body" idx="1"/>
          </p:nvPr>
        </p:nvSpPr>
        <p:spPr/>
        <p:txBody>
          <a:bodyPr/>
          <a:lstStyle/>
          <a:p>
            <a:pPr>
              <a:lnSpc>
                <a:spcPct val="90000"/>
              </a:lnSpc>
            </a:pPr>
            <a:r>
              <a:rPr lang="en-US" altLang="en-US" sz="2000" dirty="0"/>
              <a:t>Filter</a:t>
            </a:r>
          </a:p>
          <a:p>
            <a:pPr lvl="1">
              <a:lnSpc>
                <a:spcPct val="90000"/>
              </a:lnSpc>
            </a:pPr>
            <a:r>
              <a:rPr lang="en-US" altLang="en-US" sz="2000" dirty="0"/>
              <a:t>Like grep, sort, or </a:t>
            </a:r>
            <a:r>
              <a:rPr lang="en-US" altLang="en-US" sz="2000" dirty="0" err="1"/>
              <a:t>uniq</a:t>
            </a:r>
            <a:r>
              <a:rPr lang="en-US" altLang="en-US" sz="2000" dirty="0"/>
              <a:t>, it takes input and performs some operation on it to filter the output</a:t>
            </a:r>
          </a:p>
          <a:p>
            <a:pPr>
              <a:lnSpc>
                <a:spcPct val="90000"/>
              </a:lnSpc>
            </a:pPr>
            <a:r>
              <a:rPr lang="en-US" altLang="en-US" sz="2000" dirty="0"/>
              <a:t>Usage: </a:t>
            </a:r>
            <a:r>
              <a:rPr lang="en-US" altLang="en-US" sz="2000" dirty="0" err="1"/>
              <a:t>sed</a:t>
            </a:r>
            <a:r>
              <a:rPr lang="en-US" altLang="en-US" sz="2000" dirty="0"/>
              <a:t> ‘Address Command’</a:t>
            </a:r>
          </a:p>
          <a:p>
            <a:pPr lvl="1">
              <a:lnSpc>
                <a:spcPct val="90000"/>
              </a:lnSpc>
            </a:pPr>
            <a:r>
              <a:rPr lang="en-US" altLang="en-US" sz="2000" dirty="0"/>
              <a:t>Address specifies where to make changes</a:t>
            </a:r>
          </a:p>
          <a:p>
            <a:pPr lvl="1">
              <a:lnSpc>
                <a:spcPct val="90000"/>
              </a:lnSpc>
            </a:pPr>
            <a:r>
              <a:rPr lang="en-US" altLang="en-US" sz="2000" dirty="0"/>
              <a:t>Command specifies what change to make</a:t>
            </a:r>
          </a:p>
          <a:p>
            <a:pPr lvl="1">
              <a:lnSpc>
                <a:spcPct val="90000"/>
              </a:lnSpc>
            </a:pPr>
            <a:r>
              <a:rPr lang="en-US" altLang="en-US" sz="2000" dirty="0"/>
              <a:t>Example:</a:t>
            </a:r>
          </a:p>
          <a:p>
            <a:pPr lvl="2">
              <a:lnSpc>
                <a:spcPct val="90000"/>
              </a:lnSpc>
            </a:pPr>
            <a:r>
              <a:rPr lang="en-US" altLang="en-US" dirty="0" err="1"/>
              <a:t>sed</a:t>
            </a:r>
            <a:r>
              <a:rPr lang="en-US" altLang="en-US" dirty="0"/>
              <a:t> ‘4d’ </a:t>
            </a:r>
            <a:r>
              <a:rPr lang="en-US" altLang="en-US" dirty="0" err="1"/>
              <a:t>textFile</a:t>
            </a:r>
            <a:endParaRPr lang="en-US" altLang="en-US" dirty="0"/>
          </a:p>
        </p:txBody>
      </p:sp>
      <p:pic>
        <p:nvPicPr>
          <p:cNvPr id="3" name="Picture 2"/>
          <p:cNvPicPr>
            <a:picLocks noChangeAspect="1"/>
          </p:cNvPicPr>
          <p:nvPr/>
        </p:nvPicPr>
        <p:blipFill rotWithShape="1">
          <a:blip r:embed="rId2"/>
          <a:srcRect t="5" b="56528"/>
          <a:stretch/>
        </p:blipFill>
        <p:spPr>
          <a:xfrm>
            <a:off x="544519" y="4014000"/>
            <a:ext cx="8010525" cy="2844000"/>
          </a:xfrm>
          <a:prstGeom prst="rect">
            <a:avLst/>
          </a:prstGeom>
        </p:spPr>
      </p:pic>
      <p:sp>
        <p:nvSpPr>
          <p:cNvPr id="4" name="TextBox 3"/>
          <p:cNvSpPr txBox="1"/>
          <p:nvPr/>
        </p:nvSpPr>
        <p:spPr>
          <a:xfrm>
            <a:off x="5508104" y="4909810"/>
            <a:ext cx="1944216" cy="369332"/>
          </a:xfrm>
          <a:prstGeom prst="rect">
            <a:avLst/>
          </a:prstGeom>
          <a:noFill/>
        </p:spPr>
        <p:txBody>
          <a:bodyPr wrap="square" rtlCol="0">
            <a:spAutoFit/>
          </a:bodyPr>
          <a:lstStyle/>
          <a:p>
            <a:r>
              <a:rPr lang="pl-PL" dirty="0" err="1">
                <a:solidFill>
                  <a:srgbClr val="FF0000"/>
                </a:solidFill>
              </a:rPr>
              <a:t>Delete</a:t>
            </a:r>
            <a:r>
              <a:rPr lang="pl-PL" dirty="0">
                <a:solidFill>
                  <a:srgbClr val="FF0000"/>
                </a:solidFill>
              </a:rPr>
              <a:t> 4th </a:t>
            </a:r>
            <a:r>
              <a:rPr lang="pl-PL" dirty="0" err="1">
                <a:solidFill>
                  <a:srgbClr val="FF0000"/>
                </a:solidFill>
              </a:rPr>
              <a:t>line</a:t>
            </a:r>
            <a:endParaRPr lang="en-US" dirty="0">
              <a:solidFill>
                <a:srgbClr val="FF0000"/>
              </a:solidFill>
            </a:endParaRPr>
          </a:p>
        </p:txBody>
      </p:sp>
      <p:cxnSp>
        <p:nvCxnSpPr>
          <p:cNvPr id="6" name="Straight Arrow Connector 5"/>
          <p:cNvCxnSpPr/>
          <p:nvPr/>
        </p:nvCxnSpPr>
        <p:spPr>
          <a:xfrm flipH="1">
            <a:off x="4549782" y="5229200"/>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225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fontAlgn="auto" hangingPunct="1">
              <a:spcAft>
                <a:spcPts val="0"/>
              </a:spcAft>
              <a:defRPr/>
            </a:pPr>
            <a:r>
              <a:rPr lang="en-US"/>
              <a:t>How Does sed Work? </a:t>
            </a:r>
          </a:p>
        </p:txBody>
      </p:sp>
      <p:sp>
        <p:nvSpPr>
          <p:cNvPr id="12290" name="Rectangle 3"/>
          <p:cNvSpPr>
            <a:spLocks noGrp="1" noChangeArrowheads="1"/>
          </p:cNvSpPr>
          <p:nvPr>
            <p:ph sz="quarter" idx="1"/>
          </p:nvPr>
        </p:nvSpPr>
        <p:spPr>
          <a:xfrm>
            <a:off x="457200" y="1600200"/>
            <a:ext cx="8579296" cy="4873625"/>
          </a:xfrm>
        </p:spPr>
        <p:txBody>
          <a:bodyPr/>
          <a:lstStyle/>
          <a:p>
            <a:pPr eaLnBrk="1" hangingPunct="1"/>
            <a:r>
              <a:rPr lang="en-US" altLang="en-US" dirty="0" err="1"/>
              <a:t>sed</a:t>
            </a:r>
            <a:r>
              <a:rPr lang="en-US" altLang="en-US" dirty="0"/>
              <a:t> reads line of input</a:t>
            </a:r>
          </a:p>
          <a:p>
            <a:pPr lvl="1" eaLnBrk="1" hangingPunct="1"/>
            <a:r>
              <a:rPr lang="en-US" altLang="en-US" dirty="0"/>
              <a:t>line of input is copied into a temporary buffer called pattern space</a:t>
            </a:r>
          </a:p>
          <a:p>
            <a:pPr lvl="1" eaLnBrk="1" hangingPunct="1"/>
            <a:r>
              <a:rPr lang="en-US" altLang="en-US" dirty="0"/>
              <a:t>editing commands are applied </a:t>
            </a:r>
          </a:p>
          <a:p>
            <a:pPr lvl="2" eaLnBrk="1" hangingPunct="1"/>
            <a:r>
              <a:rPr lang="en-US" altLang="en-US" sz="1800" dirty="0"/>
              <a:t>subsequent commands are applied to line in the pattern space, not the original input line</a:t>
            </a:r>
          </a:p>
          <a:p>
            <a:pPr lvl="2" eaLnBrk="1" hangingPunct="1"/>
            <a:r>
              <a:rPr lang="en-US" altLang="en-US" sz="1800" dirty="0"/>
              <a:t>once finished, line is sent to output</a:t>
            </a:r>
            <a:r>
              <a:rPr lang="pl-PL" altLang="en-US" sz="1800" dirty="0"/>
              <a:t> </a:t>
            </a:r>
            <a:r>
              <a:rPr lang="en-US" altLang="en-US" sz="1800" dirty="0"/>
              <a:t>	(unless –n option was used)</a:t>
            </a:r>
          </a:p>
          <a:p>
            <a:pPr lvl="1" eaLnBrk="1" hangingPunct="1"/>
            <a:r>
              <a:rPr lang="en-US" altLang="en-US" dirty="0"/>
              <a:t>line is removed from pattern space</a:t>
            </a:r>
          </a:p>
          <a:p>
            <a:pPr eaLnBrk="1" hangingPunct="1"/>
            <a:r>
              <a:rPr lang="en-US" altLang="en-US" dirty="0" err="1"/>
              <a:t>sed</a:t>
            </a:r>
            <a:r>
              <a:rPr lang="en-US" altLang="en-US" dirty="0"/>
              <a:t> reads next line of input, until end of file</a:t>
            </a:r>
          </a:p>
          <a:p>
            <a:pPr eaLnBrk="1" hangingPunct="1">
              <a:buFont typeface="Wingdings" panose="05000000000000000000" pitchFamily="2" charset="2"/>
              <a:buNone/>
            </a:pPr>
            <a:endParaRPr lang="en-US" altLang="en-US" u="sng" dirty="0"/>
          </a:p>
          <a:p>
            <a:pPr eaLnBrk="1" hangingPunct="1">
              <a:buFont typeface="Wingdings" panose="05000000000000000000" pitchFamily="2" charset="2"/>
              <a:buNone/>
            </a:pPr>
            <a:r>
              <a:rPr lang="en-US" altLang="en-US" u="sng" dirty="0"/>
              <a:t>Note:</a:t>
            </a:r>
            <a:r>
              <a:rPr lang="en-US" altLang="en-US" dirty="0"/>
              <a:t> input file is unchanged</a:t>
            </a:r>
          </a:p>
        </p:txBody>
      </p:sp>
      <p:sp>
        <p:nvSpPr>
          <p:cNvPr id="1229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F1C394F1-E500-43A0-A3ED-E5320BE8C103}" type="slidenum">
              <a:rPr lang="en-US" altLang="en-US" sz="1400">
                <a:solidFill>
                  <a:srgbClr val="FFFFFF"/>
                </a:solidFill>
              </a:rPr>
              <a:pPr/>
              <a:t>91</a:t>
            </a:fld>
            <a:endParaRPr lang="en-US" altLang="en-US" sz="1400">
              <a:solidFill>
                <a:srgbClr val="FFFFFF"/>
              </a:solidFill>
            </a:endParaRPr>
          </a:p>
        </p:txBody>
      </p:sp>
    </p:spTree>
    <p:extLst>
      <p:ext uri="{BB962C8B-B14F-4D97-AF65-F5344CB8AC3E}">
        <p14:creationId xmlns:p14="http://schemas.microsoft.com/office/powerpoint/2010/main" val="48415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86" name="Rectangle 14"/>
          <p:cNvSpPr>
            <a:spLocks noGrp="1" noChangeArrowheads="1"/>
          </p:cNvSpPr>
          <p:nvPr>
            <p:ph type="body" idx="1"/>
          </p:nvPr>
        </p:nvSpPr>
        <p:spPr/>
        <p:txBody>
          <a:bodyPr/>
          <a:lstStyle/>
          <a:p>
            <a:r>
              <a:rPr lang="en-US" altLang="en-US" sz="2000" dirty="0">
                <a:solidFill>
                  <a:srgbClr val="3366FF"/>
                </a:solidFill>
              </a:rPr>
              <a:t>Pattern space</a:t>
            </a:r>
            <a:r>
              <a:rPr lang="en-US" altLang="en-US" sz="2000" dirty="0"/>
              <a:t>: Workspace or temporary buffer where a single line of input is held while the editing commands are applied</a:t>
            </a:r>
          </a:p>
          <a:p>
            <a:r>
              <a:rPr lang="en-US" altLang="en-US" sz="2000" dirty="0">
                <a:solidFill>
                  <a:srgbClr val="3366FF"/>
                </a:solidFill>
              </a:rPr>
              <a:t>Hold space</a:t>
            </a:r>
            <a:r>
              <a:rPr lang="en-US" altLang="en-US" sz="2000" dirty="0"/>
              <a:t>: Secondary temporary buffer for temporary storage only</a:t>
            </a:r>
          </a:p>
          <a:p>
            <a:pPr>
              <a:buFontTx/>
              <a:buNone/>
            </a:pPr>
            <a:endParaRPr kumimoji="0" lang="en-US" altLang="en-US" sz="2000" dirty="0">
              <a:solidFill>
                <a:srgbClr val="3366FF"/>
              </a:solidFill>
            </a:endParaRPr>
          </a:p>
        </p:txBody>
      </p:sp>
      <p:sp>
        <p:nvSpPr>
          <p:cNvPr id="233485" name="Rectangle 13"/>
          <p:cNvSpPr>
            <a:spLocks noGrp="1" noChangeArrowheads="1"/>
          </p:cNvSpPr>
          <p:nvPr>
            <p:ph type="title"/>
          </p:nvPr>
        </p:nvSpPr>
        <p:spPr/>
        <p:txBody>
          <a:bodyPr/>
          <a:lstStyle/>
          <a:p>
            <a:r>
              <a:rPr lang="en-US" altLang="en-US"/>
              <a:t>Pattern and Hold spaces</a:t>
            </a:r>
          </a:p>
        </p:txBody>
      </p:sp>
      <p:grpSp>
        <p:nvGrpSpPr>
          <p:cNvPr id="13" name="Group 27"/>
          <p:cNvGrpSpPr>
            <a:grpSpLocks/>
          </p:cNvGrpSpPr>
          <p:nvPr/>
        </p:nvGrpSpPr>
        <p:grpSpPr bwMode="auto">
          <a:xfrm>
            <a:off x="971044" y="2420888"/>
            <a:ext cx="5977220" cy="4429291"/>
            <a:chOff x="1824" y="960"/>
            <a:chExt cx="3695" cy="2760"/>
          </a:xfrm>
        </p:grpSpPr>
        <p:graphicFrame>
          <p:nvGraphicFramePr>
            <p:cNvPr id="14" name="Object 3"/>
            <p:cNvGraphicFramePr>
              <a:graphicFrameLocks noChangeAspect="1"/>
            </p:cNvGraphicFramePr>
            <p:nvPr/>
          </p:nvGraphicFramePr>
          <p:xfrm>
            <a:off x="2215" y="960"/>
            <a:ext cx="679" cy="2760"/>
          </p:xfrm>
          <a:graphic>
            <a:graphicData uri="http://schemas.openxmlformats.org/presentationml/2006/ole">
              <mc:AlternateContent xmlns:mc="http://schemas.openxmlformats.org/markup-compatibility/2006">
                <mc:Choice xmlns:v="urn:schemas-microsoft-com:vml" Requires="v">
                  <p:oleObj name="Micrografx FlowCharter 7 Document" r:id="rId3" imgW="663120" imgH="2671920" progId="FlowCharter7.Document">
                    <p:embed/>
                  </p:oleObj>
                </mc:Choice>
                <mc:Fallback>
                  <p:oleObj name="Micrografx FlowCharter 7 Document" r:id="rId3" imgW="663120" imgH="2671920" progId="FlowCharter7.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5" y="960"/>
                          <a:ext cx="679" cy="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4"/>
            <p:cNvSpPr>
              <a:spLocks noChangeArrowheads="1"/>
            </p:cNvSpPr>
            <p:nvPr/>
          </p:nvSpPr>
          <p:spPr bwMode="auto">
            <a:xfrm>
              <a:off x="1824" y="1880"/>
              <a:ext cx="1391" cy="3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5"/>
            <p:cNvSpPr>
              <a:spLocks noChangeArrowheads="1"/>
            </p:cNvSpPr>
            <p:nvPr/>
          </p:nvSpPr>
          <p:spPr bwMode="auto">
            <a:xfrm>
              <a:off x="4128" y="1573"/>
              <a:ext cx="1391" cy="8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t>scriptfile</a:t>
              </a:r>
            </a:p>
            <a:p>
              <a:pPr algn="ctr" eaLnBrk="0" hangingPunct="0"/>
              <a:endParaRPr lang="en-US" altLang="en-US" sz="1600"/>
            </a:p>
            <a:p>
              <a:pPr algn="ctr" eaLnBrk="0" hangingPunct="0"/>
              <a:endParaRPr lang="en-US" altLang="en-US" sz="1600"/>
            </a:p>
            <a:p>
              <a:pPr algn="ctr" eaLnBrk="0" hangingPunct="0"/>
              <a:endParaRPr lang="en-US" altLang="en-US" sz="1600"/>
            </a:p>
            <a:p>
              <a:pPr algn="ctr" eaLnBrk="0" hangingPunct="0"/>
              <a:endParaRPr lang="en-US" altLang="en-US" sz="1600"/>
            </a:p>
          </p:txBody>
        </p:sp>
        <p:sp>
          <p:nvSpPr>
            <p:cNvPr id="17" name="Line 6"/>
            <p:cNvSpPr>
              <a:spLocks noChangeShapeType="1"/>
            </p:cNvSpPr>
            <p:nvPr/>
          </p:nvSpPr>
          <p:spPr bwMode="auto">
            <a:xfrm>
              <a:off x="4215" y="1836"/>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7"/>
            <p:cNvSpPr>
              <a:spLocks noChangeShapeType="1"/>
            </p:cNvSpPr>
            <p:nvPr/>
          </p:nvSpPr>
          <p:spPr bwMode="auto">
            <a:xfrm>
              <a:off x="4215" y="1924"/>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8"/>
            <p:cNvSpPr>
              <a:spLocks noChangeShapeType="1"/>
            </p:cNvSpPr>
            <p:nvPr/>
          </p:nvSpPr>
          <p:spPr bwMode="auto">
            <a:xfrm>
              <a:off x="4215" y="2011"/>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9"/>
            <p:cNvSpPr>
              <a:spLocks noChangeShapeType="1"/>
            </p:cNvSpPr>
            <p:nvPr/>
          </p:nvSpPr>
          <p:spPr bwMode="auto">
            <a:xfrm>
              <a:off x="4215" y="2099"/>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0"/>
            <p:cNvSpPr>
              <a:spLocks noChangeShapeType="1"/>
            </p:cNvSpPr>
            <p:nvPr/>
          </p:nvSpPr>
          <p:spPr bwMode="auto">
            <a:xfrm>
              <a:off x="4215" y="2187"/>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11"/>
            <p:cNvSpPr>
              <a:spLocks noChangeShapeType="1"/>
            </p:cNvSpPr>
            <p:nvPr/>
          </p:nvSpPr>
          <p:spPr bwMode="auto">
            <a:xfrm>
              <a:off x="4215" y="2274"/>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12"/>
            <p:cNvSpPr>
              <a:spLocks noChangeShapeType="1"/>
            </p:cNvSpPr>
            <p:nvPr/>
          </p:nvSpPr>
          <p:spPr bwMode="auto">
            <a:xfrm>
              <a:off x="4215" y="2362"/>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3"/>
            <p:cNvSpPr>
              <a:spLocks noChangeShapeType="1"/>
            </p:cNvSpPr>
            <p:nvPr/>
          </p:nvSpPr>
          <p:spPr bwMode="auto">
            <a:xfrm flipH="1">
              <a:off x="3215" y="2011"/>
              <a:ext cx="913" cy="0"/>
            </a:xfrm>
            <a:prstGeom prst="line">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Text Box 14"/>
            <p:cNvSpPr txBox="1">
              <a:spLocks noChangeArrowheads="1"/>
            </p:cNvSpPr>
            <p:nvPr/>
          </p:nvSpPr>
          <p:spPr bwMode="auto">
            <a:xfrm>
              <a:off x="2332" y="1122"/>
              <a:ext cx="339"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t>Input</a:t>
              </a:r>
            </a:p>
          </p:txBody>
        </p:sp>
        <p:sp>
          <p:nvSpPr>
            <p:cNvPr id="26" name="Text Box 15"/>
            <p:cNvSpPr txBox="1">
              <a:spLocks noChangeArrowheads="1"/>
            </p:cNvSpPr>
            <p:nvPr/>
          </p:nvSpPr>
          <p:spPr bwMode="auto">
            <a:xfrm>
              <a:off x="2290" y="3343"/>
              <a:ext cx="423"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t>Output</a:t>
              </a:r>
            </a:p>
          </p:txBody>
        </p:sp>
        <p:sp>
          <p:nvSpPr>
            <p:cNvPr id="27" name="Text Box 16"/>
            <p:cNvSpPr txBox="1">
              <a:spLocks noChangeArrowheads="1"/>
            </p:cNvSpPr>
            <p:nvPr/>
          </p:nvSpPr>
          <p:spPr bwMode="auto">
            <a:xfrm>
              <a:off x="2162" y="1854"/>
              <a:ext cx="777"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a:t>Input line</a:t>
              </a:r>
            </a:p>
            <a:p>
              <a:pPr algn="ctr" eaLnBrk="0" hangingPunct="0"/>
              <a:r>
                <a:rPr lang="en-US" altLang="en-US" sz="1600"/>
                <a:t>(Pattern Space)</a:t>
              </a:r>
            </a:p>
          </p:txBody>
        </p:sp>
        <p:sp>
          <p:nvSpPr>
            <p:cNvPr id="28" name="Rectangle 17"/>
            <p:cNvSpPr>
              <a:spLocks noChangeArrowheads="1"/>
            </p:cNvSpPr>
            <p:nvPr/>
          </p:nvSpPr>
          <p:spPr bwMode="auto">
            <a:xfrm>
              <a:off x="2998" y="2493"/>
              <a:ext cx="1000" cy="35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t>Hold Space</a:t>
              </a:r>
              <a:endParaRPr lang="en-US" altLang="en-US" sz="2000"/>
            </a:p>
          </p:txBody>
        </p:sp>
        <p:sp>
          <p:nvSpPr>
            <p:cNvPr id="29" name="Line 18"/>
            <p:cNvSpPr>
              <a:spLocks noChangeShapeType="1"/>
            </p:cNvSpPr>
            <p:nvPr/>
          </p:nvSpPr>
          <p:spPr bwMode="auto">
            <a:xfrm>
              <a:off x="3041" y="2187"/>
              <a:ext cx="174" cy="306"/>
            </a:xfrm>
            <a:prstGeom prst="line">
              <a:avLst/>
            </a:prstGeom>
            <a:noFill/>
            <a:ln w="158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8250779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p:txBody>
          <a:bodyPr/>
          <a:lstStyle/>
          <a:p>
            <a:r>
              <a:rPr lang="en-US" altLang="en-US"/>
              <a:t>Address Specification</a:t>
            </a:r>
          </a:p>
        </p:txBody>
      </p:sp>
      <p:sp>
        <p:nvSpPr>
          <p:cNvPr id="617475" name="Rectangle 3"/>
          <p:cNvSpPr>
            <a:spLocks noGrp="1" noChangeArrowheads="1"/>
          </p:cNvSpPr>
          <p:nvPr>
            <p:ph type="body" idx="1"/>
          </p:nvPr>
        </p:nvSpPr>
        <p:spPr/>
        <p:txBody>
          <a:bodyPr/>
          <a:lstStyle/>
          <a:p>
            <a:r>
              <a:rPr lang="en-US" altLang="en-US" dirty="0"/>
              <a:t>Addresses could be line numbers or regular expressions</a:t>
            </a:r>
          </a:p>
          <a:p>
            <a:pPr lvl="1"/>
            <a:r>
              <a:rPr lang="en-US" altLang="en-US" dirty="0"/>
              <a:t>No address – each line</a:t>
            </a:r>
          </a:p>
          <a:p>
            <a:pPr lvl="1"/>
            <a:r>
              <a:rPr lang="en-US" altLang="en-US" dirty="0"/>
              <a:t>One address – only that line</a:t>
            </a:r>
          </a:p>
          <a:p>
            <a:pPr lvl="1"/>
            <a:r>
              <a:rPr lang="en-US" altLang="en-US" dirty="0"/>
              <a:t>Two comma separated addresses – All lines in between</a:t>
            </a:r>
          </a:p>
          <a:p>
            <a:pPr lvl="1"/>
            <a:r>
              <a:rPr lang="en-US" altLang="en-US" dirty="0"/>
              <a:t>! – All other lines</a:t>
            </a:r>
          </a:p>
        </p:txBody>
      </p:sp>
      <p:grpSp>
        <p:nvGrpSpPr>
          <p:cNvPr id="5" name="Group 4">
            <a:extLst>
              <a:ext uri="{FF2B5EF4-FFF2-40B4-BE49-F238E27FC236}">
                <a16:creationId xmlns:a16="http://schemas.microsoft.com/office/drawing/2014/main" id="{A4F71D7E-B1AE-4E9F-AD72-EFD0FF2A5F27}"/>
              </a:ext>
            </a:extLst>
          </p:cNvPr>
          <p:cNvGrpSpPr/>
          <p:nvPr/>
        </p:nvGrpSpPr>
        <p:grpSpPr>
          <a:xfrm>
            <a:off x="5148064" y="2996952"/>
            <a:ext cx="3240360" cy="1905600"/>
            <a:chOff x="5148064" y="2996952"/>
            <a:chExt cx="3240360" cy="1905600"/>
          </a:xfrm>
        </p:grpSpPr>
        <p:sp>
          <p:nvSpPr>
            <p:cNvPr id="2" name="TextBox 1">
              <a:extLst>
                <a:ext uri="{FF2B5EF4-FFF2-40B4-BE49-F238E27FC236}">
                  <a16:creationId xmlns:a16="http://schemas.microsoft.com/office/drawing/2014/main" id="{E8CC3562-70B8-4951-9104-61DB6EC28456}"/>
                </a:ext>
              </a:extLst>
            </p:cNvPr>
            <p:cNvSpPr txBox="1"/>
            <p:nvPr/>
          </p:nvSpPr>
          <p:spPr>
            <a:xfrm>
              <a:off x="5220072" y="4256221"/>
              <a:ext cx="3168352" cy="646331"/>
            </a:xfrm>
            <a:prstGeom prst="rect">
              <a:avLst/>
            </a:prstGeom>
            <a:noFill/>
            <a:ln w="22225">
              <a:solidFill>
                <a:schemeClr val="accent1"/>
              </a:solidFill>
            </a:ln>
          </p:spPr>
          <p:txBody>
            <a:bodyPr wrap="square" rtlCol="0">
              <a:spAutoFit/>
            </a:bodyPr>
            <a:lstStyle/>
            <a:p>
              <a:r>
                <a:rPr lang="nl-BE" dirty="0"/>
                <a:t>But: delete 2 separate </a:t>
              </a:r>
              <a:r>
                <a:rPr lang="nl-BE" dirty="0" err="1"/>
                <a:t>lines</a:t>
              </a:r>
              <a:r>
                <a:rPr lang="nl-BE" dirty="0"/>
                <a:t>: </a:t>
              </a:r>
              <a:r>
                <a:rPr lang="nl-BE" dirty="0" err="1"/>
                <a:t>sed</a:t>
              </a:r>
              <a:r>
                <a:rPr lang="nl-BE" dirty="0"/>
                <a:t> '1d;4d' </a:t>
              </a:r>
            </a:p>
          </p:txBody>
        </p:sp>
        <p:cxnSp>
          <p:nvCxnSpPr>
            <p:cNvPr id="4" name="Straight Arrow Connector 3">
              <a:extLst>
                <a:ext uri="{FF2B5EF4-FFF2-40B4-BE49-F238E27FC236}">
                  <a16:creationId xmlns:a16="http://schemas.microsoft.com/office/drawing/2014/main" id="{32F0E6C1-7685-4104-97A6-8861AB67E1D6}"/>
                </a:ext>
              </a:extLst>
            </p:cNvPr>
            <p:cNvCxnSpPr/>
            <p:nvPr/>
          </p:nvCxnSpPr>
          <p:spPr>
            <a:xfrm flipH="1" flipV="1">
              <a:off x="5148064" y="2996952"/>
              <a:ext cx="432048" cy="125926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48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p:txBody>
          <a:bodyPr/>
          <a:lstStyle/>
          <a:p>
            <a:r>
              <a:rPr lang="pl-PL" altLang="en-US" dirty="0" err="1"/>
              <a:t>Some</a:t>
            </a:r>
            <a:r>
              <a:rPr lang="pl-PL" altLang="en-US" dirty="0"/>
              <a:t> c</a:t>
            </a:r>
            <a:r>
              <a:rPr lang="en-US" altLang="en-US" dirty="0" err="1"/>
              <a:t>ommands</a:t>
            </a:r>
            <a:r>
              <a:rPr lang="en-US" altLang="en-US" dirty="0"/>
              <a:t> Available To </a:t>
            </a:r>
            <a:r>
              <a:rPr lang="en-US" altLang="en-US" dirty="0" err="1"/>
              <a:t>sed</a:t>
            </a:r>
            <a:endParaRPr lang="en-US" altLang="en-US" dirty="0"/>
          </a:p>
        </p:txBody>
      </p:sp>
      <p:sp>
        <p:nvSpPr>
          <p:cNvPr id="594947" name="Rectangle 3"/>
          <p:cNvSpPr>
            <a:spLocks noGrp="1" noChangeArrowheads="1"/>
          </p:cNvSpPr>
          <p:nvPr>
            <p:ph type="body" idx="1"/>
          </p:nvPr>
        </p:nvSpPr>
        <p:spPr/>
        <p:txBody>
          <a:bodyPr/>
          <a:lstStyle/>
          <a:p>
            <a:pPr>
              <a:lnSpc>
                <a:spcPct val="90000"/>
              </a:lnSpc>
            </a:pPr>
            <a:r>
              <a:rPr lang="en-US" altLang="en-US" sz="2800"/>
              <a:t>a\</a:t>
            </a:r>
          </a:p>
          <a:p>
            <a:pPr lvl="1">
              <a:lnSpc>
                <a:spcPct val="90000"/>
              </a:lnSpc>
            </a:pPr>
            <a:r>
              <a:rPr lang="en-US" altLang="en-US" sz="2400"/>
              <a:t>Append text</a:t>
            </a:r>
          </a:p>
          <a:p>
            <a:pPr>
              <a:lnSpc>
                <a:spcPct val="90000"/>
              </a:lnSpc>
            </a:pPr>
            <a:r>
              <a:rPr lang="en-US" altLang="en-US" sz="2800"/>
              <a:t>c\</a:t>
            </a:r>
          </a:p>
          <a:p>
            <a:pPr lvl="1">
              <a:lnSpc>
                <a:spcPct val="90000"/>
              </a:lnSpc>
            </a:pPr>
            <a:r>
              <a:rPr lang="en-US" altLang="en-US" sz="2400"/>
              <a:t>Replace text</a:t>
            </a:r>
          </a:p>
          <a:p>
            <a:pPr>
              <a:lnSpc>
                <a:spcPct val="90000"/>
              </a:lnSpc>
            </a:pPr>
            <a:r>
              <a:rPr lang="en-US" altLang="en-US" sz="2800"/>
              <a:t>i\</a:t>
            </a:r>
          </a:p>
          <a:p>
            <a:pPr lvl="1">
              <a:lnSpc>
                <a:spcPct val="90000"/>
              </a:lnSpc>
            </a:pPr>
            <a:r>
              <a:rPr lang="en-US" altLang="en-US" sz="2400"/>
              <a:t>Insert text before</a:t>
            </a:r>
          </a:p>
          <a:p>
            <a:pPr>
              <a:lnSpc>
                <a:spcPct val="90000"/>
              </a:lnSpc>
            </a:pPr>
            <a:r>
              <a:rPr lang="en-US" altLang="en-US" sz="2800"/>
              <a:t>d</a:t>
            </a:r>
          </a:p>
          <a:p>
            <a:pPr lvl="1">
              <a:lnSpc>
                <a:spcPct val="90000"/>
              </a:lnSpc>
            </a:pPr>
            <a:r>
              <a:rPr lang="en-US" altLang="en-US" sz="2400"/>
              <a:t>Delete lines</a:t>
            </a:r>
          </a:p>
          <a:p>
            <a:pPr>
              <a:lnSpc>
                <a:spcPct val="90000"/>
              </a:lnSpc>
            </a:pPr>
            <a:r>
              <a:rPr lang="en-US" altLang="en-US" sz="2800"/>
              <a:t>s</a:t>
            </a:r>
          </a:p>
          <a:p>
            <a:pPr lvl="1">
              <a:lnSpc>
                <a:spcPct val="90000"/>
              </a:lnSpc>
            </a:pPr>
            <a:r>
              <a:rPr lang="en-US" altLang="en-US" sz="2400"/>
              <a:t>Make substitutions</a:t>
            </a:r>
          </a:p>
        </p:txBody>
      </p:sp>
    </p:spTree>
    <p:extLst>
      <p:ext uri="{BB962C8B-B14F-4D97-AF65-F5344CB8AC3E}">
        <p14:creationId xmlns:p14="http://schemas.microsoft.com/office/powerpoint/2010/main" val="40309758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98" name="Rectangle 14"/>
          <p:cNvSpPr>
            <a:spLocks noGrp="1" noChangeArrowheads="1"/>
          </p:cNvSpPr>
          <p:nvPr>
            <p:ph type="body" idx="1"/>
          </p:nvPr>
        </p:nvSpPr>
        <p:spPr/>
        <p:txBody>
          <a:bodyPr/>
          <a:lstStyle/>
          <a:p>
            <a:pPr marL="122238" indent="-112713">
              <a:buFontTx/>
              <a:buNone/>
            </a:pPr>
            <a:r>
              <a:rPr kumimoji="0" lang="en-US" altLang="en-US" sz="2000" b="1" dirty="0"/>
              <a:t>	</a:t>
            </a:r>
            <a:r>
              <a:rPr kumimoji="0" lang="en-US" altLang="en-US" sz="2000" b="1" dirty="0">
                <a:solidFill>
                  <a:srgbClr val="3366FF"/>
                </a:solidFill>
              </a:rPr>
              <a:t>	p</a:t>
            </a:r>
            <a:r>
              <a:rPr kumimoji="0" lang="en-US" altLang="en-US" sz="2000" dirty="0">
                <a:solidFill>
                  <a:srgbClr val="3366FF"/>
                </a:solidFill>
              </a:rPr>
              <a:t> - print</a:t>
            </a:r>
          </a:p>
          <a:p>
            <a:pPr marL="122238" indent="-112713">
              <a:buFontTx/>
              <a:buNone/>
            </a:pPr>
            <a:r>
              <a:rPr kumimoji="0" lang="en-US" altLang="en-US" sz="2000" dirty="0">
                <a:solidFill>
                  <a:srgbClr val="3366FF"/>
                </a:solidFill>
              </a:rPr>
              <a:t>		</a:t>
            </a:r>
            <a:r>
              <a:rPr kumimoji="0" lang="en-US" altLang="en-US" sz="2000" b="1" dirty="0">
                <a:solidFill>
                  <a:srgbClr val="3366FF"/>
                </a:solidFill>
              </a:rPr>
              <a:t>r</a:t>
            </a:r>
            <a:r>
              <a:rPr kumimoji="0" lang="en-US" altLang="en-US" sz="2000" dirty="0">
                <a:solidFill>
                  <a:srgbClr val="3366FF"/>
                </a:solidFill>
              </a:rPr>
              <a:t>  - read</a:t>
            </a:r>
          </a:p>
          <a:p>
            <a:pPr marL="122238" indent="-112713">
              <a:buFontTx/>
              <a:buNone/>
            </a:pPr>
            <a:r>
              <a:rPr kumimoji="0" lang="en-US" altLang="en-US" sz="2000" dirty="0">
                <a:solidFill>
                  <a:srgbClr val="3366FF"/>
                </a:solidFill>
              </a:rPr>
              <a:t>		</a:t>
            </a:r>
            <a:r>
              <a:rPr kumimoji="0" lang="en-US" altLang="en-US" sz="2000" b="1" dirty="0">
                <a:solidFill>
                  <a:srgbClr val="3366FF"/>
                </a:solidFill>
              </a:rPr>
              <a:t>w</a:t>
            </a:r>
            <a:r>
              <a:rPr kumimoji="0" lang="en-US" altLang="en-US" sz="2000" dirty="0">
                <a:solidFill>
                  <a:srgbClr val="3366FF"/>
                </a:solidFill>
              </a:rPr>
              <a:t> - write</a:t>
            </a:r>
          </a:p>
          <a:p>
            <a:pPr marL="122238" indent="-112713">
              <a:buFontTx/>
              <a:buNone/>
            </a:pPr>
            <a:r>
              <a:rPr kumimoji="0" lang="en-US" altLang="en-US" sz="2000" dirty="0">
                <a:solidFill>
                  <a:srgbClr val="3366FF"/>
                </a:solidFill>
              </a:rPr>
              <a:t>		</a:t>
            </a:r>
            <a:r>
              <a:rPr kumimoji="0" lang="en-US" altLang="en-US" sz="2000" b="1" dirty="0">
                <a:solidFill>
                  <a:srgbClr val="3366FF"/>
                </a:solidFill>
              </a:rPr>
              <a:t>y</a:t>
            </a:r>
            <a:r>
              <a:rPr kumimoji="0" lang="en-US" altLang="en-US" sz="2000" dirty="0">
                <a:solidFill>
                  <a:srgbClr val="3366FF"/>
                </a:solidFill>
              </a:rPr>
              <a:t>  - transform</a:t>
            </a:r>
          </a:p>
          <a:p>
            <a:pPr marL="122238" indent="-112713">
              <a:buFontTx/>
              <a:buNone/>
            </a:pPr>
            <a:r>
              <a:rPr kumimoji="0" lang="en-US" altLang="en-US" sz="2000" dirty="0">
                <a:solidFill>
                  <a:srgbClr val="3366FF"/>
                </a:solidFill>
              </a:rPr>
              <a:t>		= - display line number</a:t>
            </a:r>
          </a:p>
          <a:p>
            <a:pPr marL="122238" indent="-112713">
              <a:buFontTx/>
              <a:buNone/>
            </a:pPr>
            <a:r>
              <a:rPr kumimoji="0" lang="en-US" altLang="en-US" sz="2000" dirty="0">
                <a:solidFill>
                  <a:srgbClr val="3366FF"/>
                </a:solidFill>
              </a:rPr>
              <a:t>		N - append the next line to the current one</a:t>
            </a:r>
          </a:p>
          <a:p>
            <a:pPr marL="122238" indent="-112713">
              <a:buFontTx/>
              <a:buNone/>
            </a:pPr>
            <a:r>
              <a:rPr kumimoji="0" lang="en-US" altLang="en-US" sz="2000" dirty="0">
                <a:solidFill>
                  <a:srgbClr val="3366FF"/>
                </a:solidFill>
              </a:rPr>
              <a:t>		</a:t>
            </a:r>
            <a:r>
              <a:rPr kumimoji="0" lang="en-US" altLang="en-US" sz="2000" b="1" dirty="0">
                <a:solidFill>
                  <a:srgbClr val="3366FF"/>
                </a:solidFill>
              </a:rPr>
              <a:t>q</a:t>
            </a:r>
            <a:r>
              <a:rPr kumimoji="0" lang="en-US" altLang="en-US" sz="2000" dirty="0">
                <a:solidFill>
                  <a:srgbClr val="3366FF"/>
                </a:solidFill>
              </a:rPr>
              <a:t> - quit</a:t>
            </a:r>
          </a:p>
        </p:txBody>
      </p:sp>
      <p:sp>
        <p:nvSpPr>
          <p:cNvPr id="221197" name="Rectangle 13"/>
          <p:cNvSpPr>
            <a:spLocks noGrp="1" noChangeArrowheads="1"/>
          </p:cNvSpPr>
          <p:nvPr>
            <p:ph type="title"/>
          </p:nvPr>
        </p:nvSpPr>
        <p:spPr/>
        <p:txBody>
          <a:bodyPr/>
          <a:lstStyle/>
          <a:p>
            <a:r>
              <a:rPr lang="pl-PL" altLang="en-US" dirty="0" err="1"/>
              <a:t>More</a:t>
            </a:r>
            <a:r>
              <a:rPr lang="pl-PL" altLang="en-US" dirty="0"/>
              <a:t> </a:t>
            </a:r>
            <a:r>
              <a:rPr lang="pl-PL" altLang="en-US" dirty="0" err="1"/>
              <a:t>sed</a:t>
            </a:r>
            <a:r>
              <a:rPr lang="pl-PL" altLang="en-US" dirty="0"/>
              <a:t> c</a:t>
            </a:r>
            <a:r>
              <a:rPr lang="en-US" altLang="en-US" dirty="0" err="1"/>
              <a:t>ommands</a:t>
            </a:r>
            <a:endParaRPr lang="en-US" altLang="en-US" dirty="0"/>
          </a:p>
        </p:txBody>
      </p:sp>
    </p:spTree>
    <p:extLst>
      <p:ext uri="{BB962C8B-B14F-4D97-AF65-F5344CB8AC3E}">
        <p14:creationId xmlns:p14="http://schemas.microsoft.com/office/powerpoint/2010/main" val="39598018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p:txBody>
          <a:bodyPr/>
          <a:lstStyle/>
          <a:p>
            <a:r>
              <a:rPr lang="en-US" altLang="en-US"/>
              <a:t>Examples</a:t>
            </a:r>
          </a:p>
        </p:txBody>
      </p:sp>
      <p:pic>
        <p:nvPicPr>
          <p:cNvPr id="2" name="Picture 1"/>
          <p:cNvPicPr>
            <a:picLocks noChangeAspect="1"/>
          </p:cNvPicPr>
          <p:nvPr/>
        </p:nvPicPr>
        <p:blipFill>
          <a:blip r:embed="rId2"/>
          <a:stretch>
            <a:fillRect/>
          </a:stretch>
        </p:blipFill>
        <p:spPr>
          <a:xfrm>
            <a:off x="540000" y="1196752"/>
            <a:ext cx="8010525" cy="5019675"/>
          </a:xfrm>
          <a:prstGeom prst="rect">
            <a:avLst/>
          </a:prstGeom>
        </p:spPr>
      </p:pic>
      <p:sp>
        <p:nvSpPr>
          <p:cNvPr id="4" name="TextBox 3"/>
          <p:cNvSpPr txBox="1"/>
          <p:nvPr/>
        </p:nvSpPr>
        <p:spPr>
          <a:xfrm>
            <a:off x="5724128" y="2060848"/>
            <a:ext cx="1944216" cy="646331"/>
          </a:xfrm>
          <a:prstGeom prst="rect">
            <a:avLst/>
          </a:prstGeom>
          <a:noFill/>
        </p:spPr>
        <p:txBody>
          <a:bodyPr wrap="square" rtlCol="0">
            <a:spAutoFit/>
          </a:bodyPr>
          <a:lstStyle/>
          <a:p>
            <a:r>
              <a:rPr lang="en-US" dirty="0">
                <a:solidFill>
                  <a:srgbClr val="FF0000"/>
                </a:solidFill>
              </a:rPr>
              <a:t>Append after 2nd line</a:t>
            </a:r>
          </a:p>
        </p:txBody>
      </p:sp>
      <p:cxnSp>
        <p:nvCxnSpPr>
          <p:cNvPr id="5" name="Straight Arrow Connector 4"/>
          <p:cNvCxnSpPr/>
          <p:nvPr/>
        </p:nvCxnSpPr>
        <p:spPr>
          <a:xfrm flipH="1">
            <a:off x="4765806" y="2380238"/>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526398" y="3386609"/>
            <a:ext cx="1944216" cy="369332"/>
          </a:xfrm>
          <a:prstGeom prst="rect">
            <a:avLst/>
          </a:prstGeom>
          <a:noFill/>
        </p:spPr>
        <p:txBody>
          <a:bodyPr wrap="square" rtlCol="0">
            <a:spAutoFit/>
          </a:bodyPr>
          <a:lstStyle/>
          <a:p>
            <a:r>
              <a:rPr lang="en-US" dirty="0">
                <a:solidFill>
                  <a:srgbClr val="FF0000"/>
                </a:solidFill>
              </a:rPr>
              <a:t>Replace</a:t>
            </a:r>
            <a:r>
              <a:rPr lang="pl-PL" dirty="0">
                <a:solidFill>
                  <a:srgbClr val="FF0000"/>
                </a:solidFill>
              </a:rPr>
              <a:t> 4th </a:t>
            </a:r>
            <a:r>
              <a:rPr lang="pl-PL" dirty="0" err="1">
                <a:solidFill>
                  <a:srgbClr val="FF0000"/>
                </a:solidFill>
              </a:rPr>
              <a:t>line</a:t>
            </a:r>
            <a:endParaRPr lang="en-US" dirty="0">
              <a:solidFill>
                <a:srgbClr val="FF0000"/>
              </a:solidFill>
            </a:endParaRPr>
          </a:p>
        </p:txBody>
      </p:sp>
      <p:cxnSp>
        <p:nvCxnSpPr>
          <p:cNvPr id="7" name="Straight Arrow Connector 6"/>
          <p:cNvCxnSpPr/>
          <p:nvPr/>
        </p:nvCxnSpPr>
        <p:spPr>
          <a:xfrm flipH="1">
            <a:off x="4568076" y="3705999"/>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4450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p:txBody>
          <a:bodyPr/>
          <a:lstStyle/>
          <a:p>
            <a:r>
              <a:rPr lang="en-US" altLang="en-US"/>
              <a:t>More Examples</a:t>
            </a:r>
          </a:p>
        </p:txBody>
      </p:sp>
      <p:pic>
        <p:nvPicPr>
          <p:cNvPr id="2" name="Picture 1"/>
          <p:cNvPicPr>
            <a:picLocks noChangeAspect="1"/>
          </p:cNvPicPr>
          <p:nvPr/>
        </p:nvPicPr>
        <p:blipFill>
          <a:blip r:embed="rId2"/>
          <a:stretch>
            <a:fillRect/>
          </a:stretch>
        </p:blipFill>
        <p:spPr>
          <a:xfrm>
            <a:off x="540000" y="1196752"/>
            <a:ext cx="6991350" cy="5019675"/>
          </a:xfrm>
          <a:prstGeom prst="rect">
            <a:avLst/>
          </a:prstGeom>
        </p:spPr>
      </p:pic>
      <p:sp>
        <p:nvSpPr>
          <p:cNvPr id="4" name="TextBox 3"/>
          <p:cNvSpPr txBox="1"/>
          <p:nvPr/>
        </p:nvSpPr>
        <p:spPr>
          <a:xfrm>
            <a:off x="5292080" y="2060848"/>
            <a:ext cx="1944216" cy="646331"/>
          </a:xfrm>
          <a:prstGeom prst="rect">
            <a:avLst/>
          </a:prstGeom>
          <a:noFill/>
        </p:spPr>
        <p:txBody>
          <a:bodyPr wrap="square" rtlCol="0">
            <a:spAutoFit/>
          </a:bodyPr>
          <a:lstStyle/>
          <a:p>
            <a:r>
              <a:rPr lang="en-US" dirty="0">
                <a:solidFill>
                  <a:srgbClr val="FF0000"/>
                </a:solidFill>
              </a:rPr>
              <a:t>Insert before “Line”</a:t>
            </a:r>
          </a:p>
        </p:txBody>
      </p:sp>
      <p:cxnSp>
        <p:nvCxnSpPr>
          <p:cNvPr id="5" name="Straight Arrow Connector 4"/>
          <p:cNvCxnSpPr/>
          <p:nvPr/>
        </p:nvCxnSpPr>
        <p:spPr>
          <a:xfrm flipH="1">
            <a:off x="4837814" y="2380238"/>
            <a:ext cx="526274"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08104" y="4158092"/>
            <a:ext cx="1944216" cy="369332"/>
          </a:xfrm>
          <a:prstGeom prst="rect">
            <a:avLst/>
          </a:prstGeom>
          <a:noFill/>
        </p:spPr>
        <p:txBody>
          <a:bodyPr wrap="square" rtlCol="0">
            <a:spAutoFit/>
          </a:bodyPr>
          <a:lstStyle/>
          <a:p>
            <a:r>
              <a:rPr lang="pl-PL" dirty="0" err="1">
                <a:solidFill>
                  <a:srgbClr val="FF0000"/>
                </a:solidFill>
              </a:rPr>
              <a:t>Delete</a:t>
            </a:r>
            <a:r>
              <a:rPr lang="pl-PL" dirty="0">
                <a:solidFill>
                  <a:srgbClr val="FF0000"/>
                </a:solidFill>
              </a:rPr>
              <a:t> </a:t>
            </a:r>
            <a:r>
              <a:rPr lang="pl-PL" dirty="0" err="1">
                <a:solidFill>
                  <a:srgbClr val="FF0000"/>
                </a:solidFill>
              </a:rPr>
              <a:t>line</a:t>
            </a:r>
            <a:r>
              <a:rPr lang="en-US" dirty="0">
                <a:solidFill>
                  <a:srgbClr val="FF0000"/>
                </a:solidFill>
              </a:rPr>
              <a:t>s 1-3</a:t>
            </a:r>
          </a:p>
        </p:txBody>
      </p:sp>
      <p:cxnSp>
        <p:nvCxnSpPr>
          <p:cNvPr id="8" name="Straight Arrow Connector 7"/>
          <p:cNvCxnSpPr/>
          <p:nvPr/>
        </p:nvCxnSpPr>
        <p:spPr>
          <a:xfrm flipH="1">
            <a:off x="4549782" y="4477482"/>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4342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p:txBody>
          <a:bodyPr/>
          <a:lstStyle/>
          <a:p>
            <a:r>
              <a:rPr lang="en-US" altLang="en-US"/>
              <a:t>When Would You Want To Use sed?</a:t>
            </a:r>
          </a:p>
        </p:txBody>
      </p:sp>
      <p:sp>
        <p:nvSpPr>
          <p:cNvPr id="620547" name="Rectangle 3"/>
          <p:cNvSpPr>
            <a:spLocks noGrp="1" noChangeArrowheads="1"/>
          </p:cNvSpPr>
          <p:nvPr>
            <p:ph type="body" idx="1"/>
          </p:nvPr>
        </p:nvSpPr>
        <p:spPr/>
        <p:txBody>
          <a:bodyPr/>
          <a:lstStyle/>
          <a:p>
            <a:r>
              <a:rPr lang="en-US" altLang="en-US" dirty="0" err="1"/>
              <a:t>sed</a:t>
            </a:r>
            <a:r>
              <a:rPr lang="en-US" altLang="en-US" dirty="0"/>
              <a:t> works on streams, so it is perfect to be placed in the middle of a pipe in order to change the output from one format to another</a:t>
            </a:r>
          </a:p>
          <a:p>
            <a:r>
              <a:rPr lang="en-US" altLang="en-US" dirty="0"/>
              <a:t>Example:</a:t>
            </a:r>
          </a:p>
          <a:p>
            <a:pPr lvl="1"/>
            <a:r>
              <a:rPr lang="en-US" altLang="en-US" dirty="0"/>
              <a:t>If a program always prints out 4 lines of junk for every good line, </a:t>
            </a:r>
            <a:r>
              <a:rPr lang="en-US" altLang="en-US" dirty="0" err="1"/>
              <a:t>sed</a:t>
            </a:r>
            <a:r>
              <a:rPr lang="en-US" altLang="en-US" dirty="0"/>
              <a:t> can be used to weed out the junk</a:t>
            </a:r>
          </a:p>
        </p:txBody>
      </p:sp>
    </p:spTree>
    <p:extLst>
      <p:ext uri="{BB962C8B-B14F-4D97-AF65-F5344CB8AC3E}">
        <p14:creationId xmlns:p14="http://schemas.microsoft.com/office/powerpoint/2010/main" val="40787422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r>
              <a:rPr lang="en-US" altLang="en-US"/>
              <a:t>Example</a:t>
            </a:r>
          </a:p>
        </p:txBody>
      </p:sp>
      <p:pic>
        <p:nvPicPr>
          <p:cNvPr id="2" name="Picture 1"/>
          <p:cNvPicPr>
            <a:picLocks noChangeAspect="1"/>
          </p:cNvPicPr>
          <p:nvPr/>
        </p:nvPicPr>
        <p:blipFill>
          <a:blip r:embed="rId2"/>
          <a:stretch>
            <a:fillRect/>
          </a:stretch>
        </p:blipFill>
        <p:spPr>
          <a:xfrm>
            <a:off x="552638" y="1123052"/>
            <a:ext cx="8010525" cy="5019675"/>
          </a:xfrm>
          <a:prstGeom prst="rect">
            <a:avLst/>
          </a:prstGeom>
        </p:spPr>
      </p:pic>
      <p:sp>
        <p:nvSpPr>
          <p:cNvPr id="4" name="TextBox 3"/>
          <p:cNvSpPr txBox="1"/>
          <p:nvPr/>
        </p:nvSpPr>
        <p:spPr>
          <a:xfrm>
            <a:off x="5220072" y="3284984"/>
            <a:ext cx="1944216" cy="646331"/>
          </a:xfrm>
          <a:prstGeom prst="rect">
            <a:avLst/>
          </a:prstGeom>
          <a:noFill/>
        </p:spPr>
        <p:txBody>
          <a:bodyPr wrap="square" rtlCol="0">
            <a:spAutoFit/>
          </a:bodyPr>
          <a:lstStyle/>
          <a:p>
            <a:r>
              <a:rPr lang="en-US" dirty="0">
                <a:solidFill>
                  <a:srgbClr val="FF0000"/>
                </a:solidFill>
              </a:rPr>
              <a:t>Delete lines without numbers</a:t>
            </a:r>
          </a:p>
        </p:txBody>
      </p:sp>
      <p:cxnSp>
        <p:nvCxnSpPr>
          <p:cNvPr id="5" name="Straight Arrow Connector 4"/>
          <p:cNvCxnSpPr/>
          <p:nvPr/>
        </p:nvCxnSpPr>
        <p:spPr>
          <a:xfrm flipH="1">
            <a:off x="4765806" y="3604374"/>
            <a:ext cx="526274"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803060"/>
      </p:ext>
    </p:extLst>
  </p:cSld>
  <p:clrMapOvr>
    <a:masterClrMapping/>
  </p:clrMapOvr>
</p:sld>
</file>

<file path=ppt/theme/theme1.xml><?xml version="1.0" encoding="utf-8"?>
<a:theme xmlns:a="http://schemas.openxmlformats.org/drawingml/2006/main" name="Corporate-KU Leuven-Liggend-Achtergrond Wit">
  <a:themeElements>
    <a:clrScheme name="KULeuven-Themakleuren">
      <a:dk1>
        <a:srgbClr val="00407A"/>
      </a:dk1>
      <a:lt1>
        <a:srgbClr val="FFFFFF"/>
      </a:lt1>
      <a:dk2>
        <a:srgbClr val="00407A"/>
      </a:dk2>
      <a:lt2>
        <a:srgbClr val="FFFFFF"/>
      </a:lt2>
      <a:accent1>
        <a:srgbClr val="1D8DB0"/>
      </a:accent1>
      <a:accent2>
        <a:srgbClr val="116E8A"/>
      </a:accent2>
      <a:accent3>
        <a:srgbClr val="52BDEC"/>
      </a:accent3>
      <a:accent4>
        <a:srgbClr val="00407A"/>
      </a:accent4>
      <a:accent5>
        <a:srgbClr val="7F7F7F"/>
      </a:accent5>
      <a:accent6>
        <a:srgbClr val="595959"/>
      </a:accent6>
      <a:hlink>
        <a:srgbClr val="1D8DB0"/>
      </a:hlink>
      <a:folHlink>
        <a:srgbClr val="00407A"/>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corporate-KULeuven</Template>
  <TotalTime>0</TotalTime>
  <Words>13490</Words>
  <Application>Microsoft Office PowerPoint</Application>
  <PresentationFormat>On-screen Show (4:3)</PresentationFormat>
  <Paragraphs>1994</Paragraphs>
  <Slides>221</Slides>
  <Notes>66</Notes>
  <HiddenSlides>33</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221</vt:i4>
      </vt:variant>
    </vt:vector>
  </HeadingPairs>
  <TitlesOfParts>
    <vt:vector size="235" baseType="lpstr">
      <vt:lpstr>Arial</vt:lpstr>
      <vt:lpstr>Arial Unicode MS</vt:lpstr>
      <vt:lpstr>Bitstream Vera Serif</vt:lpstr>
      <vt:lpstr>Calibri</vt:lpstr>
      <vt:lpstr>Courier</vt:lpstr>
      <vt:lpstr>Courier New</vt:lpstr>
      <vt:lpstr>Lucida Console</vt:lpstr>
      <vt:lpstr>StarSymbol</vt:lpstr>
      <vt:lpstr>Times</vt:lpstr>
      <vt:lpstr>Times New Roman</vt:lpstr>
      <vt:lpstr>Wingdings</vt:lpstr>
      <vt:lpstr>Wingdings 2</vt:lpstr>
      <vt:lpstr>Corporate-KU Leuven-Liggend-Achtergrond Wit</vt:lpstr>
      <vt:lpstr>Micrografx FlowCharter 7 Document</vt:lpstr>
      <vt:lpstr>Linux tools</vt:lpstr>
      <vt:lpstr>Overview</vt:lpstr>
      <vt:lpstr>Objectives</vt:lpstr>
      <vt:lpstr>Difference Between Single, Double, and Backwards Quote</vt:lpstr>
      <vt:lpstr>&lt;() vs $()</vt:lpstr>
      <vt:lpstr>Quote characters</vt:lpstr>
      <vt:lpstr>Example Of Quote Difference</vt:lpstr>
      <vt:lpstr>Input and Output</vt:lpstr>
      <vt:lpstr>File Redirection</vt:lpstr>
      <vt:lpstr>Input Redirection</vt:lpstr>
      <vt:lpstr>Redirecting stderr</vt:lpstr>
      <vt:lpstr>Redirecting: here docs and here strings</vt:lpstr>
      <vt:lpstr>Pipes</vt:lpstr>
      <vt:lpstr>Pipes</vt:lpstr>
      <vt:lpstr>Wc flags</vt:lpstr>
      <vt:lpstr>Wc example</vt:lpstr>
      <vt:lpstr>Wc example</vt:lpstr>
      <vt:lpstr>Printing/output</vt:lpstr>
      <vt:lpstr>Printing/output</vt:lpstr>
      <vt:lpstr>Printing/output</vt:lpstr>
      <vt:lpstr>Printing/output</vt:lpstr>
      <vt:lpstr>Printing/output</vt:lpstr>
      <vt:lpstr>Printing/output</vt:lpstr>
      <vt:lpstr>Printing/output</vt:lpstr>
      <vt:lpstr>Columnate lists – column flags</vt:lpstr>
      <vt:lpstr>Column example</vt:lpstr>
      <vt:lpstr>Email Notification</vt:lpstr>
      <vt:lpstr>Dates</vt:lpstr>
      <vt:lpstr>Defining local variables</vt:lpstr>
      <vt:lpstr>Some commands</vt:lpstr>
      <vt:lpstr>Paste flags</vt:lpstr>
      <vt:lpstr>Paste example</vt:lpstr>
      <vt:lpstr>Paste example</vt:lpstr>
      <vt:lpstr>Join flags</vt:lpstr>
      <vt:lpstr>Join flags</vt:lpstr>
      <vt:lpstr>Join example</vt:lpstr>
      <vt:lpstr>Join example</vt:lpstr>
      <vt:lpstr>Join example</vt:lpstr>
      <vt:lpstr>Join example</vt:lpstr>
      <vt:lpstr>Sort flags</vt:lpstr>
      <vt:lpstr>Sort example</vt:lpstr>
      <vt:lpstr>Uniq example</vt:lpstr>
      <vt:lpstr>Cut flags</vt:lpstr>
      <vt:lpstr>Example Of Cut</vt:lpstr>
      <vt:lpstr>comm flags</vt:lpstr>
      <vt:lpstr>comm flags</vt:lpstr>
      <vt:lpstr>Comm example</vt:lpstr>
      <vt:lpstr>The ‘tr’ Command</vt:lpstr>
      <vt:lpstr>Lower/Upper case letters</vt:lpstr>
      <vt:lpstr>String manipulation</vt:lpstr>
      <vt:lpstr>Globbing: use wildcard</vt:lpstr>
      <vt:lpstr>grep – Global / Regular Expressions / Pattern</vt:lpstr>
      <vt:lpstr>Useful tools</vt:lpstr>
      <vt:lpstr>Useful tools</vt:lpstr>
      <vt:lpstr>Common Flags</vt:lpstr>
      <vt:lpstr>Easiest grep Usage</vt:lpstr>
      <vt:lpstr>Regular Expressions</vt:lpstr>
      <vt:lpstr>How grep Views Regular Expressions</vt:lpstr>
      <vt:lpstr>Notation</vt:lpstr>
      <vt:lpstr>Examples</vt:lpstr>
      <vt:lpstr>Examples</vt:lpstr>
      <vt:lpstr>One More Slide Of Examples…</vt:lpstr>
      <vt:lpstr>Inverting The Answers</vt:lpstr>
      <vt:lpstr>Your own command?</vt:lpstr>
      <vt:lpstr>Your own command?</vt:lpstr>
      <vt:lpstr>xargs+find</vt:lpstr>
      <vt:lpstr>xargs+find</vt:lpstr>
      <vt:lpstr>xargs</vt:lpstr>
      <vt:lpstr>Hands-on 1 </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PowerPoint Presentation</vt:lpstr>
      <vt:lpstr>PowerPoint Presentation</vt:lpstr>
      <vt:lpstr>PowerPoint Presentation</vt:lpstr>
      <vt:lpstr>Useful tools</vt:lpstr>
      <vt:lpstr>The ‘sed’ Command/Language</vt:lpstr>
      <vt:lpstr>How Does sed Work? </vt:lpstr>
      <vt:lpstr>Pattern and Hold spaces</vt:lpstr>
      <vt:lpstr>Address Specification</vt:lpstr>
      <vt:lpstr>Some commands Available To sed</vt:lpstr>
      <vt:lpstr>More sed commands</vt:lpstr>
      <vt:lpstr>Examples</vt:lpstr>
      <vt:lpstr>More Examples</vt:lpstr>
      <vt:lpstr>When Would You Want To Use sed?</vt:lpstr>
      <vt:lpstr>Example</vt:lpstr>
      <vt:lpstr>Sed Usage</vt:lpstr>
      <vt:lpstr>Conceptual overview</vt:lpstr>
      <vt:lpstr>sed Syntax</vt:lpstr>
      <vt:lpstr>sed syntax</vt:lpstr>
      <vt:lpstr>Commands</vt:lpstr>
      <vt:lpstr>Address and Command Examples: delete</vt:lpstr>
      <vt:lpstr>Multiple Commands</vt:lpstr>
      <vt:lpstr>Print</vt:lpstr>
      <vt:lpstr>Substitute</vt:lpstr>
      <vt:lpstr>Substitute Examples</vt:lpstr>
      <vt:lpstr>Append, Insert, and Change</vt:lpstr>
      <vt:lpstr>Append and Insert</vt:lpstr>
      <vt:lpstr>Using !</vt:lpstr>
      <vt:lpstr>Regular Expressions: use with sed</vt:lpstr>
      <vt:lpstr>Sed – more info</vt:lpstr>
      <vt:lpstr>Hands-on 2 </vt:lpstr>
      <vt:lpstr>PowerPoint Presentation</vt:lpstr>
      <vt:lpstr>PowerPoint Presentation</vt:lpstr>
      <vt:lpstr>awk</vt:lpstr>
      <vt:lpstr>When Would You Want To Use awk?</vt:lpstr>
      <vt:lpstr>Advantages of Awk</vt:lpstr>
      <vt:lpstr>Combining Expression Options</vt:lpstr>
      <vt:lpstr>Action Commands</vt:lpstr>
      <vt:lpstr>Sed vs. awk</vt:lpstr>
      <vt:lpstr>A few basic things about awk</vt:lpstr>
      <vt:lpstr>Program Structure in Awk</vt:lpstr>
      <vt:lpstr>A simple example</vt:lpstr>
      <vt:lpstr>A simple example (cont..)</vt:lpstr>
      <vt:lpstr>Running awk programs</vt:lpstr>
      <vt:lpstr>Basic awk Syntax</vt:lpstr>
      <vt:lpstr>Basic awk Program</vt:lpstr>
      <vt:lpstr>Basic Terminology: input file</vt:lpstr>
      <vt:lpstr>Example Input File</vt:lpstr>
      <vt:lpstr>Buffers</vt:lpstr>
      <vt:lpstr>Some System Variables</vt:lpstr>
      <vt:lpstr>Example: Records and Fields</vt:lpstr>
      <vt:lpstr>Example: Space as Field Separator </vt:lpstr>
      <vt:lpstr>Example: Colon as Field Separator</vt:lpstr>
      <vt:lpstr>Advanced awk features </vt:lpstr>
      <vt:lpstr>Awk Examples </vt:lpstr>
      <vt:lpstr>Awk examples (cont..)</vt:lpstr>
      <vt:lpstr>Awk examples (cont..)</vt:lpstr>
      <vt:lpstr>Awk examples</vt:lpstr>
      <vt:lpstr>Awk examples (cont..)</vt:lpstr>
      <vt:lpstr>Expression Pattern types</vt:lpstr>
      <vt:lpstr>Example: match input record</vt:lpstr>
      <vt:lpstr>Arithmetic Operators</vt:lpstr>
      <vt:lpstr>Relational Operators</vt:lpstr>
      <vt:lpstr>Logical Operators</vt:lpstr>
      <vt:lpstr>awk variables</vt:lpstr>
      <vt:lpstr>awk Variables</vt:lpstr>
      <vt:lpstr>awk assignment operators</vt:lpstr>
      <vt:lpstr>Output Statements</vt:lpstr>
      <vt:lpstr>Function: print</vt:lpstr>
      <vt:lpstr>Redirecting print output</vt:lpstr>
      <vt:lpstr>print example</vt:lpstr>
      <vt:lpstr>print Example</vt:lpstr>
      <vt:lpstr>print Example</vt:lpstr>
      <vt:lpstr>print Example</vt:lpstr>
      <vt:lpstr>print Example</vt:lpstr>
      <vt:lpstr>printf: Formatting output</vt:lpstr>
      <vt:lpstr>Format specifiers</vt:lpstr>
      <vt:lpstr>Format specifier examples</vt:lpstr>
      <vt:lpstr>Format specifier modifiers</vt:lpstr>
      <vt:lpstr>sprintf: Formatting text</vt:lpstr>
      <vt:lpstr>awk builtin functions</vt:lpstr>
      <vt:lpstr>awk references</vt:lpstr>
      <vt:lpstr>Hands-on 3 </vt:lpstr>
      <vt:lpstr>PowerPoint Presentation</vt:lpstr>
      <vt:lpstr>PowerPoint Presentation</vt:lpstr>
      <vt:lpstr>Gnuplot</vt:lpstr>
      <vt:lpstr>Gnuplot - advantages</vt:lpstr>
      <vt:lpstr>Gnuplot - disadvantages</vt:lpstr>
      <vt:lpstr>Gnuplot</vt:lpstr>
      <vt:lpstr>Gnuplot – function plots</vt:lpstr>
      <vt:lpstr>Gnuplot – parametric plots</vt:lpstr>
      <vt:lpstr>Gnuplot – parametric plots</vt:lpstr>
      <vt:lpstr>Gnuplot – 3D plots</vt:lpstr>
      <vt:lpstr>Gnuplot – 3D plots</vt:lpstr>
      <vt:lpstr>Gnuplot – polar plots</vt:lpstr>
      <vt:lpstr>Gnuplot - data plots</vt:lpstr>
      <vt:lpstr>Gnuplot - data plots</vt:lpstr>
      <vt:lpstr>Gnuplot - settings</vt:lpstr>
      <vt:lpstr>Gnuplot - settings</vt:lpstr>
      <vt:lpstr>Gnuplot – basic functions</vt:lpstr>
      <vt:lpstr>Gnuplot - settings</vt:lpstr>
      <vt:lpstr>Gnuplot - settings</vt:lpstr>
      <vt:lpstr>Gnuplot</vt:lpstr>
      <vt:lpstr>Gnuplot - multiplot</vt:lpstr>
      <vt:lpstr>Gnuplot - multiple graphs - y1 and y2 axis</vt:lpstr>
      <vt:lpstr>Gnuplot - animations</vt:lpstr>
      <vt:lpstr>Gnuplot - Fitting data</vt:lpstr>
      <vt:lpstr>Gnuplot and LaTeX</vt:lpstr>
      <vt:lpstr>Gnuplot and LaTeX</vt:lpstr>
      <vt:lpstr>Gnuplot and LaTeX</vt:lpstr>
      <vt:lpstr>ImageMagick</vt:lpstr>
      <vt:lpstr>ImageMagick - Tools</vt:lpstr>
      <vt:lpstr>ImageMagick - processing</vt:lpstr>
      <vt:lpstr>ImageMagick - movies</vt:lpstr>
      <vt:lpstr>ImageMagick - actions</vt:lpstr>
      <vt:lpstr>ImageMagick - examples</vt:lpstr>
      <vt:lpstr>ImageMagick - examples</vt:lpstr>
      <vt:lpstr>ImageMagick – batch processing</vt:lpstr>
      <vt:lpstr>Hands-on 4 </vt:lpstr>
      <vt:lpstr>PowerPoint Presentation</vt:lpstr>
      <vt:lpstr>PowerPoint Presentation</vt:lpstr>
      <vt:lpstr>Questions</vt:lpstr>
      <vt:lpstr>VSC training </vt:lpstr>
      <vt:lpstr>Wait a minute…</vt:lpstr>
      <vt:lpstr>Replacement Patterns</vt:lpstr>
      <vt:lpstr>Replacement Pattern Examples</vt:lpstr>
      <vt:lpstr>Example</vt:lpstr>
      <vt:lpstr>Another Example</vt:lpstr>
      <vt:lpstr>A simple example</vt:lpstr>
      <vt:lpstr>Advanced awk features (cont..)</vt:lpstr>
      <vt:lpstr>PowerPoint Presentation</vt:lpstr>
      <vt:lpstr>Example: explicit match</vt:lpstr>
      <vt:lpstr>Examples: matching with REs</vt:lpstr>
      <vt:lpstr>print Example</vt:lpstr>
      <vt:lpstr>awk Example: list of products</vt:lpstr>
      <vt:lpstr>awk Example: output</vt:lpstr>
      <vt:lpstr>awk Example: complete</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Mag Selwa</cp:lastModifiedBy>
  <cp:revision>656</cp:revision>
  <dcterms:created xsi:type="dcterms:W3CDTF">2012-07-10T07:57:57Z</dcterms:created>
  <dcterms:modified xsi:type="dcterms:W3CDTF">2023-03-02T11:42:04Z</dcterms:modified>
</cp:coreProperties>
</file>